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6"/>
    <p:sldMasterId id="2147483648" r:id="rId7"/>
    <p:sldMasterId id="2147483704" r:id="rId8"/>
  </p:sldMasterIdLst>
  <p:notesMasterIdLst>
    <p:notesMasterId r:id="rId36"/>
  </p:notesMasterIdLst>
  <p:handoutMasterIdLst>
    <p:handoutMasterId r:id="rId37"/>
  </p:handoutMasterIdLst>
  <p:sldIdLst>
    <p:sldId id="615" r:id="rId9"/>
    <p:sldId id="634" r:id="rId10"/>
    <p:sldId id="804" r:id="rId11"/>
    <p:sldId id="730" r:id="rId12"/>
    <p:sldId id="805" r:id="rId13"/>
    <p:sldId id="816" r:id="rId14"/>
    <p:sldId id="641" r:id="rId15"/>
    <p:sldId id="653" r:id="rId16"/>
    <p:sldId id="617" r:id="rId17"/>
    <p:sldId id="660" r:id="rId18"/>
    <p:sldId id="663" r:id="rId19"/>
    <p:sldId id="662" r:id="rId20"/>
    <p:sldId id="661" r:id="rId21"/>
    <p:sldId id="618" r:id="rId22"/>
    <p:sldId id="676" r:id="rId23"/>
    <p:sldId id="814" r:id="rId24"/>
    <p:sldId id="726" r:id="rId25"/>
    <p:sldId id="815" r:id="rId26"/>
    <p:sldId id="741" r:id="rId27"/>
    <p:sldId id="740" r:id="rId28"/>
    <p:sldId id="747" r:id="rId29"/>
    <p:sldId id="812" r:id="rId30"/>
    <p:sldId id="759" r:id="rId31"/>
    <p:sldId id="787" r:id="rId32"/>
    <p:sldId id="794" r:id="rId33"/>
    <p:sldId id="803" r:id="rId34"/>
    <p:sldId id="631" r:id="rId35"/>
  </p:sldIdLst>
  <p:sldSz cx="12192000" cy="6858000"/>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3840" userDrawn="1">
          <p15:clr>
            <a:srgbClr val="A4A3A4"/>
          </p15:clr>
        </p15:guide>
        <p15:guide id="6" pos="5064" userDrawn="1">
          <p15:clr>
            <a:srgbClr val="A4A3A4"/>
          </p15:clr>
        </p15:guide>
        <p15:guide id="7" pos="2616" userDrawn="1">
          <p15:clr>
            <a:srgbClr val="A4A3A4"/>
          </p15:clr>
        </p15:guide>
        <p15:guide id="9" pos="5208" userDrawn="1">
          <p15:clr>
            <a:srgbClr val="A4A3A4"/>
          </p15:clr>
        </p15:guide>
        <p15:guide id="10" orient="horz" pos="1032" userDrawn="1">
          <p15:clr>
            <a:srgbClr val="A4A3A4"/>
          </p15:clr>
        </p15:guide>
        <p15:guide id="11" orient="horz" pos="1128" userDrawn="1">
          <p15:clr>
            <a:srgbClr val="A4A3A4"/>
          </p15:clr>
        </p15:guide>
        <p15:guide id="12" orient="horz" pos="2688" userDrawn="1">
          <p15:clr>
            <a:srgbClr val="A4A3A4"/>
          </p15:clr>
        </p15:guide>
        <p15:guide id="13" pos="624" userDrawn="1">
          <p15:clr>
            <a:srgbClr val="A4A3A4"/>
          </p15:clr>
        </p15:guide>
        <p15:guide id="14" orient="horz" pos="27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89"/>
    <a:srgbClr val="BCCDD3"/>
    <a:srgbClr val="515151"/>
    <a:srgbClr val="1C2145"/>
    <a:srgbClr val="353533"/>
    <a:srgbClr val="F5F5F5"/>
    <a:srgbClr val="FF9300"/>
    <a:srgbClr val="013068"/>
    <a:srgbClr val="48A23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970"/>
    <p:restoredTop sz="96395" autoAdjust="0"/>
  </p:normalViewPr>
  <p:slideViewPr>
    <p:cSldViewPr snapToGrid="0" snapToObjects="1">
      <p:cViewPr varScale="1">
        <p:scale>
          <a:sx n="66" d="100"/>
          <a:sy n="66" d="100"/>
        </p:scale>
        <p:origin x="140" y="32"/>
      </p:cViewPr>
      <p:guideLst>
        <p:guide pos="3840"/>
        <p:guide pos="5064"/>
        <p:guide pos="2616"/>
        <p:guide pos="5208"/>
        <p:guide orient="horz" pos="1032"/>
        <p:guide orient="horz" pos="1128"/>
        <p:guide orient="horz" pos="2688"/>
        <p:guide pos="624"/>
        <p:guide orient="horz" pos="2784"/>
      </p:guideLst>
    </p:cSldViewPr>
  </p:slideViewPr>
  <p:notesTextViewPr>
    <p:cViewPr>
      <p:scale>
        <a:sx n="1" d="1"/>
        <a:sy n="1" d="1"/>
      </p:scale>
      <p:origin x="0" y="0"/>
    </p:cViewPr>
  </p:notesTextViewPr>
  <p:sorterViewPr>
    <p:cViewPr>
      <p:scale>
        <a:sx n="66" d="100"/>
        <a:sy n="66" d="100"/>
      </p:scale>
      <p:origin x="0" y="-20464"/>
    </p:cViewPr>
  </p:sorterViewPr>
  <p:notesViewPr>
    <p:cSldViewPr snapToGrid="0" snapToObjects="1" showGuides="1">
      <p:cViewPr varScale="1">
        <p:scale>
          <a:sx n="119" d="100"/>
          <a:sy n="119" d="100"/>
        </p:scale>
        <p:origin x="215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67"/>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775684"/>
            <a:ext cx="2971800" cy="46356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5684"/>
            <a:ext cx="2971800" cy="463566"/>
          </a:xfrm>
          <a:prstGeom prst="rect">
            <a:avLst/>
          </a:prstGeom>
        </p:spPr>
        <p:txBody>
          <a:bodyPr vert="horz" lIns="91440" tIns="45720" rIns="91440" bIns="45720" rtlCol="0" anchor="b"/>
          <a:lstStyle>
            <a:lvl1pPr algn="r">
              <a:defRPr sz="1200"/>
            </a:lvl1pPr>
          </a:lstStyle>
          <a:p>
            <a:fld id="{8FF15868-892C-464D-97A3-9EC550233D8E}" type="slidenum">
              <a:rPr lang="en-US" smtClean="0"/>
              <a:t>‹#›</a:t>
            </a:fld>
            <a:endParaRPr lang="en-US"/>
          </a:p>
        </p:txBody>
      </p:sp>
    </p:spTree>
    <p:extLst>
      <p:ext uri="{BB962C8B-B14F-4D97-AF65-F5344CB8AC3E}">
        <p14:creationId xmlns:p14="http://schemas.microsoft.com/office/powerpoint/2010/main" val="584801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567"/>
          </a:xfrm>
          <a:prstGeom prst="rect">
            <a:avLst/>
          </a:prstGeom>
        </p:spPr>
        <p:txBody>
          <a:bodyPr vert="horz" lIns="91440" tIns="45720" rIns="91440" bIns="45720" rtlCol="0"/>
          <a:lstStyle>
            <a:lvl1pPr algn="r">
              <a:defRPr sz="1200"/>
            </a:lvl1pPr>
          </a:lstStyle>
          <a:p>
            <a:fld id="{FB373A46-0147-6741-972E-F531934511AD}" type="datetimeFigureOut">
              <a:rPr lang="en-US" smtClean="0"/>
              <a:t>1/12/2023</a:t>
            </a:fld>
            <a:endParaRPr lang="en-US"/>
          </a:p>
        </p:txBody>
      </p:sp>
      <p:sp>
        <p:nvSpPr>
          <p:cNvPr id="4" name="Slide Image Placeholder 3"/>
          <p:cNvSpPr>
            <a:spLocks noGrp="1" noRot="1" noChangeAspect="1"/>
          </p:cNvSpPr>
          <p:nvPr>
            <p:ph type="sldImg" idx="2"/>
          </p:nvPr>
        </p:nvSpPr>
        <p:spPr>
          <a:xfrm>
            <a:off x="657225" y="1154113"/>
            <a:ext cx="5543550" cy="31194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6389"/>
            <a:ext cx="5486400" cy="36379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2971800" cy="46356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3566"/>
          </a:xfrm>
          <a:prstGeom prst="rect">
            <a:avLst/>
          </a:prstGeom>
        </p:spPr>
        <p:txBody>
          <a:bodyPr vert="horz" lIns="91440" tIns="45720" rIns="91440" bIns="45720" rtlCol="0" anchor="b"/>
          <a:lstStyle>
            <a:lvl1pPr algn="r">
              <a:defRPr sz="1200"/>
            </a:lvl1pPr>
          </a:lstStyle>
          <a:p>
            <a:fld id="{AE01F167-B5FD-EC4C-9FD6-923BBA855621}" type="slidenum">
              <a:rPr lang="en-US" smtClean="0"/>
              <a:t>‹#›</a:t>
            </a:fld>
            <a:endParaRPr lang="en-US"/>
          </a:p>
        </p:txBody>
      </p:sp>
    </p:spTree>
    <p:extLst>
      <p:ext uri="{BB962C8B-B14F-4D97-AF65-F5344CB8AC3E}">
        <p14:creationId xmlns:p14="http://schemas.microsoft.com/office/powerpoint/2010/main" val="18273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2</a:t>
            </a:fld>
            <a:endParaRPr lang="en-US"/>
          </a:p>
        </p:txBody>
      </p:sp>
    </p:spTree>
    <p:extLst>
      <p:ext uri="{BB962C8B-B14F-4D97-AF65-F5344CB8AC3E}">
        <p14:creationId xmlns:p14="http://schemas.microsoft.com/office/powerpoint/2010/main" val="1396433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updated: 2020 or earlier</a:t>
            </a:r>
            <a:endParaRPr lang="en-AU" dirty="0"/>
          </a:p>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21</a:t>
            </a:fld>
            <a:endParaRPr lang="en-US"/>
          </a:p>
        </p:txBody>
      </p:sp>
    </p:spTree>
    <p:extLst>
      <p:ext uri="{BB962C8B-B14F-4D97-AF65-F5344CB8AC3E}">
        <p14:creationId xmlns:p14="http://schemas.microsoft.com/office/powerpoint/2010/main" val="2784446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693738"/>
            <a:ext cx="6156325" cy="34639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0983A2-A6D6-4E7C-AC73-9AEF39C0622E}" type="slidenum">
              <a:rPr lang="en-US" smtClean="0"/>
              <a:t>22</a:t>
            </a:fld>
            <a:endParaRPr lang="en-US" dirty="0"/>
          </a:p>
        </p:txBody>
      </p:sp>
    </p:spTree>
    <p:extLst>
      <p:ext uri="{BB962C8B-B14F-4D97-AF65-F5344CB8AC3E}">
        <p14:creationId xmlns:p14="http://schemas.microsoft.com/office/powerpoint/2010/main" val="262067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23</a:t>
            </a:fld>
            <a:endParaRPr lang="en-US"/>
          </a:p>
        </p:txBody>
      </p:sp>
    </p:spTree>
    <p:extLst>
      <p:ext uri="{BB962C8B-B14F-4D97-AF65-F5344CB8AC3E}">
        <p14:creationId xmlns:p14="http://schemas.microsoft.com/office/powerpoint/2010/main" val="4181245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25</a:t>
            </a:fld>
            <a:endParaRPr lang="en-US"/>
          </a:p>
        </p:txBody>
      </p:sp>
    </p:spTree>
    <p:extLst>
      <p:ext uri="{BB962C8B-B14F-4D97-AF65-F5344CB8AC3E}">
        <p14:creationId xmlns:p14="http://schemas.microsoft.com/office/powerpoint/2010/main" val="293334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1F167-B5FD-EC4C-9FD6-923BBA855621}" type="slidenum">
              <a:rPr lang="en-US" smtClean="0"/>
              <a:t>3</a:t>
            </a:fld>
            <a:endParaRPr lang="en-US"/>
          </a:p>
        </p:txBody>
      </p:sp>
    </p:spTree>
    <p:extLst>
      <p:ext uri="{BB962C8B-B14F-4D97-AF65-F5344CB8AC3E}">
        <p14:creationId xmlns:p14="http://schemas.microsoft.com/office/powerpoint/2010/main" val="64296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9</a:t>
            </a:fld>
            <a:endParaRPr lang="en-US"/>
          </a:p>
        </p:txBody>
      </p:sp>
    </p:spTree>
    <p:extLst>
      <p:ext uri="{BB962C8B-B14F-4D97-AF65-F5344CB8AC3E}">
        <p14:creationId xmlns:p14="http://schemas.microsoft.com/office/powerpoint/2010/main" val="2342882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Updated:</a:t>
            </a:r>
            <a:r>
              <a:rPr lang="en-US" b="1" baseline="0" dirty="0"/>
              <a:t> 7/7/2021</a:t>
            </a:r>
            <a:endParaRPr lang="en-US" b="1" dirty="0"/>
          </a:p>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10</a:t>
            </a:fld>
            <a:endParaRPr lang="en-US"/>
          </a:p>
        </p:txBody>
      </p:sp>
    </p:spTree>
    <p:extLst>
      <p:ext uri="{BB962C8B-B14F-4D97-AF65-F5344CB8AC3E}">
        <p14:creationId xmlns:p14="http://schemas.microsoft.com/office/powerpoint/2010/main" val="418489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11</a:t>
            </a:fld>
            <a:endParaRPr lang="en-US"/>
          </a:p>
        </p:txBody>
      </p:sp>
    </p:spTree>
    <p:extLst>
      <p:ext uri="{BB962C8B-B14F-4D97-AF65-F5344CB8AC3E}">
        <p14:creationId xmlns:p14="http://schemas.microsoft.com/office/powerpoint/2010/main" val="1618608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12</a:t>
            </a:fld>
            <a:endParaRPr lang="en-US"/>
          </a:p>
        </p:txBody>
      </p:sp>
    </p:spTree>
    <p:extLst>
      <p:ext uri="{BB962C8B-B14F-4D97-AF65-F5344CB8AC3E}">
        <p14:creationId xmlns:p14="http://schemas.microsoft.com/office/powerpoint/2010/main" val="2810053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13</a:t>
            </a:fld>
            <a:endParaRPr lang="en-US"/>
          </a:p>
        </p:txBody>
      </p:sp>
    </p:spTree>
    <p:extLst>
      <p:ext uri="{BB962C8B-B14F-4D97-AF65-F5344CB8AC3E}">
        <p14:creationId xmlns:p14="http://schemas.microsoft.com/office/powerpoint/2010/main" val="324721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693738"/>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983A2-A6D6-4E7C-AC73-9AEF39C062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4188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updated: Q1 2021</a:t>
            </a:r>
          </a:p>
          <a:p>
            <a:endParaRPr lang="en-US" dirty="0"/>
          </a:p>
          <a:p>
            <a:endParaRPr lang="en-US" dirty="0"/>
          </a:p>
        </p:txBody>
      </p:sp>
      <p:sp>
        <p:nvSpPr>
          <p:cNvPr id="4" name="Slide Number Placeholder 3"/>
          <p:cNvSpPr>
            <a:spLocks noGrp="1"/>
          </p:cNvSpPr>
          <p:nvPr>
            <p:ph type="sldNum" sz="quarter" idx="5"/>
          </p:nvPr>
        </p:nvSpPr>
        <p:spPr/>
        <p:txBody>
          <a:bodyPr/>
          <a:lstStyle/>
          <a:p>
            <a:fld id="{AE01F167-B5FD-EC4C-9FD6-923BBA855621}" type="slidenum">
              <a:rPr lang="en-US" smtClean="0"/>
              <a:t>17</a:t>
            </a:fld>
            <a:endParaRPr lang="en-US"/>
          </a:p>
        </p:txBody>
      </p:sp>
    </p:spTree>
    <p:extLst>
      <p:ext uri="{BB962C8B-B14F-4D97-AF65-F5344CB8AC3E}">
        <p14:creationId xmlns:p14="http://schemas.microsoft.com/office/powerpoint/2010/main" val="2875867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ortl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2735-3E9A-AF4D-986E-2715EEDD50BE}"/>
              </a:ext>
            </a:extLst>
          </p:cNvPr>
          <p:cNvSpPr>
            <a:spLocks noGrp="1"/>
          </p:cNvSpPr>
          <p:nvPr>
            <p:ph type="title" hasCustomPrompt="1"/>
          </p:nvPr>
        </p:nvSpPr>
        <p:spPr>
          <a:xfrm>
            <a:off x="7241239" y="3212124"/>
            <a:ext cx="4572000" cy="1182688"/>
          </a:xfrm>
          <a:prstGeom prst="rect">
            <a:avLst/>
          </a:prstGeom>
        </p:spPr>
        <p:txBody>
          <a:bodyPr lIns="0" tIns="0" rIns="0" bIns="0" anchor="b"/>
          <a:lstStyle>
            <a:lvl1pPr>
              <a:defRPr sz="3600">
                <a:solidFill>
                  <a:schemeClr val="bg1"/>
                </a:solidFill>
                <a:latin typeface="+mj-lt"/>
              </a:defRPr>
            </a:lvl1pPr>
          </a:lstStyle>
          <a:p>
            <a:r>
              <a:rPr lang="en-US" dirty="0"/>
              <a:t>Title</a:t>
            </a:r>
          </a:p>
        </p:txBody>
      </p:sp>
      <p:sp>
        <p:nvSpPr>
          <p:cNvPr id="8" name="Text Placeholder 7">
            <a:extLst>
              <a:ext uri="{FF2B5EF4-FFF2-40B4-BE49-F238E27FC236}">
                <a16:creationId xmlns:a16="http://schemas.microsoft.com/office/drawing/2014/main" id="{4C97760E-2A36-5A45-90BB-EBC1BA146A2E}"/>
              </a:ext>
            </a:extLst>
          </p:cNvPr>
          <p:cNvSpPr>
            <a:spLocks noGrp="1"/>
          </p:cNvSpPr>
          <p:nvPr>
            <p:ph type="body" sz="quarter" idx="12" hasCustomPrompt="1"/>
          </p:nvPr>
        </p:nvSpPr>
        <p:spPr>
          <a:xfrm>
            <a:off x="7241239" y="4478338"/>
            <a:ext cx="4572000" cy="265112"/>
          </a:xfrm>
          <a:prstGeom prst="rect">
            <a:avLst/>
          </a:prstGeom>
        </p:spPr>
        <p:txBody>
          <a:bodyPr wrap="none" lIns="0" tIns="0" rIns="0" bIns="0" anchor="t"/>
          <a:lstStyle>
            <a:lvl1pPr>
              <a:defRPr>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fld id="{7ECD48E8-2FE4-8941-805F-2A07CD394095}" type="datetime2">
              <a:rPr lang="en-US" smtClean="0"/>
              <a:t>Sunday, December 18, 2022</a:t>
            </a:fld>
            <a:endParaRPr lang="en-US" dirty="0"/>
          </a:p>
        </p:txBody>
      </p:sp>
      <p:sp>
        <p:nvSpPr>
          <p:cNvPr id="10" name="Text Placeholder 9">
            <a:extLst>
              <a:ext uri="{FF2B5EF4-FFF2-40B4-BE49-F238E27FC236}">
                <a16:creationId xmlns:a16="http://schemas.microsoft.com/office/drawing/2014/main" id="{97E93228-D6C1-104B-9786-294F404C6569}"/>
              </a:ext>
            </a:extLst>
          </p:cNvPr>
          <p:cNvSpPr>
            <a:spLocks noGrp="1"/>
          </p:cNvSpPr>
          <p:nvPr>
            <p:ph type="body" sz="quarter" idx="13"/>
          </p:nvPr>
        </p:nvSpPr>
        <p:spPr>
          <a:xfrm>
            <a:off x="7241239" y="5751513"/>
            <a:ext cx="4572000" cy="274637"/>
          </a:xfrm>
          <a:prstGeom prst="rect">
            <a:avLst/>
          </a:prstGeom>
        </p:spPr>
        <p:txBody>
          <a:bodyPr lIns="0" tIns="0" rIns="0" bIns="0" anchor="b"/>
          <a:lstStyle>
            <a:lvl1pPr>
              <a:defRPr sz="16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p:txBody>
      </p:sp>
      <p:sp>
        <p:nvSpPr>
          <p:cNvPr id="12" name="Text Placeholder 11">
            <a:extLst>
              <a:ext uri="{FF2B5EF4-FFF2-40B4-BE49-F238E27FC236}">
                <a16:creationId xmlns:a16="http://schemas.microsoft.com/office/drawing/2014/main" id="{416DD56D-0A1D-E04D-AE28-1AC58F03EB31}"/>
              </a:ext>
            </a:extLst>
          </p:cNvPr>
          <p:cNvSpPr>
            <a:spLocks noGrp="1"/>
          </p:cNvSpPr>
          <p:nvPr>
            <p:ph type="body" sz="quarter" idx="14"/>
          </p:nvPr>
        </p:nvSpPr>
        <p:spPr>
          <a:xfrm>
            <a:off x="7241239" y="6080615"/>
            <a:ext cx="4572000" cy="265479"/>
          </a:xfrm>
          <a:prstGeom prst="rect">
            <a:avLst/>
          </a:prstGeom>
        </p:spPr>
        <p:txBody>
          <a:bodyPr lIns="0" tIns="0" rIns="0" bIns="0"/>
          <a:lstStyle>
            <a:lvl1pPr>
              <a:defRPr sz="12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p:txBody>
      </p:sp>
    </p:spTree>
    <p:extLst>
      <p:ext uri="{BB962C8B-B14F-4D97-AF65-F5344CB8AC3E}">
        <p14:creationId xmlns:p14="http://schemas.microsoft.com/office/powerpoint/2010/main" val="1612214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Photo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02D452-473A-5648-A701-09F91771A4FB}"/>
              </a:ext>
            </a:extLst>
          </p:cNvPr>
          <p:cNvSpPr>
            <a:spLocks noGrp="1"/>
          </p:cNvSpPr>
          <p:nvPr>
            <p:ph type="pic" sz="quarter" idx="10"/>
          </p:nvPr>
        </p:nvSpPr>
        <p:spPr>
          <a:xfrm>
            <a:off x="381000" y="1392964"/>
            <a:ext cx="11446379" cy="4905286"/>
          </a:xfrm>
        </p:spPr>
        <p:txBody>
          <a:bodyPr anchor="ctr"/>
          <a:lstStyle>
            <a:lvl1pPr marL="0" indent="0" algn="ctr">
              <a:buNone/>
              <a:defRPr/>
            </a:lvl1pPr>
          </a:lstStyle>
          <a:p>
            <a:endParaRPr lang="en-US" dirty="0"/>
          </a:p>
        </p:txBody>
      </p:sp>
      <p:sp>
        <p:nvSpPr>
          <p:cNvPr id="2" name="Title 1">
            <a:extLst>
              <a:ext uri="{FF2B5EF4-FFF2-40B4-BE49-F238E27FC236}">
                <a16:creationId xmlns:a16="http://schemas.microsoft.com/office/drawing/2014/main" id="{0EF2AA21-F4A2-6D4C-8BC5-9CD31F87B17B}"/>
              </a:ext>
            </a:extLst>
          </p:cNvPr>
          <p:cNvSpPr>
            <a:spLocks noGrp="1"/>
          </p:cNvSpPr>
          <p:nvPr>
            <p:ph type="title" hasCustomPrompt="1"/>
          </p:nvPr>
        </p:nvSpPr>
        <p:spPr>
          <a:xfrm>
            <a:off x="381000" y="736078"/>
            <a:ext cx="11430000" cy="45720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Title Font Size Arial 24pt</a:t>
            </a:r>
          </a:p>
        </p:txBody>
      </p:sp>
      <p:sp>
        <p:nvSpPr>
          <p:cNvPr id="5" name="Text Placeholder 17">
            <a:extLst>
              <a:ext uri="{FF2B5EF4-FFF2-40B4-BE49-F238E27FC236}">
                <a16:creationId xmlns:a16="http://schemas.microsoft.com/office/drawing/2014/main" id="{766A838C-698F-4B4F-8A0C-C57E76312340}"/>
              </a:ext>
            </a:extLst>
          </p:cNvPr>
          <p:cNvSpPr>
            <a:spLocks noGrp="1"/>
          </p:cNvSpPr>
          <p:nvPr userDrawn="1"/>
        </p:nvSpPr>
        <p:spPr>
          <a:xfrm>
            <a:off x="381000"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tx1"/>
                </a:solidFill>
                <a:latin typeface="+mj-lt"/>
                <a:ea typeface="Avenir Next" charset="0"/>
                <a:cs typeface="Avenir Next" charset="0"/>
              </a:rPr>
              <a:t>NuScale Nonproprietary </a:t>
            </a:r>
            <a:r>
              <a:rPr lang="en-US" sz="600" b="0" kern="1200" noProof="0" dirty="0">
                <a:solidFill>
                  <a:schemeClr val="tx1"/>
                </a:solidFill>
                <a:latin typeface="+mj-lt"/>
                <a:ea typeface="Avenir Next" charset="0"/>
                <a:cs typeface="Avenir Next" charset="0"/>
              </a:rPr>
              <a:t>Copyright © 2023 NuScale Power, LLC.</a:t>
            </a:r>
          </a:p>
        </p:txBody>
      </p:sp>
    </p:spTree>
    <p:extLst>
      <p:ext uri="{BB962C8B-B14F-4D97-AF65-F5344CB8AC3E}">
        <p14:creationId xmlns:p14="http://schemas.microsoft.com/office/powerpoint/2010/main" val="3997795099"/>
      </p:ext>
    </p:extLst>
  </p:cSld>
  <p:clrMapOvr>
    <a:masterClrMapping/>
  </p:clrMapOvr>
  <p:extLst mod="1">
    <p:ext uri="{DCECCB84-F9BA-43D5-87BE-67443E8EF086}">
      <p15:sldGuideLst xmlns:p15="http://schemas.microsoft.com/office/powerpoint/2012/main">
        <p15:guide id="1" orient="horz" pos="39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Divider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5240" y="2743200"/>
            <a:ext cx="12161520" cy="1371600"/>
          </a:xfrm>
          <a:prstGeom prst="rect">
            <a:avLst/>
          </a:prstGeom>
          <a:solidFill>
            <a:schemeClr val="tx1"/>
          </a:solidFill>
        </p:spPr>
        <p:txBody>
          <a:bodyPr lIns="0" rIns="0" anchor="ctr"/>
          <a:lstStyle>
            <a:lvl1pPr marL="0" indent="0" algn="ctr">
              <a:lnSpc>
                <a:spcPct val="100000"/>
              </a:lnSpc>
              <a:spcBef>
                <a:spcPts val="300"/>
              </a:spcBef>
              <a:spcAft>
                <a:spcPts val="200"/>
              </a:spcAft>
              <a:buFontTx/>
              <a:buNone/>
              <a:defRPr sz="3600" b="1">
                <a:solidFill>
                  <a:schemeClr val="bg1"/>
                </a:solidFill>
                <a:latin typeface="+mj-lt"/>
              </a:defRPr>
            </a:lvl1pPr>
            <a:lvl2pPr marL="457200" indent="0">
              <a:buFontTx/>
              <a:buNone/>
              <a:defRPr>
                <a:solidFill>
                  <a:schemeClr val="bg1"/>
                </a:solidFill>
                <a:latin typeface="Avenir Next Medium" panose="020B0603020202020204" pitchFamily="34" charset="0"/>
              </a:defRPr>
            </a:lvl2pPr>
            <a:lvl3pPr marL="914400" indent="0">
              <a:buFontTx/>
              <a:buNone/>
              <a:defRPr>
                <a:solidFill>
                  <a:schemeClr val="bg1"/>
                </a:solidFill>
                <a:latin typeface="Avenir Next Medium" panose="020B0603020202020204" pitchFamily="34" charset="0"/>
              </a:defRPr>
            </a:lvl3pPr>
            <a:lvl4pPr marL="1371600" indent="0">
              <a:buFontTx/>
              <a:buNone/>
              <a:defRPr>
                <a:solidFill>
                  <a:schemeClr val="bg1"/>
                </a:solidFill>
                <a:latin typeface="Avenir Next Medium" panose="020B0603020202020204" pitchFamily="34" charset="0"/>
              </a:defRPr>
            </a:lvl4pPr>
            <a:lvl5pPr marL="1828800" indent="0">
              <a:buFontTx/>
              <a:buNone/>
              <a:defRPr>
                <a:solidFill>
                  <a:schemeClr val="bg1"/>
                </a:solidFill>
                <a:latin typeface="Avenir Next Medium" panose="020B0603020202020204" pitchFamily="34" charset="0"/>
              </a:defRPr>
            </a:lvl5pPr>
          </a:lstStyle>
          <a:p>
            <a:pPr lvl="0"/>
            <a:r>
              <a:rPr lang="en-US" dirty="0"/>
              <a:t>Headline 36pt text</a:t>
            </a:r>
          </a:p>
        </p:txBody>
      </p:sp>
      <p:sp>
        <p:nvSpPr>
          <p:cNvPr id="7" name="Text Placeholder 17">
            <a:extLst>
              <a:ext uri="{FF2B5EF4-FFF2-40B4-BE49-F238E27FC236}">
                <a16:creationId xmlns:a16="http://schemas.microsoft.com/office/drawing/2014/main" id="{7DF98B2F-E3F7-3241-AC8B-BDB251388711}"/>
              </a:ext>
            </a:extLst>
          </p:cNvPr>
          <p:cNvSpPr>
            <a:spLocks noGrp="1"/>
          </p:cNvSpPr>
          <p:nvPr userDrawn="1"/>
        </p:nvSpPr>
        <p:spPr>
          <a:xfrm>
            <a:off x="381000"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tx1"/>
                </a:solidFill>
                <a:latin typeface="+mj-lt"/>
                <a:ea typeface="Avenir Next" charset="0"/>
                <a:cs typeface="Avenir Next" charset="0"/>
              </a:rPr>
              <a:t>NuScale Nonproprietary </a:t>
            </a:r>
            <a:r>
              <a:rPr lang="en-US" sz="600" b="0" kern="1200" noProof="0" dirty="0">
                <a:solidFill>
                  <a:schemeClr val="tx1"/>
                </a:solidFill>
                <a:latin typeface="+mj-lt"/>
                <a:ea typeface="Avenir Next" charset="0"/>
                <a:cs typeface="Avenir Next" charset="0"/>
              </a:rPr>
              <a:t>Copyright © 2023 NuScale Power, LLC.</a:t>
            </a:r>
          </a:p>
        </p:txBody>
      </p:sp>
    </p:spTree>
    <p:extLst>
      <p:ext uri="{BB962C8B-B14F-4D97-AF65-F5344CB8AC3E}">
        <p14:creationId xmlns:p14="http://schemas.microsoft.com/office/powerpoint/2010/main" val="3607374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 name="Text Placeholder 2"/>
          <p:cNvSpPr>
            <a:spLocks noGrp="1"/>
          </p:cNvSpPr>
          <p:nvPr>
            <p:ph idx="1"/>
          </p:nvPr>
        </p:nvSpPr>
        <p:spPr>
          <a:xfrm>
            <a:off x="838201" y="1673659"/>
            <a:ext cx="5077968" cy="4022949"/>
          </a:xfrm>
          <a:prstGeom prst="rect">
            <a:avLst/>
          </a:prstGeom>
        </p:spPr>
        <p:txBody>
          <a:bodyPr vert="horz" lIns="91440" tIns="45720" rIns="91440" bIns="45720" rtlCol="0">
            <a:normAutofit/>
          </a:bodyPr>
          <a:lstStyle>
            <a:lvl1pPr>
              <a:buClr>
                <a:schemeClr val="accent5">
                  <a:lumMod val="75000"/>
                </a:schemeClr>
              </a:buClr>
              <a:defRPr/>
            </a:lvl1pPr>
            <a:lvl2pPr>
              <a:buClr>
                <a:schemeClr val="accent5">
                  <a:lumMod val="75000"/>
                </a:schemeClr>
              </a:buClr>
              <a:defRPr/>
            </a:lvl2pPr>
            <a:lvl3pPr>
              <a:buClr>
                <a:schemeClr val="accent5">
                  <a:lumMod val="75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
          <p:cNvSpPr>
            <a:spLocks noGrp="1"/>
          </p:cNvSpPr>
          <p:nvPr>
            <p:ph idx="11"/>
          </p:nvPr>
        </p:nvSpPr>
        <p:spPr>
          <a:xfrm>
            <a:off x="6284976" y="1682806"/>
            <a:ext cx="5068825" cy="4022949"/>
          </a:xfrm>
          <a:prstGeom prst="rect">
            <a:avLst/>
          </a:prstGeom>
        </p:spPr>
        <p:txBody>
          <a:bodyPr vert="horz" lIns="91440" tIns="45720" rIns="91440" bIns="45720" rtlCol="0">
            <a:normAutofit/>
          </a:bodyPr>
          <a:lstStyle>
            <a:lvl1pPr>
              <a:buClr>
                <a:schemeClr val="accent5">
                  <a:lumMod val="75000"/>
                </a:schemeClr>
              </a:buClr>
              <a:defRPr/>
            </a:lvl1pPr>
            <a:lvl2pPr>
              <a:buClr>
                <a:schemeClr val="accent5">
                  <a:lumMod val="75000"/>
                </a:schemeClr>
              </a:buClr>
              <a:defRPr/>
            </a:lvl2pPr>
            <a:lvl3pPr>
              <a:buClr>
                <a:schemeClr val="accent5">
                  <a:lumMod val="75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
          <p:cNvSpPr>
            <a:spLocks noGrp="1"/>
          </p:cNvSpPr>
          <p:nvPr>
            <p:ph idx="12"/>
          </p:nvPr>
        </p:nvSpPr>
        <p:spPr>
          <a:xfrm>
            <a:off x="836921" y="1253948"/>
            <a:ext cx="5077968" cy="321280"/>
          </a:xfrm>
          <a:prstGeom prst="rect">
            <a:avLst/>
          </a:prstGeom>
          <a:solidFill>
            <a:schemeClr val="accent5">
              <a:lumMod val="75000"/>
            </a:schemeClr>
          </a:solidFill>
        </p:spPr>
        <p:txBody>
          <a:bodyPr vert="horz" lIns="91440" tIns="45720" rIns="91440" bIns="45720" rtlCol="0">
            <a:normAutofit/>
          </a:bodyPr>
          <a:lstStyle>
            <a:lvl1pPr marL="0" indent="0">
              <a:buNone/>
              <a:defRPr b="1">
                <a:solidFill>
                  <a:schemeClr val="bg1"/>
                </a:solidFill>
              </a:defRPr>
            </a:lvl1pPr>
          </a:lstStyle>
          <a:p>
            <a:pPr lvl="0"/>
            <a:r>
              <a:rPr lang="en-US" dirty="0"/>
              <a:t>Edit Master text styles</a:t>
            </a:r>
          </a:p>
        </p:txBody>
      </p:sp>
      <p:sp>
        <p:nvSpPr>
          <p:cNvPr id="11" name="Text Placeholder 2"/>
          <p:cNvSpPr>
            <a:spLocks noGrp="1"/>
          </p:cNvSpPr>
          <p:nvPr>
            <p:ph idx="13"/>
          </p:nvPr>
        </p:nvSpPr>
        <p:spPr>
          <a:xfrm>
            <a:off x="6283696" y="1263092"/>
            <a:ext cx="5068825" cy="321280"/>
          </a:xfrm>
          <a:prstGeom prst="rect">
            <a:avLst/>
          </a:prstGeom>
          <a:solidFill>
            <a:schemeClr val="accent5">
              <a:lumMod val="75000"/>
            </a:schemeClr>
          </a:solidFill>
        </p:spPr>
        <p:txBody>
          <a:bodyPr vert="horz" lIns="91440" tIns="45720" rIns="91440" bIns="45720" rtlCol="0">
            <a:normAutofit/>
          </a:bodyPr>
          <a:lstStyle>
            <a:lvl1pPr marL="0" indent="0">
              <a:buNone/>
              <a:defRPr b="1">
                <a:solidFill>
                  <a:schemeClr val="bg1"/>
                </a:solidFill>
              </a:defRPr>
            </a:lvl1pPr>
          </a:lstStyle>
          <a:p>
            <a:pPr lvl="0"/>
            <a:r>
              <a:rPr lang="en-US" dirty="0"/>
              <a:t>Edit Master text styles</a:t>
            </a:r>
            <a:endParaRPr lang="en-GB" dirty="0"/>
          </a:p>
        </p:txBody>
      </p:sp>
      <p:sp>
        <p:nvSpPr>
          <p:cNvPr id="17" name="Title 1"/>
          <p:cNvSpPr>
            <a:spLocks noGrp="1"/>
          </p:cNvSpPr>
          <p:nvPr>
            <p:ph type="title"/>
          </p:nvPr>
        </p:nvSpPr>
        <p:spPr>
          <a:xfrm>
            <a:off x="736849" y="557049"/>
            <a:ext cx="10616953" cy="714704"/>
          </a:xfrm>
        </p:spPr>
        <p:txBody>
          <a:bodyPr/>
          <a:lstStyle>
            <a:lvl1pPr>
              <a:defRPr sz="2800" b="1"/>
            </a:lvl1pPr>
          </a:lstStyle>
          <a:p>
            <a:r>
              <a:rPr lang="en-US" dirty="0"/>
              <a:t>Click to edit Master title style</a:t>
            </a:r>
            <a:endParaRPr lang="en-GB" dirty="0"/>
          </a:p>
        </p:txBody>
      </p:sp>
      <p:sp>
        <p:nvSpPr>
          <p:cNvPr id="18" name="Slide Number Placeholder 5">
            <a:extLst>
              <a:ext uri="{FF2B5EF4-FFF2-40B4-BE49-F238E27FC236}">
                <a16:creationId xmlns:a16="http://schemas.microsoft.com/office/drawing/2014/main" id="{947F9D04-B02B-40A5-9CB9-4C4493859C9A}"/>
              </a:ext>
            </a:extLst>
          </p:cNvPr>
          <p:cNvSpPr>
            <a:spLocks noGrp="1"/>
          </p:cNvSpPr>
          <p:nvPr>
            <p:ph type="sldNum" sz="quarter" idx="4"/>
          </p:nvPr>
        </p:nvSpPr>
        <p:spPr>
          <a:xfrm>
            <a:off x="11569960" y="6519484"/>
            <a:ext cx="538214" cy="286184"/>
          </a:xfrm>
          <a:prstGeom prst="rect">
            <a:avLst/>
          </a:prstGeom>
        </p:spPr>
        <p:txBody>
          <a:bodyPr vert="horz" lIns="91440" tIns="45720" rIns="91440" bIns="45720" rtlCol="0" anchor="ctr"/>
          <a:lstStyle>
            <a:lvl1pPr algn="r">
              <a:defRPr sz="1200">
                <a:solidFill>
                  <a:schemeClr val="tx1">
                    <a:tint val="75000"/>
                  </a:schemeClr>
                </a:solidFill>
              </a:defRPr>
            </a:lvl1pPr>
          </a:lstStyle>
          <a:p>
            <a:fld id="{A801E524-BA0D-4092-9E6D-2B2F92013BB4}" type="slidenum">
              <a:rPr lang="en-GB" smtClean="0"/>
              <a:t>‹#›</a:t>
            </a:fld>
            <a:endParaRPr lang="en-GB"/>
          </a:p>
        </p:txBody>
      </p:sp>
    </p:spTree>
    <p:extLst>
      <p:ext uri="{BB962C8B-B14F-4D97-AF65-F5344CB8AC3E}">
        <p14:creationId xmlns:p14="http://schemas.microsoft.com/office/powerpoint/2010/main" val="184381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for Vide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645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latio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180D-D0AA-9445-8878-EA7A50D1A394}"/>
              </a:ext>
            </a:extLst>
          </p:cNvPr>
          <p:cNvSpPr>
            <a:spLocks noGrp="1"/>
          </p:cNvSpPr>
          <p:nvPr>
            <p:ph type="title" hasCustomPrompt="1"/>
          </p:nvPr>
        </p:nvSpPr>
        <p:spPr>
          <a:xfrm>
            <a:off x="0" y="2743200"/>
            <a:ext cx="12192000" cy="1371600"/>
          </a:xfrm>
          <a:prstGeom prst="rect">
            <a:avLst/>
          </a:prstGeom>
          <a:solidFill>
            <a:schemeClr val="tx1">
              <a:alpha val="68000"/>
            </a:schemeClr>
          </a:solidFill>
        </p:spPr>
        <p:txBody>
          <a:bodyPr anchor="ctr"/>
          <a:lstStyle>
            <a:lvl1pPr>
              <a:defRPr>
                <a:solidFill>
                  <a:schemeClr val="bg1"/>
                </a:solidFill>
              </a:defRPr>
            </a:lvl1pPr>
          </a:lstStyle>
          <a:p>
            <a:r>
              <a:rPr lang="en-US" dirty="0"/>
              <a:t>Title 36pt text </a:t>
            </a:r>
          </a:p>
        </p:txBody>
      </p:sp>
    </p:spTree>
    <p:extLst>
      <p:ext uri="{BB962C8B-B14F-4D97-AF65-F5344CB8AC3E}">
        <p14:creationId xmlns:p14="http://schemas.microsoft.com/office/powerpoint/2010/main" val="1971506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287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f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993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ean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25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st Competiti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228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t's Change the Power That Changes the wor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96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F24510-1584-0648-B152-0C7E1E7F3C22}"/>
              </a:ext>
            </a:extLst>
          </p:cNvPr>
          <p:cNvSpPr>
            <a:spLocks noGrp="1"/>
          </p:cNvSpPr>
          <p:nvPr>
            <p:ph type="body" sz="quarter" idx="10" hasCustomPrompt="1"/>
          </p:nvPr>
        </p:nvSpPr>
        <p:spPr>
          <a:xfrm>
            <a:off x="7755553" y="4398588"/>
            <a:ext cx="4020157" cy="365760"/>
          </a:xfrm>
          <a:prstGeom prst="rect">
            <a:avLst/>
          </a:prstGeom>
        </p:spPr>
        <p:txBody>
          <a:bodyPr lIns="0" tIns="0" rIns="0" bIns="0" anchor="b"/>
          <a:lstStyle>
            <a:lvl1pPr marL="0" indent="0">
              <a:lnSpc>
                <a:spcPct val="100000"/>
              </a:lnSpc>
              <a:spcBef>
                <a:spcPts val="300"/>
              </a:spcBef>
              <a:spcAft>
                <a:spcPts val="300"/>
              </a:spcAft>
              <a:buNone/>
              <a:defRPr sz="1600" b="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p:txBody>
      </p:sp>
      <p:sp>
        <p:nvSpPr>
          <p:cNvPr id="9" name="Text Placeholder 8">
            <a:extLst>
              <a:ext uri="{FF2B5EF4-FFF2-40B4-BE49-F238E27FC236}">
                <a16:creationId xmlns:a16="http://schemas.microsoft.com/office/drawing/2014/main" id="{C4DC6336-E898-5B47-8E58-F345165892D9}"/>
              </a:ext>
            </a:extLst>
          </p:cNvPr>
          <p:cNvSpPr>
            <a:spLocks noGrp="1"/>
          </p:cNvSpPr>
          <p:nvPr>
            <p:ph type="body" sz="quarter" idx="11" hasCustomPrompt="1"/>
          </p:nvPr>
        </p:nvSpPr>
        <p:spPr>
          <a:xfrm>
            <a:off x="7755560" y="4826152"/>
            <a:ext cx="4020303" cy="182880"/>
          </a:xfrm>
          <a:prstGeom prst="rect">
            <a:avLst/>
          </a:prstGeom>
        </p:spPr>
        <p:txBody>
          <a:bodyPr lIns="0" tIns="0" rIns="0" bIns="0" anchor="ctr"/>
          <a:lstStyle>
            <a:lvl1pPr marL="0" indent="0">
              <a:buNone/>
              <a:defRPr b="0">
                <a:solidFill>
                  <a:schemeClr val="bg1"/>
                </a:solidFill>
                <a:latin typeface="Arial" panose="020B0604020202020204" pitchFamily="34" charset="0"/>
                <a:cs typeface="Arial" panose="020B0604020202020204" pitchFamily="34" charset="0"/>
              </a:defRPr>
            </a:lvl1pPr>
          </a:lstStyle>
          <a:p>
            <a:pPr lvl="0"/>
            <a:r>
              <a:rPr lang="en-US" dirty="0"/>
              <a:t>Presenter Title </a:t>
            </a:r>
          </a:p>
        </p:txBody>
      </p:sp>
      <p:sp>
        <p:nvSpPr>
          <p:cNvPr id="11" name="Text Placeholder 10">
            <a:extLst>
              <a:ext uri="{FF2B5EF4-FFF2-40B4-BE49-F238E27FC236}">
                <a16:creationId xmlns:a16="http://schemas.microsoft.com/office/drawing/2014/main" id="{6CCE9588-6646-F84B-9BFB-2E4D283D4F33}"/>
              </a:ext>
            </a:extLst>
          </p:cNvPr>
          <p:cNvSpPr>
            <a:spLocks noGrp="1"/>
          </p:cNvSpPr>
          <p:nvPr>
            <p:ph type="body" sz="quarter" idx="12" hasCustomPrompt="1"/>
          </p:nvPr>
        </p:nvSpPr>
        <p:spPr>
          <a:xfrm>
            <a:off x="7755046" y="5068758"/>
            <a:ext cx="4023360" cy="182880"/>
          </a:xfrm>
          <a:prstGeom prst="rect">
            <a:avLst/>
          </a:prstGeom>
        </p:spPr>
        <p:txBody>
          <a:bodyPr lIns="0" tIns="0" rIns="0" bIns="0"/>
          <a:lstStyle>
            <a:lvl1pPr marL="0" indent="0">
              <a:buNone/>
              <a:defRPr b="0">
                <a:solidFill>
                  <a:schemeClr val="bg1"/>
                </a:solidFill>
                <a:latin typeface="Arial" panose="020B0604020202020204" pitchFamily="34" charset="0"/>
                <a:cs typeface="Arial" panose="020B0604020202020204" pitchFamily="34" charset="0"/>
              </a:defRPr>
            </a:lvl1pPr>
          </a:lstStyle>
          <a:p>
            <a:pPr lvl="0"/>
            <a:r>
              <a:rPr lang="en-US" dirty="0"/>
              <a:t>Presenter Email </a:t>
            </a:r>
          </a:p>
        </p:txBody>
      </p:sp>
    </p:spTree>
    <p:extLst>
      <p:ext uri="{BB962C8B-B14F-4D97-AF65-F5344CB8AC3E}">
        <p14:creationId xmlns:p14="http://schemas.microsoft.com/office/powerpoint/2010/main" val="2936057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nging the power that changes the wor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877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Pag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F993-863E-A04F-B3CE-D9625F511BAF}"/>
              </a:ext>
            </a:extLst>
          </p:cNvPr>
          <p:cNvSpPr>
            <a:spLocks noGrp="1"/>
          </p:cNvSpPr>
          <p:nvPr>
            <p:ph type="title" hasCustomPrompt="1"/>
          </p:nvPr>
        </p:nvSpPr>
        <p:spPr/>
        <p:txBody>
          <a:bodyPr/>
          <a:lstStyle>
            <a:lvl1pPr>
              <a:defRPr/>
            </a:lvl1pPr>
          </a:lstStyle>
          <a:p>
            <a:r>
              <a:rPr lang="en-US" dirty="0"/>
              <a:t>Title Font Size Arial 24pt</a:t>
            </a:r>
          </a:p>
        </p:txBody>
      </p:sp>
      <p:sp>
        <p:nvSpPr>
          <p:cNvPr id="4" name="Content Placeholder 3">
            <a:extLst>
              <a:ext uri="{FF2B5EF4-FFF2-40B4-BE49-F238E27FC236}">
                <a16:creationId xmlns:a16="http://schemas.microsoft.com/office/drawing/2014/main" id="{3ED3582A-3585-B449-81D0-B1BB377A1B14}"/>
              </a:ext>
            </a:extLst>
          </p:cNvPr>
          <p:cNvSpPr>
            <a:spLocks noGrp="1"/>
          </p:cNvSpPr>
          <p:nvPr>
            <p:ph sz="quarter" idx="10" hasCustomPrompt="1"/>
          </p:nvPr>
        </p:nvSpPr>
        <p:spPr>
          <a:xfrm>
            <a:off x="381000" y="1393902"/>
            <a:ext cx="11430000" cy="4892040"/>
          </a:xfrm>
        </p:spPr>
        <p:txBody>
          <a:bodyPr/>
          <a:lstStyle>
            <a:lvl1pPr>
              <a:defRPr sz="1800"/>
            </a:lvl1pPr>
            <a:lvl2pPr>
              <a:defRPr sz="1600"/>
            </a:lvl2pPr>
            <a:lvl3pPr>
              <a:defRPr sz="1400"/>
            </a:lvl3pPr>
            <a:lvl4pPr>
              <a:defRPr sz="1200"/>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
        <p:nvSpPr>
          <p:cNvPr id="5" name="Text Placeholder 17">
            <a:extLst>
              <a:ext uri="{FF2B5EF4-FFF2-40B4-BE49-F238E27FC236}">
                <a16:creationId xmlns:a16="http://schemas.microsoft.com/office/drawing/2014/main" id="{44E96B75-A644-A24C-A7C9-95AE5AF01868}"/>
              </a:ext>
            </a:extLst>
          </p:cNvPr>
          <p:cNvSpPr>
            <a:spLocks noGrp="1"/>
          </p:cNvSpPr>
          <p:nvPr userDrawn="1"/>
        </p:nvSpPr>
        <p:spPr>
          <a:xfrm>
            <a:off x="381000"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tx1"/>
                </a:solidFill>
                <a:latin typeface="+mj-lt"/>
                <a:ea typeface="Avenir Next" charset="0"/>
                <a:cs typeface="Avenir Next" charset="0"/>
              </a:rPr>
              <a:t>NuScale Nonproprietary </a:t>
            </a:r>
            <a:r>
              <a:rPr lang="en-US" sz="600" b="0" kern="1200" noProof="0" dirty="0">
                <a:solidFill>
                  <a:schemeClr val="tx1"/>
                </a:solidFill>
                <a:latin typeface="+mj-lt"/>
                <a:ea typeface="Avenir Next" charset="0"/>
                <a:cs typeface="Avenir Next" charset="0"/>
              </a:rPr>
              <a:t>Copyright © 2023 NuScale Power, LLC.</a:t>
            </a:r>
          </a:p>
        </p:txBody>
      </p:sp>
    </p:spTree>
    <p:extLst>
      <p:ext uri="{BB962C8B-B14F-4D97-AF65-F5344CB8AC3E}">
        <p14:creationId xmlns:p14="http://schemas.microsoft.com/office/powerpoint/2010/main" val="215921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5A770984-B251-AC4F-8D9E-5DE575FC9A8E}"/>
              </a:ext>
            </a:extLst>
          </p:cNvPr>
          <p:cNvSpPr>
            <a:spLocks noGrp="1"/>
          </p:cNvSpPr>
          <p:nvPr>
            <p:ph type="body" sz="quarter" idx="12" hasCustomPrompt="1"/>
          </p:nvPr>
        </p:nvSpPr>
        <p:spPr>
          <a:xfrm>
            <a:off x="381000" y="733425"/>
            <a:ext cx="5669280" cy="457200"/>
          </a:xfrm>
          <a:prstGeom prst="rect">
            <a:avLst/>
          </a:prstGeom>
          <a:ln>
            <a:noFill/>
          </a:ln>
        </p:spPr>
        <p:txBody>
          <a:bodyPr anchor="ctr" anchorCtr="0">
            <a:noAutofit/>
          </a:bodyPr>
          <a:lstStyle>
            <a:lvl1pPr marL="0" indent="0">
              <a:buNone/>
              <a:defRPr sz="24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kumimoji="0" lang="en-US" sz="2400" b="0" i="0" u="none" strike="noStrike" kern="1200" cap="none" spc="0" normalizeH="0" baseline="0" noProof="0" dirty="0">
                <a:ln>
                  <a:noFill/>
                </a:ln>
                <a:solidFill>
                  <a:srgbClr val="001489"/>
                </a:solidFill>
                <a:effectLst/>
                <a:uLnTx/>
                <a:uFillTx/>
                <a:latin typeface="+mj-lt"/>
                <a:ea typeface="+mj-ea"/>
                <a:cs typeface="+mj-cs"/>
              </a:rPr>
              <a:t>Title Font Size Arial 24pt</a:t>
            </a:r>
            <a:endParaRPr lang="en-US" dirty="0"/>
          </a:p>
        </p:txBody>
      </p:sp>
      <p:sp>
        <p:nvSpPr>
          <p:cNvPr id="6" name="Content Placeholder 5">
            <a:extLst>
              <a:ext uri="{FF2B5EF4-FFF2-40B4-BE49-F238E27FC236}">
                <a16:creationId xmlns:a16="http://schemas.microsoft.com/office/drawing/2014/main" id="{DC334F97-C47A-314A-8D89-12AD264BDF3B}"/>
              </a:ext>
            </a:extLst>
          </p:cNvPr>
          <p:cNvSpPr>
            <a:spLocks noGrp="1"/>
          </p:cNvSpPr>
          <p:nvPr>
            <p:ph sz="quarter" idx="13" hasCustomPrompt="1"/>
          </p:nvPr>
        </p:nvSpPr>
        <p:spPr>
          <a:xfrm>
            <a:off x="380999" y="1393902"/>
            <a:ext cx="5669280" cy="4892040"/>
          </a:xfrm>
        </p:spPr>
        <p:txBody>
          <a:bodyPr>
            <a:noAutofit/>
          </a:bodyPr>
          <a:lstStyle>
            <a:lvl1pPr>
              <a:defRPr/>
            </a:lvl1pPr>
            <a:lvl2pPr>
              <a:defRPr/>
            </a:lvl2pPr>
            <a:lvl3pPr>
              <a:defRPr/>
            </a:lvl3pPr>
            <a:lvl4pPr>
              <a:defRPr/>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
        <p:nvSpPr>
          <p:cNvPr id="7" name="Title 6">
            <a:extLst>
              <a:ext uri="{FF2B5EF4-FFF2-40B4-BE49-F238E27FC236}">
                <a16:creationId xmlns:a16="http://schemas.microsoft.com/office/drawing/2014/main" id="{5642F350-0FE7-384F-B47F-3883D99008E0}"/>
              </a:ext>
            </a:extLst>
          </p:cNvPr>
          <p:cNvSpPr>
            <a:spLocks noGrp="1"/>
          </p:cNvSpPr>
          <p:nvPr>
            <p:ph type="title" hasCustomPrompt="1"/>
          </p:nvPr>
        </p:nvSpPr>
        <p:spPr>
          <a:xfrm>
            <a:off x="6158812" y="733425"/>
            <a:ext cx="5669280" cy="457200"/>
          </a:xfrm>
        </p:spPr>
        <p:txBody>
          <a:bodyPr anchor="ctr" anchorCtr="0">
            <a:noAutofit/>
          </a:bodyPr>
          <a:lstStyle>
            <a:lvl1pPr>
              <a:defRPr/>
            </a:lvl1pPr>
          </a:lstStyle>
          <a:p>
            <a:r>
              <a:rPr kumimoji="0" lang="en-US" sz="2400" b="0" i="0" u="none" strike="noStrike" kern="1200" cap="none" spc="0" normalizeH="0" baseline="0" noProof="0" dirty="0">
                <a:ln>
                  <a:noFill/>
                </a:ln>
                <a:solidFill>
                  <a:srgbClr val="001489"/>
                </a:solidFill>
                <a:effectLst/>
                <a:uLnTx/>
                <a:uFillTx/>
                <a:latin typeface="+mj-lt"/>
                <a:ea typeface="+mj-ea"/>
                <a:cs typeface="+mj-cs"/>
              </a:rPr>
              <a:t>Title Font Size Arial 24pt</a:t>
            </a:r>
            <a:endParaRPr lang="en-US" dirty="0"/>
          </a:p>
        </p:txBody>
      </p:sp>
      <p:sp>
        <p:nvSpPr>
          <p:cNvPr id="12" name="Content Placeholder 11">
            <a:extLst>
              <a:ext uri="{FF2B5EF4-FFF2-40B4-BE49-F238E27FC236}">
                <a16:creationId xmlns:a16="http://schemas.microsoft.com/office/drawing/2014/main" id="{AD479504-9B8D-4148-97ED-0311652F884B}"/>
              </a:ext>
            </a:extLst>
          </p:cNvPr>
          <p:cNvSpPr>
            <a:spLocks noGrp="1"/>
          </p:cNvSpPr>
          <p:nvPr>
            <p:ph sz="quarter" idx="14" hasCustomPrompt="1"/>
          </p:nvPr>
        </p:nvSpPr>
        <p:spPr>
          <a:xfrm>
            <a:off x="6158812" y="1393902"/>
            <a:ext cx="5669280" cy="4892040"/>
          </a:xfrm>
        </p:spPr>
        <p:txBody>
          <a:bodyPr>
            <a:noAutofit/>
          </a:bodyPr>
          <a:lstStyle>
            <a:lvl1pPr>
              <a:defRPr/>
            </a:lvl1pPr>
            <a:lvl2pPr>
              <a:defRPr/>
            </a:lvl2pPr>
            <a:lvl3pPr>
              <a:defRPr/>
            </a:lvl3pPr>
            <a:lvl4pPr>
              <a:defRPr/>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
        <p:nvSpPr>
          <p:cNvPr id="23" name="Text Placeholder 17">
            <a:extLst>
              <a:ext uri="{FF2B5EF4-FFF2-40B4-BE49-F238E27FC236}">
                <a16:creationId xmlns:a16="http://schemas.microsoft.com/office/drawing/2014/main" id="{766A838C-698F-4B4F-8A0C-C57E76312340}"/>
              </a:ext>
            </a:extLst>
          </p:cNvPr>
          <p:cNvSpPr>
            <a:spLocks noGrp="1"/>
          </p:cNvSpPr>
          <p:nvPr userDrawn="1"/>
        </p:nvSpPr>
        <p:spPr>
          <a:xfrm>
            <a:off x="381000"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tx1"/>
                </a:solidFill>
                <a:latin typeface="+mj-lt"/>
                <a:ea typeface="Avenir Next" charset="0"/>
                <a:cs typeface="Avenir Next" charset="0"/>
              </a:rPr>
              <a:t>NuScale Nonproprietary </a:t>
            </a:r>
            <a:r>
              <a:rPr lang="en-US" sz="600" b="0" kern="1200" noProof="0" dirty="0">
                <a:solidFill>
                  <a:schemeClr val="tx1"/>
                </a:solidFill>
                <a:latin typeface="+mj-lt"/>
                <a:ea typeface="Avenir Next" charset="0"/>
                <a:cs typeface="Avenir Next" charset="0"/>
              </a:rPr>
              <a:t>Copyright © 2023 NuScale Power, LLC.</a:t>
            </a:r>
          </a:p>
        </p:txBody>
      </p:sp>
    </p:spTree>
    <p:extLst>
      <p:ext uri="{BB962C8B-B14F-4D97-AF65-F5344CB8AC3E}">
        <p14:creationId xmlns:p14="http://schemas.microsoft.com/office/powerpoint/2010/main" val="364342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with Sub Header">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5A770984-B251-AC4F-8D9E-5DE575FC9A8E}"/>
              </a:ext>
            </a:extLst>
          </p:cNvPr>
          <p:cNvSpPr>
            <a:spLocks noGrp="1"/>
          </p:cNvSpPr>
          <p:nvPr>
            <p:ph type="body" sz="quarter" idx="12" hasCustomPrompt="1"/>
          </p:nvPr>
        </p:nvSpPr>
        <p:spPr>
          <a:xfrm>
            <a:off x="381000" y="733425"/>
            <a:ext cx="5669280" cy="457200"/>
          </a:xfrm>
          <a:prstGeom prst="rect">
            <a:avLst/>
          </a:prstGeom>
        </p:spPr>
        <p:txBody>
          <a:bodyPr anchor="ctr" anchorCtr="0">
            <a:noAutofit/>
          </a:bodyPr>
          <a:lstStyle>
            <a:lvl1pPr marL="0" indent="0">
              <a:buNone/>
              <a:defRPr sz="24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kumimoji="0" lang="en-US" sz="2400" b="0" i="0" u="none" strike="noStrike" kern="1200" cap="none" spc="0" normalizeH="0" baseline="0" noProof="0" dirty="0">
                <a:ln>
                  <a:noFill/>
                </a:ln>
                <a:solidFill>
                  <a:srgbClr val="001489"/>
                </a:solidFill>
                <a:effectLst/>
                <a:uLnTx/>
                <a:uFillTx/>
                <a:latin typeface="+mj-lt"/>
                <a:ea typeface="+mj-ea"/>
                <a:cs typeface="+mj-cs"/>
              </a:rPr>
              <a:t>Title Font Size Arial 24pt</a:t>
            </a:r>
            <a:endParaRPr lang="en-US" dirty="0"/>
          </a:p>
        </p:txBody>
      </p:sp>
      <p:sp>
        <p:nvSpPr>
          <p:cNvPr id="6" name="Content Placeholder 5">
            <a:extLst>
              <a:ext uri="{FF2B5EF4-FFF2-40B4-BE49-F238E27FC236}">
                <a16:creationId xmlns:a16="http://schemas.microsoft.com/office/drawing/2014/main" id="{DC334F97-C47A-314A-8D89-12AD264BDF3B}"/>
              </a:ext>
            </a:extLst>
          </p:cNvPr>
          <p:cNvSpPr>
            <a:spLocks noGrp="1"/>
          </p:cNvSpPr>
          <p:nvPr>
            <p:ph sz="quarter" idx="13" hasCustomPrompt="1"/>
          </p:nvPr>
        </p:nvSpPr>
        <p:spPr>
          <a:xfrm>
            <a:off x="380999" y="1942542"/>
            <a:ext cx="5669280" cy="4343400"/>
          </a:xfrm>
        </p:spPr>
        <p:txBody>
          <a:bodyPr/>
          <a:lstStyle>
            <a:lvl1pPr>
              <a:defRPr/>
            </a:lvl1pPr>
            <a:lvl2pPr>
              <a:defRPr/>
            </a:lvl2pPr>
            <a:lvl3pPr>
              <a:defRPr/>
            </a:lvl3pPr>
            <a:lvl4pPr>
              <a:defRPr/>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
        <p:nvSpPr>
          <p:cNvPr id="7" name="Title 6">
            <a:extLst>
              <a:ext uri="{FF2B5EF4-FFF2-40B4-BE49-F238E27FC236}">
                <a16:creationId xmlns:a16="http://schemas.microsoft.com/office/drawing/2014/main" id="{5642F350-0FE7-384F-B47F-3883D99008E0}"/>
              </a:ext>
            </a:extLst>
          </p:cNvPr>
          <p:cNvSpPr>
            <a:spLocks noGrp="1"/>
          </p:cNvSpPr>
          <p:nvPr>
            <p:ph type="title" hasCustomPrompt="1"/>
          </p:nvPr>
        </p:nvSpPr>
        <p:spPr>
          <a:xfrm>
            <a:off x="6156246" y="733425"/>
            <a:ext cx="5669280" cy="457200"/>
          </a:xfrm>
        </p:spPr>
        <p:txBody>
          <a:bodyPr anchor="ctr" anchorCtr="0">
            <a:noAutofit/>
          </a:bodyPr>
          <a:lstStyle>
            <a:lvl1pPr>
              <a:defRPr/>
            </a:lvl1pPr>
          </a:lstStyle>
          <a:p>
            <a:r>
              <a:rPr kumimoji="0" lang="en-US" sz="2400" b="0" i="0" u="none" strike="noStrike" kern="1200" cap="none" spc="0" normalizeH="0" baseline="0" noProof="0" dirty="0">
                <a:ln>
                  <a:noFill/>
                </a:ln>
                <a:solidFill>
                  <a:srgbClr val="001489"/>
                </a:solidFill>
                <a:effectLst/>
                <a:uLnTx/>
                <a:uFillTx/>
                <a:latin typeface="+mj-lt"/>
                <a:ea typeface="+mj-ea"/>
                <a:cs typeface="+mj-cs"/>
              </a:rPr>
              <a:t>Title Font Size Arial 24pt</a:t>
            </a:r>
            <a:endParaRPr lang="en-US" dirty="0"/>
          </a:p>
        </p:txBody>
      </p:sp>
      <p:sp>
        <p:nvSpPr>
          <p:cNvPr id="12" name="Content Placeholder 11">
            <a:extLst>
              <a:ext uri="{FF2B5EF4-FFF2-40B4-BE49-F238E27FC236}">
                <a16:creationId xmlns:a16="http://schemas.microsoft.com/office/drawing/2014/main" id="{AD479504-9B8D-4148-97ED-0311652F884B}"/>
              </a:ext>
            </a:extLst>
          </p:cNvPr>
          <p:cNvSpPr>
            <a:spLocks noGrp="1"/>
          </p:cNvSpPr>
          <p:nvPr>
            <p:ph sz="quarter" idx="14" hasCustomPrompt="1"/>
          </p:nvPr>
        </p:nvSpPr>
        <p:spPr>
          <a:xfrm>
            <a:off x="6156246" y="1942542"/>
            <a:ext cx="5669280" cy="4343400"/>
          </a:xfrm>
        </p:spPr>
        <p:txBody>
          <a:bodyPr/>
          <a:lstStyle>
            <a:lvl1pPr>
              <a:defRPr/>
            </a:lvl1pPr>
            <a:lvl2pPr>
              <a:defRPr/>
            </a:lvl2pPr>
            <a:lvl3pPr>
              <a:defRPr/>
            </a:lvl3pPr>
            <a:lvl4pPr>
              <a:defRPr/>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
        <p:nvSpPr>
          <p:cNvPr id="23" name="Text Placeholder 17">
            <a:extLst>
              <a:ext uri="{FF2B5EF4-FFF2-40B4-BE49-F238E27FC236}">
                <a16:creationId xmlns:a16="http://schemas.microsoft.com/office/drawing/2014/main" id="{766A838C-698F-4B4F-8A0C-C57E76312340}"/>
              </a:ext>
            </a:extLst>
          </p:cNvPr>
          <p:cNvSpPr>
            <a:spLocks noGrp="1"/>
          </p:cNvSpPr>
          <p:nvPr userDrawn="1"/>
        </p:nvSpPr>
        <p:spPr>
          <a:xfrm>
            <a:off x="381000"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tx1"/>
                </a:solidFill>
                <a:latin typeface="+mj-lt"/>
                <a:ea typeface="Avenir Next" charset="0"/>
                <a:cs typeface="Avenir Next" charset="0"/>
              </a:rPr>
              <a:t>NuScale Nonproprietary </a:t>
            </a:r>
            <a:r>
              <a:rPr lang="en-US" sz="600" b="0" kern="1200" noProof="0" dirty="0">
                <a:solidFill>
                  <a:schemeClr val="tx1"/>
                </a:solidFill>
                <a:latin typeface="+mj-lt"/>
                <a:ea typeface="Avenir Next" charset="0"/>
                <a:cs typeface="Avenir Next" charset="0"/>
              </a:rPr>
              <a:t>Copyright © 2023 NuScale Power, LLC.</a:t>
            </a:r>
          </a:p>
        </p:txBody>
      </p:sp>
      <p:sp>
        <p:nvSpPr>
          <p:cNvPr id="3" name="Text Placeholder 2">
            <a:extLst>
              <a:ext uri="{FF2B5EF4-FFF2-40B4-BE49-F238E27FC236}">
                <a16:creationId xmlns:a16="http://schemas.microsoft.com/office/drawing/2014/main" id="{22A06E90-C62D-5546-8AED-F360516A8EFA}"/>
              </a:ext>
            </a:extLst>
          </p:cNvPr>
          <p:cNvSpPr>
            <a:spLocks noGrp="1"/>
          </p:cNvSpPr>
          <p:nvPr>
            <p:ph type="body" sz="quarter" idx="15" hasCustomPrompt="1"/>
          </p:nvPr>
        </p:nvSpPr>
        <p:spPr>
          <a:xfrm>
            <a:off x="381000" y="1388692"/>
            <a:ext cx="5669280" cy="457200"/>
          </a:xfrm>
        </p:spPr>
        <p:txBody>
          <a:bodyPr anchor="ctr" anchorCtr="0">
            <a:noAutofit/>
          </a:bodyPr>
          <a:lstStyle>
            <a:lvl1pPr marL="0" indent="0">
              <a:buNone/>
              <a:defRPr kumimoji="0" lang="en-US" sz="2400" b="0" i="0" u="none" strike="noStrike" kern="1200" cap="none" spc="0" normalizeH="0" baseline="0" noProof="0" smtClean="0">
                <a:ln>
                  <a:noFill/>
                </a:ln>
                <a:solidFill>
                  <a:srgbClr val="001489"/>
                </a:solidFill>
                <a:effectLst/>
                <a:uLnTx/>
                <a:uFillTx/>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kumimoji="0" lang="en-US" sz="2000" b="0" i="0" u="none" strike="noStrike" kern="1200" cap="none" spc="0" normalizeH="0" baseline="0" noProof="0" dirty="0">
                <a:ln>
                  <a:noFill/>
                </a:ln>
                <a:solidFill>
                  <a:srgbClr val="001489"/>
                </a:solidFill>
                <a:effectLst/>
                <a:uLnTx/>
                <a:uFillTx/>
                <a:latin typeface="+mj-lt"/>
                <a:ea typeface="+mj-ea"/>
                <a:cs typeface="+mj-cs"/>
              </a:rPr>
              <a:t>Title Font Size Arial 20pt</a:t>
            </a:r>
            <a:endParaRPr lang="en-US" dirty="0"/>
          </a:p>
        </p:txBody>
      </p:sp>
      <p:sp>
        <p:nvSpPr>
          <p:cNvPr id="5" name="Text Placeholder 4">
            <a:extLst>
              <a:ext uri="{FF2B5EF4-FFF2-40B4-BE49-F238E27FC236}">
                <a16:creationId xmlns:a16="http://schemas.microsoft.com/office/drawing/2014/main" id="{0A67F05E-ECE8-2B4D-B927-4860CA60B124}"/>
              </a:ext>
            </a:extLst>
          </p:cNvPr>
          <p:cNvSpPr>
            <a:spLocks noGrp="1"/>
          </p:cNvSpPr>
          <p:nvPr>
            <p:ph type="body" sz="quarter" idx="16" hasCustomPrompt="1"/>
          </p:nvPr>
        </p:nvSpPr>
        <p:spPr>
          <a:xfrm>
            <a:off x="6156246" y="1388692"/>
            <a:ext cx="5669280" cy="457200"/>
          </a:xfrm>
        </p:spPr>
        <p:txBody>
          <a:bodyPr anchor="ctr">
            <a:noAutofit/>
          </a:bodyPr>
          <a:lstStyle>
            <a:lvl1pPr marL="0" indent="0">
              <a:buFontTx/>
              <a:buNone/>
              <a:defRPr kumimoji="0" lang="en-US" sz="2000" b="0" i="0" u="none" strike="noStrike" kern="1200" cap="none" spc="0" normalizeH="0" baseline="0" noProof="0" smtClean="0">
                <a:ln>
                  <a:noFill/>
                </a:ln>
                <a:solidFill>
                  <a:srgbClr val="001489"/>
                </a:solidFill>
                <a:effectLst/>
                <a:uLnTx/>
                <a:uFillTx/>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kumimoji="0" lang="en-US" sz="1800" b="0" i="0" u="none" strike="noStrike" kern="1200" cap="none" spc="0" normalizeH="0" baseline="0" noProof="0" dirty="0">
                <a:ln>
                  <a:noFill/>
                </a:ln>
                <a:solidFill>
                  <a:srgbClr val="001489"/>
                </a:solidFill>
                <a:effectLst/>
                <a:uLnTx/>
                <a:uFillTx/>
                <a:latin typeface="+mj-lt"/>
                <a:ea typeface="+mj-ea"/>
                <a:cs typeface="+mj-cs"/>
              </a:rPr>
              <a:t>Title Font Size Arial 20pt</a:t>
            </a:r>
            <a:endParaRPr lang="en-US" dirty="0"/>
          </a:p>
        </p:txBody>
      </p:sp>
    </p:spTree>
    <p:extLst>
      <p:ext uri="{BB962C8B-B14F-4D97-AF65-F5344CB8AC3E}">
        <p14:creationId xmlns:p14="http://schemas.microsoft.com/office/powerpoint/2010/main" val="4069109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x Column with Content">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5A770984-B251-AC4F-8D9E-5DE575FC9A8E}"/>
              </a:ext>
            </a:extLst>
          </p:cNvPr>
          <p:cNvSpPr>
            <a:spLocks noGrp="1"/>
          </p:cNvSpPr>
          <p:nvPr>
            <p:ph type="body" sz="quarter" idx="12" hasCustomPrompt="1"/>
          </p:nvPr>
        </p:nvSpPr>
        <p:spPr>
          <a:xfrm>
            <a:off x="381000" y="733425"/>
            <a:ext cx="11430000" cy="457200"/>
          </a:xfrm>
          <a:prstGeom prst="rect">
            <a:avLst/>
          </a:prstGeom>
        </p:spPr>
        <p:txBody>
          <a:bodyPr anchor="ctr" anchorCtr="0">
            <a:noAutofit/>
          </a:bodyPr>
          <a:lstStyle>
            <a:lvl1pPr marL="0" indent="0">
              <a:buNone/>
              <a:defRPr sz="24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kumimoji="0" lang="en-US" sz="2400" b="0" i="0" u="none" strike="noStrike" kern="1200" cap="none" spc="0" normalizeH="0" baseline="0" noProof="0" dirty="0">
                <a:ln>
                  <a:noFill/>
                </a:ln>
                <a:solidFill>
                  <a:srgbClr val="001489"/>
                </a:solidFill>
                <a:effectLst/>
                <a:uLnTx/>
                <a:uFillTx/>
                <a:latin typeface="+mj-lt"/>
                <a:ea typeface="+mj-ea"/>
                <a:cs typeface="+mj-cs"/>
              </a:rPr>
              <a:t>Title Font Size Arial 24pt</a:t>
            </a:r>
            <a:endParaRPr lang="en-US" dirty="0"/>
          </a:p>
        </p:txBody>
      </p:sp>
      <p:sp>
        <p:nvSpPr>
          <p:cNvPr id="6" name="Content Placeholder 5">
            <a:extLst>
              <a:ext uri="{FF2B5EF4-FFF2-40B4-BE49-F238E27FC236}">
                <a16:creationId xmlns:a16="http://schemas.microsoft.com/office/drawing/2014/main" id="{DC334F97-C47A-314A-8D89-12AD264BDF3B}"/>
              </a:ext>
            </a:extLst>
          </p:cNvPr>
          <p:cNvSpPr>
            <a:spLocks noGrp="1"/>
          </p:cNvSpPr>
          <p:nvPr>
            <p:ph sz="quarter" idx="13" hasCustomPrompt="1"/>
          </p:nvPr>
        </p:nvSpPr>
        <p:spPr>
          <a:xfrm>
            <a:off x="2847278" y="1392409"/>
            <a:ext cx="8977050" cy="2356624"/>
          </a:xfrm>
        </p:spPr>
        <p:txBody>
          <a:bodyPr anchor="t"/>
          <a:lstStyle>
            <a:lvl1pPr marL="228600" indent="-228600" algn="l">
              <a:buFont typeface="Arial" panose="020B0604020202020204" pitchFamily="34" charset="0"/>
              <a:buChar char="•"/>
              <a:tabLst/>
              <a:defRPr/>
            </a:lvl1pPr>
            <a:lvl2pPr>
              <a:defRPr/>
            </a:lvl2pPr>
            <a:lvl3pPr>
              <a:defRPr/>
            </a:lvl3pPr>
            <a:lvl4pPr>
              <a:defRPr/>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
        <p:nvSpPr>
          <p:cNvPr id="12" name="Content Placeholder 11">
            <a:extLst>
              <a:ext uri="{FF2B5EF4-FFF2-40B4-BE49-F238E27FC236}">
                <a16:creationId xmlns:a16="http://schemas.microsoft.com/office/drawing/2014/main" id="{AD479504-9B8D-4148-97ED-0311652F884B}"/>
              </a:ext>
            </a:extLst>
          </p:cNvPr>
          <p:cNvSpPr>
            <a:spLocks noGrp="1"/>
          </p:cNvSpPr>
          <p:nvPr>
            <p:ph sz="quarter" idx="14" hasCustomPrompt="1"/>
          </p:nvPr>
        </p:nvSpPr>
        <p:spPr>
          <a:xfrm>
            <a:off x="380999" y="3925229"/>
            <a:ext cx="8961120" cy="2357441"/>
          </a:xfrm>
        </p:spPr>
        <p:txBody>
          <a:bodyPr/>
          <a:lstStyle>
            <a:lvl1pPr>
              <a:defRPr/>
            </a:lvl1pPr>
            <a:lvl2pPr>
              <a:defRPr/>
            </a:lvl2pPr>
            <a:lvl3pPr>
              <a:defRPr/>
            </a:lvl3pPr>
            <a:lvl4pPr>
              <a:defRPr/>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
        <p:nvSpPr>
          <p:cNvPr id="23" name="Text Placeholder 17">
            <a:extLst>
              <a:ext uri="{FF2B5EF4-FFF2-40B4-BE49-F238E27FC236}">
                <a16:creationId xmlns:a16="http://schemas.microsoft.com/office/drawing/2014/main" id="{766A838C-698F-4B4F-8A0C-C57E76312340}"/>
              </a:ext>
            </a:extLst>
          </p:cNvPr>
          <p:cNvSpPr>
            <a:spLocks noGrp="1"/>
          </p:cNvSpPr>
          <p:nvPr userDrawn="1"/>
        </p:nvSpPr>
        <p:spPr>
          <a:xfrm>
            <a:off x="381000"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tx1"/>
                </a:solidFill>
                <a:latin typeface="+mj-lt"/>
                <a:ea typeface="Avenir Next" charset="0"/>
                <a:cs typeface="Avenir Next" charset="0"/>
              </a:rPr>
              <a:t>NuScale Nonproprietary </a:t>
            </a:r>
            <a:r>
              <a:rPr lang="en-US" sz="600" b="0" kern="1200" noProof="0" dirty="0">
                <a:solidFill>
                  <a:schemeClr val="tx1"/>
                </a:solidFill>
                <a:latin typeface="+mj-lt"/>
                <a:ea typeface="Avenir Next" charset="0"/>
                <a:cs typeface="Avenir Next" charset="0"/>
              </a:rPr>
              <a:t>Copyright © 2023 NuScale Power, LLC.</a:t>
            </a:r>
          </a:p>
        </p:txBody>
      </p:sp>
      <p:sp>
        <p:nvSpPr>
          <p:cNvPr id="4" name="Picture Placeholder 3">
            <a:extLst>
              <a:ext uri="{FF2B5EF4-FFF2-40B4-BE49-F238E27FC236}">
                <a16:creationId xmlns:a16="http://schemas.microsoft.com/office/drawing/2014/main" id="{5F03BB4E-2950-CE40-A7BA-55F6ADCB2911}"/>
              </a:ext>
            </a:extLst>
          </p:cNvPr>
          <p:cNvSpPr>
            <a:spLocks noGrp="1"/>
          </p:cNvSpPr>
          <p:nvPr>
            <p:ph type="pic" sz="quarter" idx="17"/>
          </p:nvPr>
        </p:nvSpPr>
        <p:spPr>
          <a:xfrm>
            <a:off x="381000" y="1392409"/>
            <a:ext cx="2359152" cy="2359152"/>
          </a:xfrm>
        </p:spPr>
        <p:txBody>
          <a:bodyPr anchor="ctr"/>
          <a:lstStyle>
            <a:lvl1pPr marL="0" indent="0" algn="ctr">
              <a:buNone/>
              <a:defRPr/>
            </a:lvl1pPr>
          </a:lstStyle>
          <a:p>
            <a:endParaRPr lang="en-US"/>
          </a:p>
        </p:txBody>
      </p:sp>
      <p:sp>
        <p:nvSpPr>
          <p:cNvPr id="9" name="Picture Placeholder 8">
            <a:extLst>
              <a:ext uri="{FF2B5EF4-FFF2-40B4-BE49-F238E27FC236}">
                <a16:creationId xmlns:a16="http://schemas.microsoft.com/office/drawing/2014/main" id="{077A8235-93CC-EC40-BFAB-E4B2AD081913}"/>
              </a:ext>
            </a:extLst>
          </p:cNvPr>
          <p:cNvSpPr>
            <a:spLocks noGrp="1" noChangeAspect="1"/>
          </p:cNvSpPr>
          <p:nvPr>
            <p:ph type="pic" sz="quarter" idx="18"/>
          </p:nvPr>
        </p:nvSpPr>
        <p:spPr>
          <a:xfrm>
            <a:off x="9465176" y="3927221"/>
            <a:ext cx="2359152" cy="2359152"/>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817659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1487-1B05-D641-8833-42255F6AF805}"/>
              </a:ext>
            </a:extLst>
          </p:cNvPr>
          <p:cNvSpPr>
            <a:spLocks noGrp="1"/>
          </p:cNvSpPr>
          <p:nvPr>
            <p:ph type="title" hasCustomPrompt="1"/>
          </p:nvPr>
        </p:nvSpPr>
        <p:spPr>
          <a:xfrm>
            <a:off x="6233160" y="733425"/>
            <a:ext cx="5577840" cy="457200"/>
          </a:xfrm>
          <a:prstGeom prst="rect">
            <a:avLst/>
          </a:prstGeom>
        </p:spPr>
        <p:txBody>
          <a:bodyPr/>
          <a:lstStyle>
            <a:lvl1pPr>
              <a:defRPr/>
            </a:lvl1pPr>
          </a:lstStyle>
          <a:p>
            <a:r>
              <a:rPr kumimoji="0" lang="en-US" sz="2400" b="0" i="0" u="none" strike="noStrike" kern="1200" cap="none" spc="0" normalizeH="0" baseline="0" noProof="0" dirty="0">
                <a:ln>
                  <a:noFill/>
                </a:ln>
                <a:solidFill>
                  <a:srgbClr val="001489"/>
                </a:solidFill>
                <a:effectLst/>
                <a:uLnTx/>
                <a:uFillTx/>
                <a:latin typeface="+mj-lt"/>
                <a:ea typeface="+mj-ea"/>
                <a:cs typeface="+mj-cs"/>
              </a:rPr>
              <a:t>Title Font Size Arial 24pt</a:t>
            </a:r>
            <a:endParaRPr lang="en-US" dirty="0"/>
          </a:p>
        </p:txBody>
      </p:sp>
      <p:sp>
        <p:nvSpPr>
          <p:cNvPr id="6" name="Picture Placeholder 5">
            <a:extLst>
              <a:ext uri="{FF2B5EF4-FFF2-40B4-BE49-F238E27FC236}">
                <a16:creationId xmlns:a16="http://schemas.microsoft.com/office/drawing/2014/main" id="{27108A54-8725-2B47-A034-EC43D558E986}"/>
              </a:ext>
            </a:extLst>
          </p:cNvPr>
          <p:cNvSpPr>
            <a:spLocks noGrp="1"/>
          </p:cNvSpPr>
          <p:nvPr>
            <p:ph type="pic" sz="quarter" idx="11"/>
          </p:nvPr>
        </p:nvSpPr>
        <p:spPr>
          <a:xfrm>
            <a:off x="-1" y="0"/>
            <a:ext cx="5943600" cy="6858000"/>
          </a:xfrm>
          <a:prstGeom prst="rect">
            <a:avLst/>
          </a:prstGeom>
        </p:spPr>
        <p:txBody>
          <a:bodyPr anchor="ctr"/>
          <a:lstStyle>
            <a:lvl1pPr marL="0" indent="0" algn="ctr">
              <a:buNone/>
              <a:defRPr/>
            </a:lvl1pPr>
          </a:lstStyle>
          <a:p>
            <a:endParaRPr lang="en-US" dirty="0"/>
          </a:p>
        </p:txBody>
      </p:sp>
      <p:sp>
        <p:nvSpPr>
          <p:cNvPr id="7" name="Text Placeholder 17">
            <a:extLst>
              <a:ext uri="{FF2B5EF4-FFF2-40B4-BE49-F238E27FC236}">
                <a16:creationId xmlns:a16="http://schemas.microsoft.com/office/drawing/2014/main" id="{0A2C6625-1F44-424B-B09E-A3C6801A7E01}"/>
              </a:ext>
            </a:extLst>
          </p:cNvPr>
          <p:cNvSpPr>
            <a:spLocks noGrp="1"/>
          </p:cNvSpPr>
          <p:nvPr userDrawn="1"/>
        </p:nvSpPr>
        <p:spPr>
          <a:xfrm>
            <a:off x="6233160"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tx1"/>
                </a:solidFill>
                <a:latin typeface="+mj-lt"/>
                <a:ea typeface="Avenir Next" charset="0"/>
                <a:cs typeface="Avenir Next" charset="0"/>
              </a:rPr>
              <a:t>NuScale Nonproprietary </a:t>
            </a:r>
            <a:r>
              <a:rPr lang="en-US" sz="600" b="0" kern="1200" noProof="0" dirty="0">
                <a:solidFill>
                  <a:schemeClr val="tx1"/>
                </a:solidFill>
                <a:latin typeface="+mj-lt"/>
                <a:ea typeface="Avenir Next" charset="0"/>
                <a:cs typeface="Avenir Next" charset="0"/>
              </a:rPr>
              <a:t>Copyright © 2023 NuScale Power, LLC.</a:t>
            </a:r>
          </a:p>
        </p:txBody>
      </p:sp>
      <p:sp>
        <p:nvSpPr>
          <p:cNvPr id="5" name="Content Placeholder 4">
            <a:extLst>
              <a:ext uri="{FF2B5EF4-FFF2-40B4-BE49-F238E27FC236}">
                <a16:creationId xmlns:a16="http://schemas.microsoft.com/office/drawing/2014/main" id="{32B22E92-7DEC-FD4C-9911-2F0E402E46C2}"/>
              </a:ext>
            </a:extLst>
          </p:cNvPr>
          <p:cNvSpPr>
            <a:spLocks noGrp="1"/>
          </p:cNvSpPr>
          <p:nvPr>
            <p:ph sz="quarter" idx="12" hasCustomPrompt="1"/>
          </p:nvPr>
        </p:nvSpPr>
        <p:spPr>
          <a:xfrm>
            <a:off x="6233160" y="1394460"/>
            <a:ext cx="5577840" cy="4892040"/>
          </a:xfrm>
        </p:spPr>
        <p:txBody>
          <a:bodyPr/>
          <a:lstStyle>
            <a:lvl1pPr>
              <a:defRPr/>
            </a:lvl1pPr>
            <a:lvl2pPr>
              <a:defRPr/>
            </a:lvl2pPr>
            <a:lvl3pPr>
              <a:defRPr/>
            </a:lvl3pPr>
            <a:lvl4pPr>
              <a:defRPr/>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Tree>
    <p:extLst>
      <p:ext uri="{BB962C8B-B14F-4D97-AF65-F5344CB8AC3E}">
        <p14:creationId xmlns:p14="http://schemas.microsoft.com/office/powerpoint/2010/main" val="227905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1487-1B05-D641-8833-42255F6AF805}"/>
              </a:ext>
            </a:extLst>
          </p:cNvPr>
          <p:cNvSpPr>
            <a:spLocks noGrp="1"/>
          </p:cNvSpPr>
          <p:nvPr>
            <p:ph type="title" hasCustomPrompt="1"/>
          </p:nvPr>
        </p:nvSpPr>
        <p:spPr>
          <a:xfrm>
            <a:off x="3485072" y="733425"/>
            <a:ext cx="8325928" cy="457200"/>
          </a:xfrm>
          <a:prstGeom prst="rect">
            <a:avLst/>
          </a:prstGeom>
        </p:spPr>
        <p:txBody>
          <a:bodyPr/>
          <a:lstStyle>
            <a:lvl1pPr>
              <a:defRPr/>
            </a:lvl1pPr>
          </a:lstStyle>
          <a:p>
            <a:r>
              <a:rPr kumimoji="0" lang="en-US" sz="2400" b="0" i="0" u="none" strike="noStrike" kern="1200" cap="none" spc="0" normalizeH="0" baseline="0" noProof="0" dirty="0">
                <a:ln>
                  <a:noFill/>
                </a:ln>
                <a:solidFill>
                  <a:srgbClr val="001489"/>
                </a:solidFill>
                <a:effectLst/>
                <a:uLnTx/>
                <a:uFillTx/>
                <a:latin typeface="+mj-lt"/>
                <a:ea typeface="+mj-ea"/>
                <a:cs typeface="+mj-cs"/>
              </a:rPr>
              <a:t>Title Font Size Arial 24pt</a:t>
            </a:r>
            <a:endParaRPr lang="en-US" dirty="0"/>
          </a:p>
        </p:txBody>
      </p:sp>
      <p:sp>
        <p:nvSpPr>
          <p:cNvPr id="6" name="Picture Placeholder 5">
            <a:extLst>
              <a:ext uri="{FF2B5EF4-FFF2-40B4-BE49-F238E27FC236}">
                <a16:creationId xmlns:a16="http://schemas.microsoft.com/office/drawing/2014/main" id="{27108A54-8725-2B47-A034-EC43D558E986}"/>
              </a:ext>
            </a:extLst>
          </p:cNvPr>
          <p:cNvSpPr>
            <a:spLocks noGrp="1"/>
          </p:cNvSpPr>
          <p:nvPr>
            <p:ph type="pic" sz="quarter" idx="11"/>
          </p:nvPr>
        </p:nvSpPr>
        <p:spPr>
          <a:xfrm>
            <a:off x="-1" y="0"/>
            <a:ext cx="3200400" cy="6858000"/>
          </a:xfrm>
          <a:prstGeom prst="rect">
            <a:avLst/>
          </a:prstGeom>
        </p:spPr>
        <p:txBody>
          <a:bodyPr anchor="ctr"/>
          <a:lstStyle>
            <a:lvl1pPr marL="0" indent="0" algn="ctr">
              <a:buNone/>
              <a:defRPr/>
            </a:lvl1pPr>
          </a:lstStyle>
          <a:p>
            <a:endParaRPr lang="en-US" dirty="0"/>
          </a:p>
        </p:txBody>
      </p:sp>
      <p:sp>
        <p:nvSpPr>
          <p:cNvPr id="7" name="Text Placeholder 17">
            <a:extLst>
              <a:ext uri="{FF2B5EF4-FFF2-40B4-BE49-F238E27FC236}">
                <a16:creationId xmlns:a16="http://schemas.microsoft.com/office/drawing/2014/main" id="{0A2C6625-1F44-424B-B09E-A3C6801A7E01}"/>
              </a:ext>
            </a:extLst>
          </p:cNvPr>
          <p:cNvSpPr>
            <a:spLocks noGrp="1"/>
          </p:cNvSpPr>
          <p:nvPr userDrawn="1"/>
        </p:nvSpPr>
        <p:spPr>
          <a:xfrm>
            <a:off x="3485072" y="6592674"/>
            <a:ext cx="4846965"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tx1"/>
                </a:solidFill>
                <a:latin typeface="+mj-lt"/>
                <a:ea typeface="Avenir Next" charset="0"/>
                <a:cs typeface="Avenir Next" charset="0"/>
              </a:rPr>
              <a:t>NuScale Nonproprietary </a:t>
            </a:r>
            <a:r>
              <a:rPr lang="en-US" sz="600" b="0" kern="1200" noProof="0" dirty="0">
                <a:solidFill>
                  <a:schemeClr val="tx1"/>
                </a:solidFill>
                <a:latin typeface="+mj-lt"/>
                <a:ea typeface="Avenir Next" charset="0"/>
                <a:cs typeface="Avenir Next" charset="0"/>
              </a:rPr>
              <a:t>Copyright © 2023 NuScale Power, LLC.</a:t>
            </a:r>
          </a:p>
        </p:txBody>
      </p:sp>
      <p:sp>
        <p:nvSpPr>
          <p:cNvPr id="5" name="Content Placeholder 4">
            <a:extLst>
              <a:ext uri="{FF2B5EF4-FFF2-40B4-BE49-F238E27FC236}">
                <a16:creationId xmlns:a16="http://schemas.microsoft.com/office/drawing/2014/main" id="{32B22E92-7DEC-FD4C-9911-2F0E402E46C2}"/>
              </a:ext>
            </a:extLst>
          </p:cNvPr>
          <p:cNvSpPr>
            <a:spLocks noGrp="1"/>
          </p:cNvSpPr>
          <p:nvPr>
            <p:ph sz="quarter" idx="12" hasCustomPrompt="1"/>
          </p:nvPr>
        </p:nvSpPr>
        <p:spPr>
          <a:xfrm>
            <a:off x="3485072" y="1394460"/>
            <a:ext cx="8325928" cy="4892040"/>
          </a:xfrm>
        </p:spPr>
        <p:txBody>
          <a:bodyPr/>
          <a:lstStyle>
            <a:lvl1pPr>
              <a:defRPr/>
            </a:lvl1pPr>
            <a:lvl2pPr>
              <a:defRPr/>
            </a:lvl2pPr>
            <a:lvl3pPr>
              <a:defRPr/>
            </a:lvl3pPr>
            <a:lvl4pPr>
              <a:defRPr/>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Tree>
    <p:extLst>
      <p:ext uri="{BB962C8B-B14F-4D97-AF65-F5344CB8AC3E}">
        <p14:creationId xmlns:p14="http://schemas.microsoft.com/office/powerpoint/2010/main" val="149784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1487-1B05-D641-8833-42255F6AF805}"/>
              </a:ext>
            </a:extLst>
          </p:cNvPr>
          <p:cNvSpPr>
            <a:spLocks noGrp="1"/>
          </p:cNvSpPr>
          <p:nvPr>
            <p:ph type="title" hasCustomPrompt="1"/>
          </p:nvPr>
        </p:nvSpPr>
        <p:spPr>
          <a:xfrm>
            <a:off x="6233160" y="733425"/>
            <a:ext cx="5577840" cy="457200"/>
          </a:xfrm>
          <a:prstGeom prst="rect">
            <a:avLst/>
          </a:prstGeom>
        </p:spPr>
        <p:txBody>
          <a:bodyPr/>
          <a:lstStyle>
            <a:lvl1pPr>
              <a:defRPr/>
            </a:lvl1pPr>
          </a:lstStyle>
          <a:p>
            <a:r>
              <a:rPr kumimoji="0" lang="en-US" sz="2400" b="0" i="0" u="none" strike="noStrike" kern="1200" cap="none" spc="0" normalizeH="0" baseline="0" noProof="0" dirty="0">
                <a:ln>
                  <a:noFill/>
                </a:ln>
                <a:solidFill>
                  <a:srgbClr val="001489"/>
                </a:solidFill>
                <a:effectLst/>
                <a:uLnTx/>
                <a:uFillTx/>
                <a:latin typeface="+mj-lt"/>
                <a:ea typeface="+mj-ea"/>
                <a:cs typeface="+mj-cs"/>
              </a:rPr>
              <a:t>Title Font Size Arial 24pt</a:t>
            </a:r>
            <a:endParaRPr lang="en-US" dirty="0"/>
          </a:p>
        </p:txBody>
      </p:sp>
      <p:sp>
        <p:nvSpPr>
          <p:cNvPr id="6" name="Picture Placeholder 5">
            <a:extLst>
              <a:ext uri="{FF2B5EF4-FFF2-40B4-BE49-F238E27FC236}">
                <a16:creationId xmlns:a16="http://schemas.microsoft.com/office/drawing/2014/main" id="{27108A54-8725-2B47-A034-EC43D558E986}"/>
              </a:ext>
            </a:extLst>
          </p:cNvPr>
          <p:cNvSpPr>
            <a:spLocks noGrp="1"/>
          </p:cNvSpPr>
          <p:nvPr>
            <p:ph type="pic" sz="quarter" idx="11"/>
          </p:nvPr>
        </p:nvSpPr>
        <p:spPr>
          <a:xfrm>
            <a:off x="380999" y="733425"/>
            <a:ext cx="5577840" cy="5559552"/>
          </a:xfrm>
          <a:prstGeom prst="rect">
            <a:avLst/>
          </a:prstGeom>
        </p:spPr>
        <p:txBody>
          <a:bodyPr anchor="ctr"/>
          <a:lstStyle>
            <a:lvl1pPr marL="0" indent="0" algn="ctr">
              <a:buNone/>
              <a:defRPr/>
            </a:lvl1pPr>
          </a:lstStyle>
          <a:p>
            <a:endParaRPr lang="en-US" dirty="0"/>
          </a:p>
        </p:txBody>
      </p:sp>
      <p:sp>
        <p:nvSpPr>
          <p:cNvPr id="5" name="Content Placeholder 4">
            <a:extLst>
              <a:ext uri="{FF2B5EF4-FFF2-40B4-BE49-F238E27FC236}">
                <a16:creationId xmlns:a16="http://schemas.microsoft.com/office/drawing/2014/main" id="{32B22E92-7DEC-FD4C-9911-2F0E402E46C2}"/>
              </a:ext>
            </a:extLst>
          </p:cNvPr>
          <p:cNvSpPr>
            <a:spLocks noGrp="1"/>
          </p:cNvSpPr>
          <p:nvPr>
            <p:ph sz="quarter" idx="12" hasCustomPrompt="1"/>
          </p:nvPr>
        </p:nvSpPr>
        <p:spPr>
          <a:xfrm>
            <a:off x="6233160" y="1394460"/>
            <a:ext cx="5577840" cy="4892040"/>
          </a:xfrm>
        </p:spPr>
        <p:txBody>
          <a:bodyPr/>
          <a:lstStyle>
            <a:lvl1pPr>
              <a:defRPr/>
            </a:lvl1pPr>
            <a:lvl2pPr>
              <a:defRPr/>
            </a:lvl2pPr>
            <a:lvl3pPr>
              <a:defRPr/>
            </a:lvl3pPr>
            <a:lvl4pPr>
              <a:defRPr/>
            </a:lvl4p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sp>
        <p:nvSpPr>
          <p:cNvPr id="9" name="Text Placeholder 17">
            <a:extLst>
              <a:ext uri="{FF2B5EF4-FFF2-40B4-BE49-F238E27FC236}">
                <a16:creationId xmlns:a16="http://schemas.microsoft.com/office/drawing/2014/main" id="{766A838C-698F-4B4F-8A0C-C57E76312340}"/>
              </a:ext>
            </a:extLst>
          </p:cNvPr>
          <p:cNvSpPr>
            <a:spLocks noGrp="1"/>
          </p:cNvSpPr>
          <p:nvPr userDrawn="1"/>
        </p:nvSpPr>
        <p:spPr>
          <a:xfrm>
            <a:off x="381000"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tx1"/>
                </a:solidFill>
                <a:latin typeface="+mj-lt"/>
                <a:ea typeface="Avenir Next" charset="0"/>
                <a:cs typeface="Avenir Next" charset="0"/>
              </a:rPr>
              <a:t>NuScale Nonproprietary </a:t>
            </a:r>
            <a:r>
              <a:rPr lang="en-US" sz="600" b="0" kern="1200" noProof="0" dirty="0">
                <a:solidFill>
                  <a:schemeClr val="tx1"/>
                </a:solidFill>
                <a:latin typeface="+mj-lt"/>
                <a:ea typeface="Avenir Next" charset="0"/>
                <a:cs typeface="Avenir Next" charset="0"/>
              </a:rPr>
              <a:t>Copyright © 2023 NuScale Power, LLC.</a:t>
            </a:r>
          </a:p>
        </p:txBody>
      </p:sp>
    </p:spTree>
    <p:extLst>
      <p:ext uri="{BB962C8B-B14F-4D97-AF65-F5344CB8AC3E}">
        <p14:creationId xmlns:p14="http://schemas.microsoft.com/office/powerpoint/2010/main" val="36209764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A4AC6B6C-ECEA-DE42-B5CD-70686A4B6769}"/>
              </a:ext>
            </a:extLst>
          </p:cNvPr>
          <p:cNvSpPr>
            <a:spLocks noGrp="1"/>
          </p:cNvSpPr>
          <p:nvPr userDrawn="1"/>
        </p:nvSpPr>
        <p:spPr>
          <a:xfrm>
            <a:off x="387813"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bg1"/>
                </a:solidFill>
                <a:latin typeface="+mj-lt"/>
                <a:ea typeface="Avenir Next" charset="0"/>
                <a:cs typeface="Avenir Next" charset="0"/>
              </a:rPr>
              <a:t>NuScale Nonproprietary </a:t>
            </a:r>
            <a:r>
              <a:rPr lang="en-US" sz="600" b="0" kern="1200" noProof="0" dirty="0">
                <a:solidFill>
                  <a:schemeClr val="bg1"/>
                </a:solidFill>
                <a:latin typeface="+mj-lt"/>
                <a:ea typeface="Avenir Next" charset="0"/>
                <a:cs typeface="Avenir Next" charset="0"/>
              </a:rPr>
              <a:t>Copyright © 2023 NuScale Power, LLC.</a:t>
            </a:r>
          </a:p>
        </p:txBody>
      </p:sp>
    </p:spTree>
    <p:extLst>
      <p:ext uri="{BB962C8B-B14F-4D97-AF65-F5344CB8AC3E}">
        <p14:creationId xmlns:p14="http://schemas.microsoft.com/office/powerpoint/2010/main" val="4232906110"/>
      </p:ext>
    </p:extLst>
  </p:cSld>
  <p:clrMap bg1="lt1" tx1="dk1" bg2="lt2" tx2="dk2" accent1="accent1" accent2="accent2" accent3="accent3" accent4="accent4" accent5="accent5" accent6="accent6" hlink="hlink" folHlink="folHlink"/>
  <p:sldLayoutIdLst>
    <p:sldLayoutId id="2147483710" r:id="rId1"/>
    <p:sldLayoutId id="2147483709" r:id="rId2"/>
  </p:sldLayoutIdLst>
  <p:hf sldNum="0" hdr="0" ftr="0"/>
  <p:txStyles>
    <p:titleStyle>
      <a:lvl1pPr algn="l" defTabSz="914400" rtl="0" eaLnBrk="1" latinLnBrk="0" hangingPunct="1">
        <a:lnSpc>
          <a:spcPct val="90000"/>
        </a:lnSpc>
        <a:spcBef>
          <a:spcPct val="0"/>
        </a:spcBef>
        <a:buNone/>
        <a:defRPr sz="2400" b="1" i="0" kern="1200">
          <a:solidFill>
            <a:srgbClr val="002060"/>
          </a:solidFill>
          <a:latin typeface="Avenir Next Demi Bold" panose="020B0503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rgbClr val="002060"/>
          </a:solidFill>
          <a:latin typeface="Avenir Medium" panose="02000503020000020003"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rgbClr val="002060"/>
          </a:solidFill>
          <a:latin typeface="Avenir Medium" panose="02000503020000020003"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rgbClr val="002060"/>
          </a:solidFill>
          <a:latin typeface="Avenir Medium" panose="02000503020000020003"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b="0" i="0" kern="1200">
          <a:solidFill>
            <a:srgbClr val="002060"/>
          </a:solidFill>
          <a:latin typeface="Avenir Medium" panose="02000503020000020003"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b="0" i="0" kern="1200">
          <a:solidFill>
            <a:srgbClr val="002060"/>
          </a:solidFill>
          <a:latin typeface="Avenir Medium"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D359E93-96EA-3940-A0BE-0203CE7393D6}"/>
              </a:ext>
            </a:extLst>
          </p:cNvPr>
          <p:cNvSpPr txBox="1">
            <a:spLocks/>
          </p:cNvSpPr>
          <p:nvPr userDrawn="1"/>
        </p:nvSpPr>
        <p:spPr>
          <a:xfrm>
            <a:off x="9282617" y="22180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4928C9-A3FF-B046-8C61-EDDE33246211}" type="slidenum">
              <a:rPr lang="en-US" sz="1050" smtClean="0">
                <a:solidFill>
                  <a:schemeClr val="tx1"/>
                </a:solidFill>
              </a:rPr>
              <a:pPr/>
              <a:t>‹#›</a:t>
            </a:fld>
            <a:endParaRPr lang="en-US" sz="1050" dirty="0">
              <a:solidFill>
                <a:schemeClr val="tx1"/>
              </a:solidFill>
            </a:endParaRPr>
          </a:p>
        </p:txBody>
      </p:sp>
      <p:sp>
        <p:nvSpPr>
          <p:cNvPr id="5" name="Rectangle 4">
            <a:extLst>
              <a:ext uri="{FF2B5EF4-FFF2-40B4-BE49-F238E27FC236}">
                <a16:creationId xmlns:a16="http://schemas.microsoft.com/office/drawing/2014/main" id="{08AAF123-7E16-F142-A967-64147BE18163}"/>
              </a:ext>
            </a:extLst>
          </p:cNvPr>
          <p:cNvSpPr/>
          <p:nvPr userDrawn="1"/>
        </p:nvSpPr>
        <p:spPr>
          <a:xfrm rot="16200000">
            <a:off x="11917680" y="357749"/>
            <a:ext cx="455407" cy="93232"/>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1489"/>
              </a:solidFill>
            </a:endParaRPr>
          </a:p>
        </p:txBody>
      </p:sp>
      <p:sp>
        <p:nvSpPr>
          <p:cNvPr id="3" name="Title Placeholder 2">
            <a:extLst>
              <a:ext uri="{FF2B5EF4-FFF2-40B4-BE49-F238E27FC236}">
                <a16:creationId xmlns:a16="http://schemas.microsoft.com/office/drawing/2014/main" id="{D69EB6BA-6FD6-3D4A-9E73-562D0ED4D422}"/>
              </a:ext>
            </a:extLst>
          </p:cNvPr>
          <p:cNvSpPr>
            <a:spLocks noGrp="1"/>
          </p:cNvSpPr>
          <p:nvPr>
            <p:ph type="title"/>
          </p:nvPr>
        </p:nvSpPr>
        <p:spPr>
          <a:xfrm>
            <a:off x="381000" y="733425"/>
            <a:ext cx="11430000" cy="457200"/>
          </a:xfrm>
          <a:prstGeom prst="rect">
            <a:avLst/>
          </a:prstGeom>
        </p:spPr>
        <p:txBody>
          <a:bodyPr vert="horz" lIns="0" tIns="0" rIns="0" bIns="0" rtlCol="0" anchor="ctr">
            <a:noAutofit/>
          </a:bodyPr>
          <a:lstStyle/>
          <a:p>
            <a:r>
              <a:rPr lang="en-US" dirty="0"/>
              <a:t>Title Font Size Arial 24pt</a:t>
            </a:r>
          </a:p>
        </p:txBody>
      </p:sp>
      <p:sp>
        <p:nvSpPr>
          <p:cNvPr id="6" name="Text Placeholder 5">
            <a:extLst>
              <a:ext uri="{FF2B5EF4-FFF2-40B4-BE49-F238E27FC236}">
                <a16:creationId xmlns:a16="http://schemas.microsoft.com/office/drawing/2014/main" id="{C81BC871-42C8-FC4B-8B02-BC31B176D583}"/>
              </a:ext>
            </a:extLst>
          </p:cNvPr>
          <p:cNvSpPr>
            <a:spLocks noGrp="1"/>
          </p:cNvSpPr>
          <p:nvPr>
            <p:ph type="body" idx="1"/>
          </p:nvPr>
        </p:nvSpPr>
        <p:spPr>
          <a:xfrm>
            <a:off x="381000" y="1393901"/>
            <a:ext cx="11430000" cy="4892040"/>
          </a:xfrm>
          <a:prstGeom prst="rect">
            <a:avLst/>
          </a:prstGeom>
        </p:spPr>
        <p:txBody>
          <a:bodyPr vert="horz" lIns="0" tIns="0" rIns="0" bIns="0" rtlCol="0">
            <a:normAutofit/>
          </a:bodyPr>
          <a:lstStyle/>
          <a:p>
            <a:pPr lvl="0"/>
            <a:r>
              <a:rPr lang="en-US" dirty="0"/>
              <a:t>Font Size Arial 18pt</a:t>
            </a:r>
          </a:p>
          <a:p>
            <a:pPr lvl="1"/>
            <a:r>
              <a:rPr lang="en-US" dirty="0"/>
              <a:t>Font Size Arial 16pt.</a:t>
            </a:r>
          </a:p>
          <a:p>
            <a:pPr lvl="2"/>
            <a:r>
              <a:rPr lang="en-US" dirty="0"/>
              <a:t>Font Size Arial 14pt. </a:t>
            </a:r>
          </a:p>
          <a:p>
            <a:pPr lvl="3"/>
            <a:r>
              <a:rPr lang="en-US" dirty="0"/>
              <a:t>Font Size Arial 12pt.</a:t>
            </a:r>
          </a:p>
        </p:txBody>
      </p:sp>
      <p:pic>
        <p:nvPicPr>
          <p:cNvPr id="9" name="Picture 8">
            <a:extLst>
              <a:ext uri="{FF2B5EF4-FFF2-40B4-BE49-F238E27FC236}">
                <a16:creationId xmlns:a16="http://schemas.microsoft.com/office/drawing/2014/main" id="{8B4D827E-35F9-264B-8447-6476CEC50B6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562500" y="6346012"/>
            <a:ext cx="1347218" cy="457200"/>
          </a:xfrm>
          <a:prstGeom prst="rect">
            <a:avLst/>
          </a:prstGeom>
        </p:spPr>
      </p:pic>
    </p:spTree>
    <p:extLst>
      <p:ext uri="{BB962C8B-B14F-4D97-AF65-F5344CB8AC3E}">
        <p14:creationId xmlns:p14="http://schemas.microsoft.com/office/powerpoint/2010/main" val="36035738"/>
      </p:ext>
    </p:extLst>
  </p:cSld>
  <p:clrMap bg1="lt1" tx1="dk1" bg2="lt2" tx2="dk2" accent1="accent1" accent2="accent2" accent3="accent3" accent4="accent4" accent5="accent5" accent6="accent6" hlink="hlink" folHlink="folHlink"/>
  <p:sldLayoutIdLst>
    <p:sldLayoutId id="2147483712" r:id="rId1"/>
    <p:sldLayoutId id="2147483702" r:id="rId2"/>
    <p:sldLayoutId id="2147483715" r:id="rId3"/>
    <p:sldLayoutId id="2147483717" r:id="rId4"/>
    <p:sldLayoutId id="2147483713" r:id="rId5"/>
    <p:sldLayoutId id="2147483740" r:id="rId6"/>
    <p:sldLayoutId id="2147483714" r:id="rId7"/>
    <p:sldLayoutId id="2147483721" r:id="rId8"/>
    <p:sldLayoutId id="2147483729" r:id="rId9"/>
    <p:sldLayoutId id="2147483741" r:id="rId10"/>
  </p:sldLayoutIdLst>
  <p:hf sldNum="0" hdr="0" ftr="0"/>
  <p:txStyles>
    <p:titleStyle>
      <a:lvl1pPr marL="0" marR="0" indent="0" algn="l" defTabSz="914400" rtl="0" eaLnBrk="1" fontAlgn="auto" latinLnBrk="0" hangingPunct="1">
        <a:lnSpc>
          <a:spcPct val="90000"/>
        </a:lnSpc>
        <a:spcBef>
          <a:spcPct val="0"/>
        </a:spcBef>
        <a:spcAft>
          <a:spcPts val="0"/>
        </a:spcAft>
        <a:buClrTx/>
        <a:buSzTx/>
        <a:buFontTx/>
        <a:buNone/>
        <a:tabLst/>
        <a:defRPr sz="2400" b="0" i="0" kern="1200">
          <a:solidFill>
            <a:schemeClr val="tx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userDrawn="1">
          <p15:clr>
            <a:srgbClr val="F26B43"/>
          </p15:clr>
        </p15:guide>
        <p15:guide id="3" pos="7440" userDrawn="1">
          <p15:clr>
            <a:srgbClr val="F26B43"/>
          </p15:clr>
        </p15:guide>
        <p15:guide id="8" orient="horz" pos="3960" userDrawn="1">
          <p15:clr>
            <a:srgbClr val="F26B43"/>
          </p15:clr>
        </p15:guide>
        <p15:guide id="9" orient="horz" pos="864" userDrawn="1">
          <p15:clr>
            <a:srgbClr val="F26B43"/>
          </p15:clr>
        </p15:guide>
        <p15:guide id="10" pos="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E1A1878F-2A68-6947-8FFB-FDE8FCD6F7D0}"/>
              </a:ext>
            </a:extLst>
          </p:cNvPr>
          <p:cNvSpPr>
            <a:spLocks noGrp="1"/>
          </p:cNvSpPr>
          <p:nvPr userDrawn="1"/>
        </p:nvSpPr>
        <p:spPr>
          <a:xfrm>
            <a:off x="387813" y="6592674"/>
            <a:ext cx="3247157" cy="18726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l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a:r>
              <a:rPr lang="en-US" sz="600" b="1" kern="1200" noProof="0" dirty="0">
                <a:solidFill>
                  <a:schemeClr val="bg1"/>
                </a:solidFill>
                <a:latin typeface="+mj-lt"/>
                <a:ea typeface="Avenir Next" charset="0"/>
                <a:cs typeface="Avenir Next" charset="0"/>
              </a:rPr>
              <a:t>NuScale Nonproprietary </a:t>
            </a:r>
            <a:r>
              <a:rPr lang="en-US" sz="600" b="0" kern="1200" noProof="0" dirty="0">
                <a:solidFill>
                  <a:schemeClr val="bg1"/>
                </a:solidFill>
                <a:latin typeface="+mj-lt"/>
                <a:ea typeface="Avenir Next" charset="0"/>
                <a:cs typeface="Avenir Next" charset="0"/>
              </a:rPr>
              <a:t>Copyright © 2023 NuScale Power, LLC.</a:t>
            </a:r>
          </a:p>
        </p:txBody>
      </p:sp>
    </p:spTree>
    <p:extLst>
      <p:ext uri="{BB962C8B-B14F-4D97-AF65-F5344CB8AC3E}">
        <p14:creationId xmlns:p14="http://schemas.microsoft.com/office/powerpoint/2010/main" val="379654366"/>
      </p:ext>
    </p:extLst>
  </p:cSld>
  <p:clrMap bg1="lt1" tx1="dk1" bg2="lt2" tx2="dk2" accent1="accent1" accent2="accent2" accent3="accent3" accent4="accent4" accent5="accent5" accent6="accent6" hlink="hlink" folHlink="folHlink"/>
  <p:sldLayoutIdLst>
    <p:sldLayoutId id="2147483706" r:id="rId1"/>
    <p:sldLayoutId id="2147483739" r:id="rId2"/>
    <p:sldLayoutId id="2147483733" r:id="rId3"/>
    <p:sldLayoutId id="2147483734" r:id="rId4"/>
    <p:sldLayoutId id="2147483735" r:id="rId5"/>
    <p:sldLayoutId id="2147483736" r:id="rId6"/>
    <p:sldLayoutId id="2147483737" r:id="rId7"/>
    <p:sldLayoutId id="2147483738" r:id="rId8"/>
  </p:sldLayoutIdLst>
  <p:hf sldNum="0" hdr="0" ftr="0"/>
  <p:txStyles>
    <p:titleStyle>
      <a:lvl1pPr algn="ctr" defTabSz="914400" rtl="0" eaLnBrk="1" latinLnBrk="0" hangingPunct="1">
        <a:lnSpc>
          <a:spcPct val="90000"/>
        </a:lnSpc>
        <a:spcBef>
          <a:spcPct val="0"/>
        </a:spcBef>
        <a:buNone/>
        <a:defRPr sz="3600" b="1" i="0" kern="1200">
          <a:solidFill>
            <a:schemeClr val="bg1"/>
          </a:solidFill>
          <a:latin typeface="+mj-lt"/>
          <a:ea typeface="+mj-ea"/>
          <a:cs typeface="+mj-cs"/>
        </a:defRPr>
      </a:lvl1pPr>
    </p:titleStyle>
    <p:bodyStyle>
      <a:lvl1pPr marL="177800" marR="0" indent="-177800" algn="l" defTabSz="914400" rtl="0" eaLnBrk="1" fontAlgn="auto" latinLnBrk="0" hangingPunct="1">
        <a:lnSpc>
          <a:spcPct val="90000"/>
        </a:lnSpc>
        <a:spcBef>
          <a:spcPts val="1000"/>
        </a:spcBef>
        <a:spcAft>
          <a:spcPts val="0"/>
        </a:spcAft>
        <a:buClrTx/>
        <a:buSzTx/>
        <a:buFont typeface="Arial"/>
        <a:buChar char="•"/>
        <a:tabLst/>
        <a:defRPr sz="1400" b="1" kern="1200">
          <a:solidFill>
            <a:srgbClr val="001489"/>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ppleSystemUIFont" charset="-120"/>
        <a:buChar char="−"/>
        <a:tabLst/>
        <a:defRPr sz="1400" kern="1200">
          <a:solidFill>
            <a:srgbClr val="001489"/>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ppleSystemUIFont" charset="-120"/>
        <a:buChar char="−"/>
        <a:tabLst/>
        <a:defRPr sz="1400" kern="1200">
          <a:solidFill>
            <a:srgbClr val="001489"/>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ppleSystemUIFont" charset="-120"/>
        <a:buChar char="−"/>
        <a:tabLst/>
        <a:defRPr sz="1400" kern="1200">
          <a:solidFill>
            <a:srgbClr val="001489"/>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ppleSystemUIFont" charset="-120"/>
        <a:buChar char="−"/>
        <a:tabLst/>
        <a:defRPr sz="1400" kern="1200">
          <a:solidFill>
            <a:srgbClr val="001489"/>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52">
          <p15:clr>
            <a:srgbClr val="F26B43"/>
          </p15:clr>
        </p15:guide>
        <p15:guide id="2" pos="237">
          <p15:clr>
            <a:srgbClr val="F26B43"/>
          </p15:clr>
        </p15:guide>
        <p15:guide id="3" pos="7445">
          <p15:clr>
            <a:srgbClr val="F26B43"/>
          </p15:clr>
        </p15:guide>
        <p15:guide id="4" orient="horz" pos="842">
          <p15:clr>
            <a:srgbClr val="F26B43"/>
          </p15:clr>
        </p15:guide>
        <p15:guide id="5" orient="horz" pos="462">
          <p15:clr>
            <a:srgbClr val="F26B43"/>
          </p15:clr>
        </p15:guide>
        <p15:guide id="6" orient="horz" pos="39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132.svg"/><Relationship Id="rId10" Type="http://schemas.openxmlformats.org/officeDocument/2006/relationships/image" Target="../media/image71.png"/><Relationship Id="rId4" Type="http://schemas.openxmlformats.org/officeDocument/2006/relationships/image" Target="../media/image26.pn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147.sv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7.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3.png"/><Relationship Id="rId11" Type="http://schemas.microsoft.com/office/2007/relationships/hdphoto" Target="../media/hdphoto2.wdp"/><Relationship Id="rId5" Type="http://schemas.openxmlformats.org/officeDocument/2006/relationships/image" Target="../media/image82.jpeg"/><Relationship Id="rId10" Type="http://schemas.openxmlformats.org/officeDocument/2006/relationships/image" Target="../media/image86.png"/><Relationship Id="rId4" Type="http://schemas.openxmlformats.org/officeDocument/2006/relationships/image" Target="../media/image81.jpe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77.svg"/><Relationship Id="rId2" Type="http://schemas.openxmlformats.org/officeDocument/2006/relationships/image" Target="../media/image88.jpeg"/><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121.sv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emf"/><Relationship Id="rId18" Type="http://schemas.openxmlformats.org/officeDocument/2006/relationships/image" Target="../media/image112.emf"/><Relationship Id="rId26" Type="http://schemas.openxmlformats.org/officeDocument/2006/relationships/image" Target="../media/image120.png"/><Relationship Id="rId39" Type="http://schemas.openxmlformats.org/officeDocument/2006/relationships/image" Target="../media/image133.tiff"/><Relationship Id="rId3" Type="http://schemas.openxmlformats.org/officeDocument/2006/relationships/image" Target="../media/image97.emf"/><Relationship Id="rId21" Type="http://schemas.openxmlformats.org/officeDocument/2006/relationships/image" Target="../media/image115.emf"/><Relationship Id="rId34" Type="http://schemas.openxmlformats.org/officeDocument/2006/relationships/image" Target="../media/image128.png"/><Relationship Id="rId42" Type="http://schemas.openxmlformats.org/officeDocument/2006/relationships/image" Target="../media/image136.jpe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image" Target="../media/image119.png"/><Relationship Id="rId33" Type="http://schemas.openxmlformats.org/officeDocument/2006/relationships/image" Target="../media/image127.png"/><Relationship Id="rId38" Type="http://schemas.openxmlformats.org/officeDocument/2006/relationships/image" Target="../media/image132.tiff"/><Relationship Id="rId2" Type="http://schemas.openxmlformats.org/officeDocument/2006/relationships/notesSlide" Target="../notesSlides/notesSlide12.xml"/><Relationship Id="rId16" Type="http://schemas.openxmlformats.org/officeDocument/2006/relationships/image" Target="../media/image110.png"/><Relationship Id="rId20" Type="http://schemas.openxmlformats.org/officeDocument/2006/relationships/image" Target="../media/image114.tiff"/><Relationship Id="rId29" Type="http://schemas.openxmlformats.org/officeDocument/2006/relationships/image" Target="../media/image123.png"/><Relationship Id="rId41" Type="http://schemas.openxmlformats.org/officeDocument/2006/relationships/image" Target="../media/image135.tiff"/><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image" Target="../media/image118.png"/><Relationship Id="rId32" Type="http://schemas.openxmlformats.org/officeDocument/2006/relationships/image" Target="../media/image126.tiff"/><Relationship Id="rId37" Type="http://schemas.openxmlformats.org/officeDocument/2006/relationships/image" Target="../media/image131.tiff"/><Relationship Id="rId40" Type="http://schemas.openxmlformats.org/officeDocument/2006/relationships/image" Target="../media/image134.tiff"/><Relationship Id="rId5" Type="http://schemas.openxmlformats.org/officeDocument/2006/relationships/image" Target="../media/image99.png"/><Relationship Id="rId15" Type="http://schemas.openxmlformats.org/officeDocument/2006/relationships/image" Target="../media/image109.jpeg"/><Relationship Id="rId23" Type="http://schemas.openxmlformats.org/officeDocument/2006/relationships/image" Target="../media/image117.png"/><Relationship Id="rId28" Type="http://schemas.openxmlformats.org/officeDocument/2006/relationships/image" Target="../media/image122.png"/><Relationship Id="rId36" Type="http://schemas.openxmlformats.org/officeDocument/2006/relationships/image" Target="../media/image130.tiff"/><Relationship Id="rId10" Type="http://schemas.openxmlformats.org/officeDocument/2006/relationships/image" Target="../media/image104.png"/><Relationship Id="rId19" Type="http://schemas.openxmlformats.org/officeDocument/2006/relationships/image" Target="../media/image113.tiff"/><Relationship Id="rId31" Type="http://schemas.openxmlformats.org/officeDocument/2006/relationships/image" Target="../media/image125.tiff"/><Relationship Id="rId4" Type="http://schemas.openxmlformats.org/officeDocument/2006/relationships/image" Target="../media/image98.emf"/><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tiff"/><Relationship Id="rId27" Type="http://schemas.openxmlformats.org/officeDocument/2006/relationships/image" Target="../media/image121.tiff"/><Relationship Id="rId30" Type="http://schemas.openxmlformats.org/officeDocument/2006/relationships/image" Target="../media/image124.png"/><Relationship Id="rId35" Type="http://schemas.openxmlformats.org/officeDocument/2006/relationships/image" Target="../media/image129.tiff"/><Relationship Id="rId43" Type="http://schemas.openxmlformats.org/officeDocument/2006/relationships/image" Target="../media/image137.png"/></Relationships>
</file>

<file path=ppt/slides/_rels/slide2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brr5j50umYA"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0.png"/><Relationship Id="rId18"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3.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18.svg"/><Relationship Id="rId19" Type="http://schemas.openxmlformats.org/officeDocument/2006/relationships/image" Target="../media/image23.png"/><Relationship Id="rId4" Type="http://schemas.openxmlformats.org/officeDocument/2006/relationships/image" Target="../media/image12.svg"/><Relationship Id="rId9" Type="http://schemas.openxmlformats.org/officeDocument/2006/relationships/image" Target="../media/image18.png"/><Relationship Id="rId14"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77.sv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32.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3.tiff"/><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slideLayout" Target="../slideLayouts/slideLayout3.xml"/><Relationship Id="rId16" Type="http://schemas.openxmlformats.org/officeDocument/2006/relationships/image" Target="../media/image42.svg"/><Relationship Id="rId1" Type="http://schemas.openxmlformats.org/officeDocument/2006/relationships/tags" Target="../tags/tag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4.tiff"/><Relationship Id="rId4" Type="http://schemas.openxmlformats.org/officeDocument/2006/relationships/image" Target="../media/image30.emf"/><Relationship Id="rId9" Type="http://schemas.openxmlformats.org/officeDocument/2006/relationships/image" Target="../media/image35.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77.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A549-7BEE-C842-A00D-A0D2FA74D2D9}"/>
              </a:ext>
            </a:extLst>
          </p:cNvPr>
          <p:cNvSpPr>
            <a:spLocks noGrp="1"/>
          </p:cNvSpPr>
          <p:nvPr>
            <p:ph type="title"/>
          </p:nvPr>
        </p:nvSpPr>
        <p:spPr>
          <a:xfrm>
            <a:off x="7241239" y="3675313"/>
            <a:ext cx="4572000" cy="1182688"/>
          </a:xfrm>
        </p:spPr>
        <p:txBody>
          <a:bodyPr/>
          <a:lstStyle/>
          <a:p>
            <a:r>
              <a:rPr lang="en-US" dirty="0" smtClean="0"/>
              <a:t>Overview for Bulgarian Energy &amp; Mining Forum: </a:t>
            </a:r>
            <a:r>
              <a:rPr lang="en-US" dirty="0"/>
              <a:t>International </a:t>
            </a:r>
            <a:r>
              <a:rPr lang="en-US" dirty="0" smtClean="0"/>
              <a:t>Nuclear Conference </a:t>
            </a:r>
            <a:endParaRPr lang="en-US" dirty="0"/>
          </a:p>
        </p:txBody>
      </p:sp>
      <p:sp>
        <p:nvSpPr>
          <p:cNvPr id="3" name="Text Placeholder 2">
            <a:extLst>
              <a:ext uri="{FF2B5EF4-FFF2-40B4-BE49-F238E27FC236}">
                <a16:creationId xmlns:a16="http://schemas.microsoft.com/office/drawing/2014/main" id="{4D070EEF-5216-EB4A-8004-FA02288A5C48}"/>
              </a:ext>
            </a:extLst>
          </p:cNvPr>
          <p:cNvSpPr>
            <a:spLocks noGrp="1"/>
          </p:cNvSpPr>
          <p:nvPr>
            <p:ph type="body" sz="quarter" idx="12"/>
          </p:nvPr>
        </p:nvSpPr>
        <p:spPr>
          <a:xfrm>
            <a:off x="7241239" y="4908450"/>
            <a:ext cx="4572000" cy="288216"/>
          </a:xfrm>
        </p:spPr>
        <p:txBody>
          <a:bodyPr/>
          <a:lstStyle/>
          <a:p>
            <a:r>
              <a:rPr lang="en-US" dirty="0" smtClean="0"/>
              <a:t>January 12, 2023 </a:t>
            </a:r>
            <a:endParaRPr lang="en-US" dirty="0"/>
          </a:p>
          <a:p>
            <a:endParaRPr lang="en-US" sz="1200" dirty="0"/>
          </a:p>
          <a:p>
            <a:endParaRPr lang="en-US" dirty="0"/>
          </a:p>
        </p:txBody>
      </p:sp>
      <p:sp>
        <p:nvSpPr>
          <p:cNvPr id="4" name="Text Placeholder 2">
            <a:extLst>
              <a:ext uri="{FF2B5EF4-FFF2-40B4-BE49-F238E27FC236}">
                <a16:creationId xmlns:a16="http://schemas.microsoft.com/office/drawing/2014/main" id="{4D070EEF-5216-EB4A-8004-FA02288A5C48}"/>
              </a:ext>
            </a:extLst>
          </p:cNvPr>
          <p:cNvSpPr>
            <a:spLocks noGrp="1"/>
          </p:cNvSpPr>
          <p:nvPr>
            <p:ph type="body" sz="quarter" idx="12"/>
          </p:nvPr>
        </p:nvSpPr>
        <p:spPr>
          <a:xfrm>
            <a:off x="7241239" y="5340774"/>
            <a:ext cx="4572000" cy="288216"/>
          </a:xfrm>
        </p:spPr>
        <p:txBody>
          <a:bodyPr/>
          <a:lstStyle/>
          <a:p>
            <a:r>
              <a:rPr lang="en-US" dirty="0" smtClean="0"/>
              <a:t>Scott E. Rasmussen</a:t>
            </a:r>
            <a:endParaRPr lang="en-US" dirty="0"/>
          </a:p>
          <a:p>
            <a:endParaRPr lang="en-US" sz="1200" dirty="0"/>
          </a:p>
          <a:p>
            <a:endParaRPr lang="en-US" dirty="0"/>
          </a:p>
        </p:txBody>
      </p:sp>
      <p:sp>
        <p:nvSpPr>
          <p:cNvPr id="5" name="Text Placeholder 2">
            <a:extLst>
              <a:ext uri="{FF2B5EF4-FFF2-40B4-BE49-F238E27FC236}">
                <a16:creationId xmlns:a16="http://schemas.microsoft.com/office/drawing/2014/main" id="{4D070EEF-5216-EB4A-8004-FA02288A5C48}"/>
              </a:ext>
            </a:extLst>
          </p:cNvPr>
          <p:cNvSpPr>
            <a:spLocks noGrp="1"/>
          </p:cNvSpPr>
          <p:nvPr>
            <p:ph type="body" sz="quarter" idx="12"/>
          </p:nvPr>
        </p:nvSpPr>
        <p:spPr>
          <a:xfrm>
            <a:off x="7241239" y="5628990"/>
            <a:ext cx="4572000" cy="288216"/>
          </a:xfrm>
        </p:spPr>
        <p:txBody>
          <a:bodyPr/>
          <a:lstStyle/>
          <a:p>
            <a:r>
              <a:rPr lang="en-US" sz="1200" dirty="0" smtClean="0"/>
              <a:t>Director of Sales</a:t>
            </a:r>
            <a:endParaRPr lang="en-US" sz="1200" dirty="0"/>
          </a:p>
          <a:p>
            <a:endParaRPr lang="en-US" sz="1100" dirty="0"/>
          </a:p>
          <a:p>
            <a:endParaRPr lang="en-US" sz="1200" dirty="0"/>
          </a:p>
        </p:txBody>
      </p:sp>
    </p:spTree>
    <p:extLst>
      <p:ext uri="{BB962C8B-B14F-4D97-AF65-F5344CB8AC3E}">
        <p14:creationId xmlns:p14="http://schemas.microsoft.com/office/powerpoint/2010/main" val="3362499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0DBAB1-EE50-FC41-87FD-79998DBF52A0}"/>
              </a:ext>
            </a:extLst>
          </p:cNvPr>
          <p:cNvSpPr>
            <a:spLocks noGrp="1"/>
          </p:cNvSpPr>
          <p:nvPr>
            <p:ph type="title"/>
          </p:nvPr>
        </p:nvSpPr>
        <p:spPr>
          <a:xfrm>
            <a:off x="381000" y="648641"/>
            <a:ext cx="11430000" cy="457200"/>
          </a:xfrm>
        </p:spPr>
        <p:txBody>
          <a:bodyPr/>
          <a:lstStyle/>
          <a:p>
            <a:r>
              <a:rPr lang="en-AU" dirty="0"/>
              <a:t>Providing Identical Technology for Every Implementation</a:t>
            </a:r>
            <a:endParaRPr lang="en-US" dirty="0"/>
          </a:p>
        </p:txBody>
      </p:sp>
      <p:sp>
        <p:nvSpPr>
          <p:cNvPr id="8" name="Rectangle 7">
            <a:extLst>
              <a:ext uri="{FF2B5EF4-FFF2-40B4-BE49-F238E27FC236}">
                <a16:creationId xmlns:a16="http://schemas.microsoft.com/office/drawing/2014/main" id="{F6BA726A-412B-1E4E-8AD8-D1C211447F64}"/>
              </a:ext>
            </a:extLst>
          </p:cNvPr>
          <p:cNvSpPr/>
          <p:nvPr/>
        </p:nvSpPr>
        <p:spPr>
          <a:xfrm>
            <a:off x="7449671" y="3014039"/>
            <a:ext cx="2910882" cy="1227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4D2EE65E-F77F-AE40-98B6-A926718E3F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6563" y="1348596"/>
            <a:ext cx="932983" cy="4218909"/>
          </a:xfrm>
          <a:prstGeom prst="rect">
            <a:avLst/>
          </a:prstGeom>
        </p:spPr>
      </p:pic>
      <p:sp>
        <p:nvSpPr>
          <p:cNvPr id="22" name="TextBox 21">
            <a:extLst>
              <a:ext uri="{FF2B5EF4-FFF2-40B4-BE49-F238E27FC236}">
                <a16:creationId xmlns:a16="http://schemas.microsoft.com/office/drawing/2014/main" id="{17B077AE-849E-4F4B-98E2-CFD9477A1717}"/>
              </a:ext>
            </a:extLst>
          </p:cNvPr>
          <p:cNvSpPr txBox="1"/>
          <p:nvPr/>
        </p:nvSpPr>
        <p:spPr>
          <a:xfrm>
            <a:off x="7535798" y="4229342"/>
            <a:ext cx="4587885"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1489"/>
                </a:solidFill>
                <a:latin typeface="Arial" panose="020B0604020202020204"/>
              </a:rPr>
              <a:t>Fl</a:t>
            </a:r>
            <a:r>
              <a:rPr kumimoji="0" lang="en-US" sz="1600" b="0" i="0" u="none" strike="noStrike" kern="1200" cap="none" spc="0" normalizeH="0" baseline="0" noProof="0" dirty="0" err="1">
                <a:ln>
                  <a:noFill/>
                </a:ln>
                <a:solidFill>
                  <a:srgbClr val="001489"/>
                </a:solidFill>
                <a:effectLst/>
                <a:uLnTx/>
                <a:uFillTx/>
                <a:latin typeface="Arial" panose="020B0604020202020204"/>
                <a:ea typeface="+mn-ea"/>
                <a:cs typeface="+mn-cs"/>
              </a:rPr>
              <a:t>exibility</a:t>
            </a:r>
            <a:r>
              <a:rPr kumimoji="0" lang="en-US" sz="1600" b="0" i="0" u="none" strike="noStrike" kern="1200" cap="none" spc="0" normalizeH="0" baseline="0" noProof="0" dirty="0">
                <a:ln>
                  <a:noFill/>
                </a:ln>
                <a:solidFill>
                  <a:srgbClr val="001489"/>
                </a:solidFill>
                <a:effectLst/>
                <a:uLnTx/>
                <a:uFillTx/>
                <a:latin typeface="Arial" panose="020B0604020202020204"/>
                <a:ea typeface="+mn-ea"/>
                <a:cs typeface="+mn-cs"/>
              </a:rPr>
              <a:t> in size</a:t>
            </a:r>
            <a:r>
              <a:rPr kumimoji="0" lang="en-US" sz="1600" b="0" i="0" u="none" strike="noStrike" kern="1200" cap="none" spc="0" normalizeH="0" noProof="0" dirty="0">
                <a:ln>
                  <a:noFill/>
                </a:ln>
                <a:solidFill>
                  <a:srgbClr val="001489"/>
                </a:solidFill>
                <a:effectLst/>
                <a:uLnTx/>
                <a:uFillTx/>
                <a:latin typeface="Arial" panose="020B0604020202020204"/>
                <a:ea typeface="+mn-ea"/>
                <a:cs typeface="+mn-cs"/>
              </a:rPr>
              <a:t> and </a:t>
            </a:r>
            <a:r>
              <a:rPr kumimoji="0" lang="en-US" sz="1600" b="0" i="0" u="none" strike="noStrike" kern="1200" cap="none" spc="0" normalizeH="0" baseline="0" noProof="0" dirty="0">
                <a:ln>
                  <a:noFill/>
                </a:ln>
                <a:solidFill>
                  <a:srgbClr val="001489"/>
                </a:solidFill>
                <a:effectLst/>
                <a:uLnTx/>
                <a:uFillTx/>
                <a:latin typeface="Arial" panose="020B0604020202020204"/>
                <a:ea typeface="+mn-ea"/>
                <a:cs typeface="+mn-cs"/>
              </a:rPr>
              <a:t>cost advantages, with the same operational flexibility and unparalleled</a:t>
            </a:r>
            <a:r>
              <a:rPr kumimoji="0" lang="en-US" sz="1600" b="0" i="0" u="none" strike="noStrike" kern="1200" cap="none" spc="0" normalizeH="0" noProof="0" dirty="0">
                <a:ln>
                  <a:noFill/>
                </a:ln>
                <a:solidFill>
                  <a:srgbClr val="001489"/>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001489"/>
                </a:solidFill>
                <a:effectLst/>
                <a:uLnTx/>
                <a:uFillTx/>
                <a:latin typeface="Arial" panose="020B0604020202020204"/>
                <a:ea typeface="+mn-ea"/>
                <a:cs typeface="+mn-cs"/>
              </a:rPr>
              <a:t>safety case.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1489"/>
                </a:solidFill>
                <a:effectLst/>
                <a:uLnTx/>
                <a:uFillTx/>
                <a:latin typeface="Arial" panose="020B0604020202020204"/>
                <a:ea typeface="+mn-ea"/>
                <a:cs typeface="+mn-cs"/>
              </a:rPr>
              <a:t>Each module feeds one turbine generator train, eliminating single-shaft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1489"/>
                </a:solidFill>
                <a:effectLst/>
                <a:uLnTx/>
                <a:uFillTx/>
                <a:latin typeface="Arial" panose="020B0604020202020204"/>
                <a:ea typeface="+mn-ea"/>
                <a:cs typeface="+mn-cs"/>
              </a:rPr>
              <a:t>Demonstrated</a:t>
            </a:r>
            <a:r>
              <a:rPr kumimoji="0" lang="en-US" sz="1600" b="0" i="0" u="none" strike="noStrike" kern="1200" cap="none" spc="0" normalizeH="0" noProof="0" dirty="0">
                <a:ln>
                  <a:noFill/>
                </a:ln>
                <a:solidFill>
                  <a:srgbClr val="001489"/>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001489"/>
                </a:solidFill>
                <a:effectLst/>
                <a:uLnTx/>
                <a:uFillTx/>
                <a:latin typeface="Arial" panose="020B0604020202020204"/>
                <a:ea typeface="+mn-ea"/>
                <a:cs typeface="+mn-cs"/>
              </a:rPr>
              <a:t>resiliency for every configuration (black-start, </a:t>
            </a:r>
            <a:r>
              <a:rPr lang="en-US" sz="1600" dirty="0">
                <a:solidFill>
                  <a:srgbClr val="001489"/>
                </a:solidFill>
                <a:latin typeface="Arial" panose="020B0604020202020204"/>
              </a:rPr>
              <a:t>i</a:t>
            </a:r>
            <a:r>
              <a:rPr kumimoji="0" lang="en-US" sz="1600" b="0" i="0" u="none" strike="noStrike" kern="1200" cap="none" spc="0" normalizeH="0" baseline="0" noProof="0" dirty="0">
                <a:ln>
                  <a:noFill/>
                </a:ln>
                <a:solidFill>
                  <a:srgbClr val="001489"/>
                </a:solidFill>
                <a:effectLst/>
                <a:uLnTx/>
                <a:uFillTx/>
                <a:latin typeface="Arial" panose="020B0604020202020204"/>
                <a:ea typeface="+mn-ea"/>
                <a:cs typeface="+mn-cs"/>
              </a:rPr>
              <a:t>sland mode, seismically robust, cyber secure, etc.)</a:t>
            </a:r>
          </a:p>
        </p:txBody>
      </p:sp>
      <p:sp>
        <p:nvSpPr>
          <p:cNvPr id="35" name="TextBox 34">
            <a:extLst>
              <a:ext uri="{FF2B5EF4-FFF2-40B4-BE49-F238E27FC236}">
                <a16:creationId xmlns:a16="http://schemas.microsoft.com/office/drawing/2014/main" id="{C305FF53-9C7A-2B40-9759-3C912466C1FD}"/>
              </a:ext>
            </a:extLst>
          </p:cNvPr>
          <p:cNvSpPr txBox="1"/>
          <p:nvPr/>
        </p:nvSpPr>
        <p:spPr>
          <a:xfrm>
            <a:off x="4610335" y="5465318"/>
            <a:ext cx="2965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489"/>
                </a:solidFill>
                <a:effectLst/>
                <a:uLnTx/>
                <a:uFillTx/>
                <a:latin typeface="Arial" panose="020B0604020202020204"/>
                <a:ea typeface="+mn-ea"/>
                <a:cs typeface="+mn-cs"/>
              </a:rPr>
              <a:t>NuScale Power Module</a:t>
            </a:r>
            <a:r>
              <a:rPr kumimoji="0" lang="en-US" sz="1800" b="0" i="0" u="none" strike="noStrike" kern="1200" cap="none" spc="0" normalizeH="0" baseline="30000" noProof="0" dirty="0">
                <a:ln>
                  <a:noFill/>
                </a:ln>
                <a:solidFill>
                  <a:srgbClr val="001489"/>
                </a:solidFill>
                <a:effectLst/>
                <a:uLnTx/>
                <a:uFillTx/>
                <a:latin typeface="Arial" panose="020B0604020202020204"/>
                <a:ea typeface="+mn-ea"/>
                <a:cs typeface="+mn-cs"/>
              </a:rPr>
              <a:t>TM</a:t>
            </a:r>
          </a:p>
        </p:txBody>
      </p:sp>
      <p:grpSp>
        <p:nvGrpSpPr>
          <p:cNvPr id="51" name="Group 50">
            <a:extLst>
              <a:ext uri="{FF2B5EF4-FFF2-40B4-BE49-F238E27FC236}">
                <a16:creationId xmlns:a16="http://schemas.microsoft.com/office/drawing/2014/main" id="{2507EA7A-08A4-C448-9E9A-DB8794EAC805}"/>
              </a:ext>
            </a:extLst>
          </p:cNvPr>
          <p:cNvGrpSpPr/>
          <p:nvPr/>
        </p:nvGrpSpPr>
        <p:grpSpPr>
          <a:xfrm>
            <a:off x="270378" y="1574567"/>
            <a:ext cx="3696027" cy="2139590"/>
            <a:chOff x="270378" y="1574567"/>
            <a:chExt cx="3696027" cy="2139590"/>
          </a:xfrm>
        </p:grpSpPr>
        <p:pic>
          <p:nvPicPr>
            <p:cNvPr id="6" name="Picture 5">
              <a:extLst>
                <a:ext uri="{FF2B5EF4-FFF2-40B4-BE49-F238E27FC236}">
                  <a16:creationId xmlns:a16="http://schemas.microsoft.com/office/drawing/2014/main" id="{88BB70D3-FF52-E64A-9DF1-B90D070D36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7672" y="1574567"/>
              <a:ext cx="2992121" cy="1683508"/>
            </a:xfrm>
            <a:prstGeom prst="rect">
              <a:avLst/>
            </a:prstGeom>
          </p:spPr>
        </p:pic>
        <p:sp>
          <p:nvSpPr>
            <p:cNvPr id="23" name="Rectangle 22">
              <a:extLst>
                <a:ext uri="{FF2B5EF4-FFF2-40B4-BE49-F238E27FC236}">
                  <a16:creationId xmlns:a16="http://schemas.microsoft.com/office/drawing/2014/main" id="{AF6159DE-063B-C546-9A94-56E865EEE993}"/>
                </a:ext>
              </a:extLst>
            </p:cNvPr>
            <p:cNvSpPr/>
            <p:nvPr/>
          </p:nvSpPr>
          <p:spPr>
            <a:xfrm>
              <a:off x="270378" y="2666935"/>
              <a:ext cx="1618009" cy="1047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4" name="Picture 23">
              <a:extLst>
                <a:ext uri="{FF2B5EF4-FFF2-40B4-BE49-F238E27FC236}">
                  <a16:creationId xmlns:a16="http://schemas.microsoft.com/office/drawing/2014/main" id="{9C1764DA-EBBC-8847-A54C-BDB3B78F99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45" y="2666935"/>
              <a:ext cx="227851" cy="1030336"/>
            </a:xfrm>
            <a:prstGeom prst="rect">
              <a:avLst/>
            </a:prstGeom>
          </p:spPr>
        </p:pic>
        <p:pic>
          <p:nvPicPr>
            <p:cNvPr id="25" name="Picture 24">
              <a:extLst>
                <a:ext uri="{FF2B5EF4-FFF2-40B4-BE49-F238E27FC236}">
                  <a16:creationId xmlns:a16="http://schemas.microsoft.com/office/drawing/2014/main" id="{463A2895-0973-194B-8F85-7CD177E555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996" y="2666935"/>
              <a:ext cx="227851" cy="1030336"/>
            </a:xfrm>
            <a:prstGeom prst="rect">
              <a:avLst/>
            </a:prstGeom>
          </p:spPr>
        </p:pic>
        <p:pic>
          <p:nvPicPr>
            <p:cNvPr id="26" name="Picture 25">
              <a:extLst>
                <a:ext uri="{FF2B5EF4-FFF2-40B4-BE49-F238E27FC236}">
                  <a16:creationId xmlns:a16="http://schemas.microsoft.com/office/drawing/2014/main" id="{CF074B1F-8360-244E-92E5-34730295FC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847" y="2666935"/>
              <a:ext cx="227851" cy="1030336"/>
            </a:xfrm>
            <a:prstGeom prst="rect">
              <a:avLst/>
            </a:prstGeom>
          </p:spPr>
        </p:pic>
        <p:pic>
          <p:nvPicPr>
            <p:cNvPr id="27" name="Picture 26">
              <a:extLst>
                <a:ext uri="{FF2B5EF4-FFF2-40B4-BE49-F238E27FC236}">
                  <a16:creationId xmlns:a16="http://schemas.microsoft.com/office/drawing/2014/main" id="{0F2141A4-1F0A-CE4F-BF7A-D63A6B023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698" y="2666935"/>
              <a:ext cx="227851" cy="1030336"/>
            </a:xfrm>
            <a:prstGeom prst="rect">
              <a:avLst/>
            </a:prstGeom>
          </p:spPr>
        </p:pic>
        <p:pic>
          <p:nvPicPr>
            <p:cNvPr id="28" name="Picture 27">
              <a:extLst>
                <a:ext uri="{FF2B5EF4-FFF2-40B4-BE49-F238E27FC236}">
                  <a16:creationId xmlns:a16="http://schemas.microsoft.com/office/drawing/2014/main" id="{6AAF0612-267D-6940-B272-1452719910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4549" y="2666935"/>
              <a:ext cx="227851" cy="1030336"/>
            </a:xfrm>
            <a:prstGeom prst="rect">
              <a:avLst/>
            </a:prstGeom>
          </p:spPr>
        </p:pic>
        <p:pic>
          <p:nvPicPr>
            <p:cNvPr id="29" name="Picture 28">
              <a:extLst>
                <a:ext uri="{FF2B5EF4-FFF2-40B4-BE49-F238E27FC236}">
                  <a16:creationId xmlns:a16="http://schemas.microsoft.com/office/drawing/2014/main" id="{F29EBB7B-B4B2-B54A-85E4-169370957B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82400" y="2666935"/>
              <a:ext cx="227851" cy="1030336"/>
            </a:xfrm>
            <a:prstGeom prst="rect">
              <a:avLst/>
            </a:prstGeom>
          </p:spPr>
        </p:pic>
        <p:sp>
          <p:nvSpPr>
            <p:cNvPr id="36" name="TextBox 35">
              <a:extLst>
                <a:ext uri="{FF2B5EF4-FFF2-40B4-BE49-F238E27FC236}">
                  <a16:creationId xmlns:a16="http://schemas.microsoft.com/office/drawing/2014/main" id="{DB92D0D8-746F-1446-B2CD-3D6FB48F3E8A}"/>
                </a:ext>
              </a:extLst>
            </p:cNvPr>
            <p:cNvSpPr txBox="1"/>
            <p:nvPr/>
          </p:nvSpPr>
          <p:spPr>
            <a:xfrm>
              <a:off x="1888882" y="3230621"/>
              <a:ext cx="20775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489"/>
                  </a:solidFill>
                  <a:effectLst/>
                  <a:uLnTx/>
                  <a:uFillTx/>
                  <a:latin typeface="Arial" panose="020B0604020202020204"/>
                  <a:ea typeface="+mn-ea"/>
                  <a:cs typeface="+mn-cs"/>
                </a:rPr>
                <a:t>462 MWe (gross)</a:t>
              </a:r>
            </a:p>
          </p:txBody>
        </p:sp>
      </p:grpSp>
      <p:grpSp>
        <p:nvGrpSpPr>
          <p:cNvPr id="50" name="Group 49">
            <a:extLst>
              <a:ext uri="{FF2B5EF4-FFF2-40B4-BE49-F238E27FC236}">
                <a16:creationId xmlns:a16="http://schemas.microsoft.com/office/drawing/2014/main" id="{325EE341-FCCE-284F-8B82-8599E619649E}"/>
              </a:ext>
            </a:extLst>
          </p:cNvPr>
          <p:cNvGrpSpPr/>
          <p:nvPr/>
        </p:nvGrpSpPr>
        <p:grpSpPr>
          <a:xfrm>
            <a:off x="689640" y="4181435"/>
            <a:ext cx="3276766" cy="2180873"/>
            <a:chOff x="689640" y="4139231"/>
            <a:chExt cx="3276766" cy="2180873"/>
          </a:xfrm>
        </p:grpSpPr>
        <p:pic>
          <p:nvPicPr>
            <p:cNvPr id="7" name="Picture 6">
              <a:extLst>
                <a:ext uri="{FF2B5EF4-FFF2-40B4-BE49-F238E27FC236}">
                  <a16:creationId xmlns:a16="http://schemas.microsoft.com/office/drawing/2014/main" id="{BBE598AC-66D2-0C4A-BD20-95EB6E9908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359" y="4139231"/>
              <a:ext cx="3087758" cy="1737318"/>
            </a:xfrm>
            <a:prstGeom prst="rect">
              <a:avLst/>
            </a:prstGeom>
          </p:spPr>
        </p:pic>
        <p:sp>
          <p:nvSpPr>
            <p:cNvPr id="30" name="Rectangle 29">
              <a:extLst>
                <a:ext uri="{FF2B5EF4-FFF2-40B4-BE49-F238E27FC236}">
                  <a16:creationId xmlns:a16="http://schemas.microsoft.com/office/drawing/2014/main" id="{DE69346E-9125-F04A-A819-B2389F8AE511}"/>
                </a:ext>
              </a:extLst>
            </p:cNvPr>
            <p:cNvSpPr/>
            <p:nvPr/>
          </p:nvSpPr>
          <p:spPr>
            <a:xfrm>
              <a:off x="689640" y="5277859"/>
              <a:ext cx="1205726" cy="104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1" name="Picture 30">
              <a:extLst>
                <a:ext uri="{FF2B5EF4-FFF2-40B4-BE49-F238E27FC236}">
                  <a16:creationId xmlns:a16="http://schemas.microsoft.com/office/drawing/2014/main" id="{5E021931-B31E-D648-AADE-F0D0CEFAFA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74" y="5270458"/>
              <a:ext cx="227851" cy="1030336"/>
            </a:xfrm>
            <a:prstGeom prst="rect">
              <a:avLst/>
            </a:prstGeom>
          </p:spPr>
        </p:pic>
        <p:pic>
          <p:nvPicPr>
            <p:cNvPr id="32" name="Picture 31">
              <a:extLst>
                <a:ext uri="{FF2B5EF4-FFF2-40B4-BE49-F238E27FC236}">
                  <a16:creationId xmlns:a16="http://schemas.microsoft.com/office/drawing/2014/main" id="{DEC28607-EE10-7E4E-AC53-F212D2CECE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625" y="5270458"/>
              <a:ext cx="227851" cy="1030336"/>
            </a:xfrm>
            <a:prstGeom prst="rect">
              <a:avLst/>
            </a:prstGeom>
          </p:spPr>
        </p:pic>
        <p:pic>
          <p:nvPicPr>
            <p:cNvPr id="33" name="Picture 32">
              <a:extLst>
                <a:ext uri="{FF2B5EF4-FFF2-40B4-BE49-F238E27FC236}">
                  <a16:creationId xmlns:a16="http://schemas.microsoft.com/office/drawing/2014/main" id="{3BD3A033-3026-004A-86A1-298EC6206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0476" y="5270458"/>
              <a:ext cx="227851" cy="1030336"/>
            </a:xfrm>
            <a:prstGeom prst="rect">
              <a:avLst/>
            </a:prstGeom>
          </p:spPr>
        </p:pic>
        <p:pic>
          <p:nvPicPr>
            <p:cNvPr id="34" name="Picture 33">
              <a:extLst>
                <a:ext uri="{FF2B5EF4-FFF2-40B4-BE49-F238E27FC236}">
                  <a16:creationId xmlns:a16="http://schemas.microsoft.com/office/drawing/2014/main" id="{07CFC977-BBF9-A642-9593-10F47245B3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88327" y="5270458"/>
              <a:ext cx="227851" cy="1030336"/>
            </a:xfrm>
            <a:prstGeom prst="rect">
              <a:avLst/>
            </a:prstGeom>
          </p:spPr>
        </p:pic>
        <p:sp>
          <p:nvSpPr>
            <p:cNvPr id="37" name="TextBox 36">
              <a:extLst>
                <a:ext uri="{FF2B5EF4-FFF2-40B4-BE49-F238E27FC236}">
                  <a16:creationId xmlns:a16="http://schemas.microsoft.com/office/drawing/2014/main" id="{F9D1D9CC-6E91-AA4A-B1E6-67AC1134E12F}"/>
                </a:ext>
              </a:extLst>
            </p:cNvPr>
            <p:cNvSpPr txBox="1"/>
            <p:nvPr/>
          </p:nvSpPr>
          <p:spPr>
            <a:xfrm>
              <a:off x="1888883" y="5832286"/>
              <a:ext cx="20775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489"/>
                  </a:solidFill>
                  <a:effectLst/>
                  <a:uLnTx/>
                  <a:uFillTx/>
                  <a:latin typeface="Arial" panose="020B0604020202020204"/>
                  <a:ea typeface="+mn-ea"/>
                  <a:cs typeface="+mn-cs"/>
                </a:rPr>
                <a:t>308 MWe (gross)</a:t>
              </a:r>
            </a:p>
          </p:txBody>
        </p:sp>
      </p:grpSp>
      <p:grpSp>
        <p:nvGrpSpPr>
          <p:cNvPr id="48" name="Group 47">
            <a:extLst>
              <a:ext uri="{FF2B5EF4-FFF2-40B4-BE49-F238E27FC236}">
                <a16:creationId xmlns:a16="http://schemas.microsoft.com/office/drawing/2014/main" id="{3B51AC31-0EBF-344A-9917-C17015943831}"/>
              </a:ext>
            </a:extLst>
          </p:cNvPr>
          <p:cNvGrpSpPr/>
          <p:nvPr/>
        </p:nvGrpSpPr>
        <p:grpSpPr>
          <a:xfrm>
            <a:off x="983944" y="1193523"/>
            <a:ext cx="2743200" cy="457200"/>
            <a:chOff x="4724400" y="6400800"/>
            <a:chExt cx="2743200" cy="457200"/>
          </a:xfrm>
        </p:grpSpPr>
        <p:sp>
          <p:nvSpPr>
            <p:cNvPr id="38" name="Rectangle 37">
              <a:extLst>
                <a:ext uri="{FF2B5EF4-FFF2-40B4-BE49-F238E27FC236}">
                  <a16:creationId xmlns:a16="http://schemas.microsoft.com/office/drawing/2014/main" id="{EC5F4527-91EA-0049-B896-97C82C074F4D}"/>
                </a:ext>
              </a:extLst>
            </p:cNvPr>
            <p:cNvSpPr/>
            <p:nvPr/>
          </p:nvSpPr>
          <p:spPr>
            <a:xfrm>
              <a:off x="4724400" y="6400800"/>
              <a:ext cx="2743200"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DDD341C3-41EB-1C42-ADE7-2F3A570D6088}"/>
                </a:ext>
              </a:extLst>
            </p:cNvPr>
            <p:cNvSpPr txBox="1"/>
            <p:nvPr/>
          </p:nvSpPr>
          <p:spPr>
            <a:xfrm>
              <a:off x="4818216" y="6460123"/>
              <a:ext cx="25555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6-module VOYGR-6 plant</a:t>
              </a:r>
            </a:p>
          </p:txBody>
        </p:sp>
      </p:grpSp>
      <p:grpSp>
        <p:nvGrpSpPr>
          <p:cNvPr id="49" name="Group 48">
            <a:extLst>
              <a:ext uri="{FF2B5EF4-FFF2-40B4-BE49-F238E27FC236}">
                <a16:creationId xmlns:a16="http://schemas.microsoft.com/office/drawing/2014/main" id="{CB0D39A9-5F7A-B546-ADDC-52BBA6B9B942}"/>
              </a:ext>
            </a:extLst>
          </p:cNvPr>
          <p:cNvGrpSpPr/>
          <p:nvPr/>
        </p:nvGrpSpPr>
        <p:grpSpPr>
          <a:xfrm>
            <a:off x="980570" y="3819175"/>
            <a:ext cx="2743200" cy="457200"/>
            <a:chOff x="1360283" y="3728961"/>
            <a:chExt cx="2743200" cy="457200"/>
          </a:xfrm>
        </p:grpSpPr>
        <p:sp>
          <p:nvSpPr>
            <p:cNvPr id="40" name="Rectangle 39">
              <a:extLst>
                <a:ext uri="{FF2B5EF4-FFF2-40B4-BE49-F238E27FC236}">
                  <a16:creationId xmlns:a16="http://schemas.microsoft.com/office/drawing/2014/main" id="{E7F42EF8-04A4-6141-81B6-143FC51150D7}"/>
                </a:ext>
              </a:extLst>
            </p:cNvPr>
            <p:cNvSpPr/>
            <p:nvPr/>
          </p:nvSpPr>
          <p:spPr>
            <a:xfrm>
              <a:off x="1360283" y="3728961"/>
              <a:ext cx="2743200"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A0F28EBF-FA7A-3443-88AA-E6F73A85F54B}"/>
                </a:ext>
              </a:extLst>
            </p:cNvPr>
            <p:cNvSpPr txBox="1"/>
            <p:nvPr/>
          </p:nvSpPr>
          <p:spPr>
            <a:xfrm>
              <a:off x="1425955" y="3788284"/>
              <a:ext cx="26118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4-module VOYGR-4 plant</a:t>
              </a:r>
            </a:p>
          </p:txBody>
        </p:sp>
      </p:grpSp>
      <p:grpSp>
        <p:nvGrpSpPr>
          <p:cNvPr id="46" name="Group 45">
            <a:extLst>
              <a:ext uri="{FF2B5EF4-FFF2-40B4-BE49-F238E27FC236}">
                <a16:creationId xmlns:a16="http://schemas.microsoft.com/office/drawing/2014/main" id="{A6D970D8-430D-8840-8397-8D9E13094143}"/>
              </a:ext>
            </a:extLst>
          </p:cNvPr>
          <p:cNvGrpSpPr/>
          <p:nvPr/>
        </p:nvGrpSpPr>
        <p:grpSpPr>
          <a:xfrm>
            <a:off x="8265978" y="1178250"/>
            <a:ext cx="2748254" cy="457200"/>
            <a:chOff x="8603604" y="1178250"/>
            <a:chExt cx="2748254" cy="457200"/>
          </a:xfrm>
        </p:grpSpPr>
        <p:sp>
          <p:nvSpPr>
            <p:cNvPr id="42" name="Rectangle 41">
              <a:extLst>
                <a:ext uri="{FF2B5EF4-FFF2-40B4-BE49-F238E27FC236}">
                  <a16:creationId xmlns:a16="http://schemas.microsoft.com/office/drawing/2014/main" id="{EEF403FB-0526-154C-81A2-F48B38C4F03E}"/>
                </a:ext>
              </a:extLst>
            </p:cNvPr>
            <p:cNvSpPr/>
            <p:nvPr/>
          </p:nvSpPr>
          <p:spPr>
            <a:xfrm>
              <a:off x="8603604" y="1178250"/>
              <a:ext cx="2743200"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1444BA04-3931-AC4D-8362-C4C5355019F9}"/>
                </a:ext>
              </a:extLst>
            </p:cNvPr>
            <p:cNvSpPr txBox="1"/>
            <p:nvPr/>
          </p:nvSpPr>
          <p:spPr>
            <a:xfrm>
              <a:off x="8613795" y="1243419"/>
              <a:ext cx="27380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12-module VOYGR-12 plant</a:t>
              </a:r>
            </a:p>
          </p:txBody>
        </p:sp>
      </p:grpSp>
      <p:grpSp>
        <p:nvGrpSpPr>
          <p:cNvPr id="52" name="Group 51">
            <a:extLst>
              <a:ext uri="{FF2B5EF4-FFF2-40B4-BE49-F238E27FC236}">
                <a16:creationId xmlns:a16="http://schemas.microsoft.com/office/drawing/2014/main" id="{9CD37599-3A69-C046-A863-95DC70EEE042}"/>
              </a:ext>
            </a:extLst>
          </p:cNvPr>
          <p:cNvGrpSpPr/>
          <p:nvPr/>
        </p:nvGrpSpPr>
        <p:grpSpPr>
          <a:xfrm>
            <a:off x="7628204" y="1620254"/>
            <a:ext cx="4649215" cy="2418429"/>
            <a:chOff x="7628204" y="1620254"/>
            <a:chExt cx="4649215" cy="2418429"/>
          </a:xfrm>
        </p:grpSpPr>
        <p:pic>
          <p:nvPicPr>
            <p:cNvPr id="4" name="Picture 3">
              <a:extLst>
                <a:ext uri="{FF2B5EF4-FFF2-40B4-BE49-F238E27FC236}">
                  <a16:creationId xmlns:a16="http://schemas.microsoft.com/office/drawing/2014/main" id="{C430B4B8-1157-004C-BF16-6A8CE837E2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18229" y="1620254"/>
              <a:ext cx="3243821" cy="1770586"/>
            </a:xfrm>
            <a:prstGeom prst="rect">
              <a:avLst/>
            </a:prstGeom>
          </p:spPr>
        </p:pic>
        <p:pic>
          <p:nvPicPr>
            <p:cNvPr id="10" name="Picture 9">
              <a:extLst>
                <a:ext uri="{FF2B5EF4-FFF2-40B4-BE49-F238E27FC236}">
                  <a16:creationId xmlns:a16="http://schemas.microsoft.com/office/drawing/2014/main" id="{1C33EBE6-DA48-8E49-8766-60C1C4252F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8204" y="3008347"/>
              <a:ext cx="227851" cy="1030336"/>
            </a:xfrm>
            <a:prstGeom prst="rect">
              <a:avLst/>
            </a:prstGeom>
          </p:spPr>
        </p:pic>
        <p:pic>
          <p:nvPicPr>
            <p:cNvPr id="11" name="Picture 10">
              <a:extLst>
                <a:ext uri="{FF2B5EF4-FFF2-40B4-BE49-F238E27FC236}">
                  <a16:creationId xmlns:a16="http://schemas.microsoft.com/office/drawing/2014/main" id="{4B8A5625-22D1-E042-A495-AF5BD32207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6055" y="3008347"/>
              <a:ext cx="227851" cy="1030336"/>
            </a:xfrm>
            <a:prstGeom prst="rect">
              <a:avLst/>
            </a:prstGeom>
          </p:spPr>
        </p:pic>
        <p:pic>
          <p:nvPicPr>
            <p:cNvPr id="12" name="Picture 11">
              <a:extLst>
                <a:ext uri="{FF2B5EF4-FFF2-40B4-BE49-F238E27FC236}">
                  <a16:creationId xmlns:a16="http://schemas.microsoft.com/office/drawing/2014/main" id="{7B691E9E-312A-764B-ACC9-59C14B645C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3906" y="3008347"/>
              <a:ext cx="227851" cy="1030336"/>
            </a:xfrm>
            <a:prstGeom prst="rect">
              <a:avLst/>
            </a:prstGeom>
          </p:spPr>
        </p:pic>
        <p:pic>
          <p:nvPicPr>
            <p:cNvPr id="13" name="Picture 12">
              <a:extLst>
                <a:ext uri="{FF2B5EF4-FFF2-40B4-BE49-F238E27FC236}">
                  <a16:creationId xmlns:a16="http://schemas.microsoft.com/office/drawing/2014/main" id="{B9FA4146-E87C-C44C-9733-3F1A7CD789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1757" y="3008347"/>
              <a:ext cx="227851" cy="1030336"/>
            </a:xfrm>
            <a:prstGeom prst="rect">
              <a:avLst/>
            </a:prstGeom>
          </p:spPr>
        </p:pic>
        <p:pic>
          <p:nvPicPr>
            <p:cNvPr id="14" name="Picture 13">
              <a:extLst>
                <a:ext uri="{FF2B5EF4-FFF2-40B4-BE49-F238E27FC236}">
                  <a16:creationId xmlns:a16="http://schemas.microsoft.com/office/drawing/2014/main" id="{EFE5E1CA-FC7B-924F-BE5A-BAE3F0330B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9608" y="3008347"/>
              <a:ext cx="227851" cy="1030336"/>
            </a:xfrm>
            <a:prstGeom prst="rect">
              <a:avLst/>
            </a:prstGeom>
          </p:spPr>
        </p:pic>
        <p:pic>
          <p:nvPicPr>
            <p:cNvPr id="15" name="Picture 14">
              <a:extLst>
                <a:ext uri="{FF2B5EF4-FFF2-40B4-BE49-F238E27FC236}">
                  <a16:creationId xmlns:a16="http://schemas.microsoft.com/office/drawing/2014/main" id="{E35A36E4-4408-D54C-8305-B37ED2E398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63699" y="3005624"/>
              <a:ext cx="227851" cy="1030336"/>
            </a:xfrm>
            <a:prstGeom prst="rect">
              <a:avLst/>
            </a:prstGeom>
          </p:spPr>
        </p:pic>
        <p:pic>
          <p:nvPicPr>
            <p:cNvPr id="16" name="Picture 15">
              <a:extLst>
                <a:ext uri="{FF2B5EF4-FFF2-40B4-BE49-F238E27FC236}">
                  <a16:creationId xmlns:a16="http://schemas.microsoft.com/office/drawing/2014/main" id="{F4574A25-28E8-D442-BB6A-4ACAAE09E1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1550" y="3005624"/>
              <a:ext cx="227851" cy="1030336"/>
            </a:xfrm>
            <a:prstGeom prst="rect">
              <a:avLst/>
            </a:prstGeom>
          </p:spPr>
        </p:pic>
        <p:pic>
          <p:nvPicPr>
            <p:cNvPr id="17" name="Picture 16">
              <a:extLst>
                <a:ext uri="{FF2B5EF4-FFF2-40B4-BE49-F238E27FC236}">
                  <a16:creationId xmlns:a16="http://schemas.microsoft.com/office/drawing/2014/main" id="{9224FCFC-84C9-5A4C-8C63-1FBAA7E4EA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9401" y="3005624"/>
              <a:ext cx="227851" cy="1030336"/>
            </a:xfrm>
            <a:prstGeom prst="rect">
              <a:avLst/>
            </a:prstGeom>
          </p:spPr>
        </p:pic>
        <p:pic>
          <p:nvPicPr>
            <p:cNvPr id="18" name="Picture 17">
              <a:extLst>
                <a:ext uri="{FF2B5EF4-FFF2-40B4-BE49-F238E27FC236}">
                  <a16:creationId xmlns:a16="http://schemas.microsoft.com/office/drawing/2014/main" id="{8E127362-DC73-9044-8F10-629782C7BD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7252" y="3008347"/>
              <a:ext cx="227851" cy="1030336"/>
            </a:xfrm>
            <a:prstGeom prst="rect">
              <a:avLst/>
            </a:prstGeom>
          </p:spPr>
        </p:pic>
        <p:pic>
          <p:nvPicPr>
            <p:cNvPr id="19" name="Picture 18">
              <a:extLst>
                <a:ext uri="{FF2B5EF4-FFF2-40B4-BE49-F238E27FC236}">
                  <a16:creationId xmlns:a16="http://schemas.microsoft.com/office/drawing/2014/main" id="{8ACEC59E-5676-394A-AE77-C66105E971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5103" y="3008347"/>
              <a:ext cx="227851" cy="1030336"/>
            </a:xfrm>
            <a:prstGeom prst="rect">
              <a:avLst/>
            </a:prstGeom>
          </p:spPr>
        </p:pic>
        <p:pic>
          <p:nvPicPr>
            <p:cNvPr id="20" name="Picture 19">
              <a:extLst>
                <a:ext uri="{FF2B5EF4-FFF2-40B4-BE49-F238E27FC236}">
                  <a16:creationId xmlns:a16="http://schemas.microsoft.com/office/drawing/2014/main" id="{F8742B87-1087-6C4C-BF15-4AFDB6C235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2954" y="3008347"/>
              <a:ext cx="227851" cy="1030336"/>
            </a:xfrm>
            <a:prstGeom prst="rect">
              <a:avLst/>
            </a:prstGeom>
          </p:spPr>
        </p:pic>
        <p:pic>
          <p:nvPicPr>
            <p:cNvPr id="21" name="Picture 20">
              <a:extLst>
                <a:ext uri="{FF2B5EF4-FFF2-40B4-BE49-F238E27FC236}">
                  <a16:creationId xmlns:a16="http://schemas.microsoft.com/office/drawing/2014/main" id="{71A0AE80-6EF4-5E45-9F1F-6F5F4738EB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30805" y="3008347"/>
              <a:ext cx="227851" cy="1030336"/>
            </a:xfrm>
            <a:prstGeom prst="rect">
              <a:avLst/>
            </a:prstGeom>
          </p:spPr>
        </p:pic>
        <p:sp>
          <p:nvSpPr>
            <p:cNvPr id="44" name="TextBox 43">
              <a:extLst>
                <a:ext uri="{FF2B5EF4-FFF2-40B4-BE49-F238E27FC236}">
                  <a16:creationId xmlns:a16="http://schemas.microsoft.com/office/drawing/2014/main" id="{9CEE6C72-5DCB-C34D-BE26-E95BF65E897E}"/>
                </a:ext>
              </a:extLst>
            </p:cNvPr>
            <p:cNvSpPr txBox="1"/>
            <p:nvPr/>
          </p:nvSpPr>
          <p:spPr>
            <a:xfrm>
              <a:off x="10360553" y="3374575"/>
              <a:ext cx="19168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489"/>
                  </a:solidFill>
                  <a:effectLst/>
                  <a:uLnTx/>
                  <a:uFillTx/>
                  <a:latin typeface="Arial" panose="020B0604020202020204"/>
                  <a:ea typeface="+mn-ea"/>
                  <a:cs typeface="+mn-cs"/>
                </a:rPr>
                <a:t>924 MWe (gross)</a:t>
              </a:r>
            </a:p>
          </p:txBody>
        </p:sp>
      </p:grpSp>
      <p:sp>
        <p:nvSpPr>
          <p:cNvPr id="45" name="TextBox 44">
            <a:extLst>
              <a:ext uri="{FF2B5EF4-FFF2-40B4-BE49-F238E27FC236}">
                <a16:creationId xmlns:a16="http://schemas.microsoft.com/office/drawing/2014/main" id="{327784B3-26F7-F441-AAF0-DD6DC04EFB2A}"/>
              </a:ext>
            </a:extLst>
          </p:cNvPr>
          <p:cNvSpPr txBox="1"/>
          <p:nvPr/>
        </p:nvSpPr>
        <p:spPr>
          <a:xfrm>
            <a:off x="5272234" y="5725556"/>
            <a:ext cx="20775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489"/>
                </a:solidFill>
                <a:effectLst/>
                <a:uLnTx/>
                <a:uFillTx/>
                <a:latin typeface="Arial" panose="020B0604020202020204"/>
                <a:ea typeface="+mn-ea"/>
                <a:cs typeface="+mn-cs"/>
              </a:rPr>
              <a:t>77 MWe (gross)</a:t>
            </a:r>
          </a:p>
        </p:txBody>
      </p:sp>
    </p:spTree>
    <p:extLst>
      <p:ext uri="{BB962C8B-B14F-4D97-AF65-F5344CB8AC3E}">
        <p14:creationId xmlns:p14="http://schemas.microsoft.com/office/powerpoint/2010/main" val="3709603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5CD3D5-7444-B142-BD62-2D4A4D553E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298927" y="1200492"/>
            <a:ext cx="4744383" cy="25868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6FCDC8F-B7C2-C14E-AC41-B9644A3DA2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0118" y="3819051"/>
            <a:ext cx="4897615" cy="2289870"/>
          </a:xfrm>
          <a:prstGeom prst="rect">
            <a:avLst/>
          </a:prstGeom>
          <a:ln w="15875">
            <a:noFill/>
          </a:ln>
        </p:spPr>
      </p:pic>
      <p:cxnSp>
        <p:nvCxnSpPr>
          <p:cNvPr id="6" name="Straight Arrow Connector 5">
            <a:extLst>
              <a:ext uri="{FF2B5EF4-FFF2-40B4-BE49-F238E27FC236}">
                <a16:creationId xmlns:a16="http://schemas.microsoft.com/office/drawing/2014/main" id="{9C528BD8-D7C8-694E-AA7F-32DFAD38D6D2}"/>
              </a:ext>
            </a:extLst>
          </p:cNvPr>
          <p:cNvCxnSpPr>
            <a:cxnSpLocks/>
            <a:stCxn id="9" idx="6"/>
          </p:cNvCxnSpPr>
          <p:nvPr/>
        </p:nvCxnSpPr>
        <p:spPr>
          <a:xfrm>
            <a:off x="1566293" y="2447129"/>
            <a:ext cx="4637080" cy="316853"/>
          </a:xfrm>
          <a:prstGeom prst="straightConnector1">
            <a:avLst/>
          </a:prstGeom>
          <a:ln w="31750">
            <a:solidFill>
              <a:srgbClr val="001489"/>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85D72EA-52D9-844C-8EEC-27EF30EFCE5B}"/>
              </a:ext>
            </a:extLst>
          </p:cNvPr>
          <p:cNvCxnSpPr>
            <a:cxnSpLocks/>
          </p:cNvCxnSpPr>
          <p:nvPr/>
        </p:nvCxnSpPr>
        <p:spPr>
          <a:xfrm>
            <a:off x="7168342" y="3399905"/>
            <a:ext cx="1168188" cy="1338350"/>
          </a:xfrm>
          <a:prstGeom prst="straightConnector1">
            <a:avLst/>
          </a:prstGeom>
          <a:ln w="31750">
            <a:solidFill>
              <a:srgbClr val="001489"/>
            </a:solidFill>
            <a:tailEnd type="arrow"/>
          </a:ln>
        </p:spPr>
        <p:style>
          <a:lnRef idx="1">
            <a:schemeClr val="accent6"/>
          </a:lnRef>
          <a:fillRef idx="0">
            <a:schemeClr val="accent6"/>
          </a:fillRef>
          <a:effectRef idx="0">
            <a:schemeClr val="accent6"/>
          </a:effectRef>
          <a:fontRef idx="minor">
            <a:schemeClr val="tx1"/>
          </a:fontRef>
        </p:style>
      </p:cxnSp>
      <p:sp>
        <p:nvSpPr>
          <p:cNvPr id="8" name="Rectangle 7">
            <a:extLst>
              <a:ext uri="{FF2B5EF4-FFF2-40B4-BE49-F238E27FC236}">
                <a16:creationId xmlns:a16="http://schemas.microsoft.com/office/drawing/2014/main" id="{17981AC9-C3B6-264B-A5B3-B557D6BC6C64}"/>
              </a:ext>
            </a:extLst>
          </p:cNvPr>
          <p:cNvSpPr/>
          <p:nvPr/>
        </p:nvSpPr>
        <p:spPr>
          <a:xfrm>
            <a:off x="381000" y="3828827"/>
            <a:ext cx="5139119" cy="2416046"/>
          </a:xfrm>
          <a:prstGeom prst="rect">
            <a:avLst/>
          </a:prstGeom>
        </p:spPr>
        <p:txBody>
          <a:bodyPr wrap="square">
            <a:spAutoFit/>
          </a:bodyPr>
          <a:lstStyle/>
          <a:p>
            <a:pPr>
              <a:spcAft>
                <a:spcPts val="600"/>
              </a:spcAft>
            </a:pPr>
            <a:r>
              <a:rPr lang="en-US" b="1" dirty="0">
                <a:latin typeface="Arial" panose="020B0604020202020204" pitchFamily="34" charset="0"/>
                <a:cs typeface="Arial" panose="020B0604020202020204" pitchFamily="34" charset="0"/>
              </a:rPr>
              <a:t>Triple Crown of Safety</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NuScale Plant safely shuts down with:</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No operator or control system actions  </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No AC/DC power </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No additional water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Emergency planning zone (EPZ) ends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site boundary</a:t>
            </a:r>
          </a:p>
        </p:txBody>
      </p:sp>
      <p:sp>
        <p:nvSpPr>
          <p:cNvPr id="9" name="Oval 8">
            <a:extLst>
              <a:ext uri="{FF2B5EF4-FFF2-40B4-BE49-F238E27FC236}">
                <a16:creationId xmlns:a16="http://schemas.microsoft.com/office/drawing/2014/main" id="{910C56FC-89F3-3249-AB4A-675F11E11EB7}"/>
              </a:ext>
            </a:extLst>
          </p:cNvPr>
          <p:cNvSpPr/>
          <p:nvPr/>
        </p:nvSpPr>
        <p:spPr>
          <a:xfrm>
            <a:off x="684887" y="1291888"/>
            <a:ext cx="881406" cy="2310481"/>
          </a:xfrm>
          <a:prstGeom prst="ellipse">
            <a:avLst/>
          </a:prstGeom>
          <a:noFill/>
          <a:ln w="28575">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8C7315-0589-E947-8EBB-352E07AE0CA0}"/>
              </a:ext>
            </a:extLst>
          </p:cNvPr>
          <p:cNvSpPr/>
          <p:nvPr/>
        </p:nvSpPr>
        <p:spPr>
          <a:xfrm>
            <a:off x="7873999" y="1407580"/>
            <a:ext cx="4191877" cy="1908215"/>
          </a:xfrm>
          <a:prstGeom prst="rect">
            <a:avLst/>
          </a:prstGeom>
        </p:spPr>
        <p:txBody>
          <a:bodyPr wrap="square">
            <a:spAutoFit/>
          </a:bodyPr>
          <a:lstStyle/>
          <a:p>
            <a:pPr marL="182880" indent="-18288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Each module produces up to </a:t>
            </a:r>
            <a:r>
              <a:rPr lang="en-US" b="1" dirty="0">
                <a:latin typeface="Arial" panose="020B0604020202020204" pitchFamily="34" charset="0"/>
                <a:cs typeface="Arial" panose="020B0604020202020204" pitchFamily="34" charset="0"/>
              </a:rPr>
              <a:t>77 MWe</a:t>
            </a:r>
          </a:p>
          <a:p>
            <a:pPr marL="182880" indent="-18288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Up to </a:t>
            </a:r>
            <a:r>
              <a:rPr lang="en-US" b="1" dirty="0">
                <a:latin typeface="Arial" panose="020B0604020202020204" pitchFamily="34" charset="0"/>
                <a:cs typeface="Arial" panose="020B0604020202020204" pitchFamily="34" charset="0"/>
              </a:rPr>
              <a:t>12 modules </a:t>
            </a:r>
            <a:r>
              <a:rPr lang="en-US" dirty="0">
                <a:latin typeface="Arial" panose="020B0604020202020204" pitchFamily="34" charset="0"/>
                <a:cs typeface="Arial" panose="020B0604020202020204" pitchFamily="34" charset="0"/>
              </a:rPr>
              <a:t>for</a:t>
            </a:r>
            <a:r>
              <a:rPr lang="en-US" b="1" dirty="0">
                <a:latin typeface="Arial" panose="020B0604020202020204" pitchFamily="34" charset="0"/>
                <a:cs typeface="Arial" panose="020B0604020202020204" pitchFamily="34" charset="0"/>
              </a:rPr>
              <a:t> 924 MWe </a:t>
            </a:r>
            <a:r>
              <a:rPr lang="en-US" dirty="0">
                <a:latin typeface="Arial" panose="020B0604020202020204" pitchFamily="34" charset="0"/>
                <a:cs typeface="Arial" panose="020B0604020202020204" pitchFamily="34" charset="0"/>
              </a:rPr>
              <a:t>gross plant output</a:t>
            </a:r>
          </a:p>
          <a:p>
            <a:pPr marL="182880" indent="-182880">
              <a:buFont typeface="Arial" panose="020B0604020202020204" pitchFamily="34" charset="0"/>
              <a:buChar char="•"/>
            </a:pPr>
            <a:r>
              <a:rPr lang="en-US" dirty="0">
                <a:latin typeface="Arial" panose="020B0604020202020204" pitchFamily="34" charset="0"/>
                <a:cs typeface="Arial" panose="020B0604020202020204" pitchFamily="34" charset="0"/>
              </a:rPr>
              <a:t>Smaller power plant solutions available for 4-module (308 MWe) and 6-module (462 MWe) plants</a:t>
            </a:r>
          </a:p>
        </p:txBody>
      </p:sp>
      <p:pic>
        <p:nvPicPr>
          <p:cNvPr id="11" name="Picture 10" descr="NuScale Module_June292018Open_ZZZ_Cutout.png">
            <a:extLst>
              <a:ext uri="{FF2B5EF4-FFF2-40B4-BE49-F238E27FC236}">
                <a16:creationId xmlns:a16="http://schemas.microsoft.com/office/drawing/2014/main" id="{99E6166E-0E18-324E-8A1A-FC393415C7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00" y="1385307"/>
            <a:ext cx="839888" cy="2139297"/>
          </a:xfrm>
          <a:prstGeom prst="rect">
            <a:avLst/>
          </a:prstGeom>
        </p:spPr>
      </p:pic>
      <p:sp>
        <p:nvSpPr>
          <p:cNvPr id="12" name="Title 1">
            <a:extLst>
              <a:ext uri="{FF2B5EF4-FFF2-40B4-BE49-F238E27FC236}">
                <a16:creationId xmlns:a16="http://schemas.microsoft.com/office/drawing/2014/main" id="{57FFC7AC-41C8-1E40-BE0C-C5485FD6A2BC}"/>
              </a:ext>
            </a:extLst>
          </p:cNvPr>
          <p:cNvSpPr>
            <a:spLocks noGrp="1"/>
          </p:cNvSpPr>
          <p:nvPr>
            <p:ph type="title"/>
          </p:nvPr>
        </p:nvSpPr>
        <p:spPr>
          <a:xfrm>
            <a:off x="381000" y="733425"/>
            <a:ext cx="11430000" cy="457200"/>
          </a:xfrm>
        </p:spPr>
        <p:txBody>
          <a:bodyPr/>
          <a:lstStyle/>
          <a:p>
            <a:r>
              <a:rPr lang="en-US" dirty="0"/>
              <a:t>NuScale Advanced Small Reactor Overview</a:t>
            </a:r>
          </a:p>
        </p:txBody>
      </p:sp>
    </p:spTree>
    <p:extLst>
      <p:ext uri="{BB962C8B-B14F-4D97-AF65-F5344CB8AC3E}">
        <p14:creationId xmlns:p14="http://schemas.microsoft.com/office/powerpoint/2010/main" val="16983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2BF474-AC37-DF41-B7AC-480095A7C5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560" y="2645827"/>
            <a:ext cx="6689034" cy="3667031"/>
          </a:xfrm>
          <a:prstGeom prst="rect">
            <a:avLst/>
          </a:prstGeom>
        </p:spPr>
      </p:pic>
      <p:sp>
        <p:nvSpPr>
          <p:cNvPr id="5" name="Title 1">
            <a:extLst>
              <a:ext uri="{FF2B5EF4-FFF2-40B4-BE49-F238E27FC236}">
                <a16:creationId xmlns:a16="http://schemas.microsoft.com/office/drawing/2014/main" id="{EA347FB9-66AC-9644-BAE1-697363787FB7}"/>
              </a:ext>
            </a:extLst>
          </p:cNvPr>
          <p:cNvSpPr>
            <a:spLocks noGrp="1"/>
          </p:cNvSpPr>
          <p:nvPr>
            <p:ph type="title"/>
          </p:nvPr>
        </p:nvSpPr>
        <p:spPr>
          <a:xfrm>
            <a:off x="381000" y="733425"/>
            <a:ext cx="11430000" cy="457200"/>
          </a:xfrm>
        </p:spPr>
        <p:txBody>
          <a:bodyPr/>
          <a:lstStyle/>
          <a:p>
            <a:r>
              <a:rPr lang="en-AU" dirty="0"/>
              <a:t> 6 Module VOYGR-6 Power Plant</a:t>
            </a:r>
            <a:endParaRPr lang="en-US" dirty="0"/>
          </a:p>
        </p:txBody>
      </p:sp>
      <p:sp>
        <p:nvSpPr>
          <p:cNvPr id="6" name="Content Placeholder 2">
            <a:extLst>
              <a:ext uri="{FF2B5EF4-FFF2-40B4-BE49-F238E27FC236}">
                <a16:creationId xmlns:a16="http://schemas.microsoft.com/office/drawing/2014/main" id="{2F845159-5EEE-D448-93DA-63E27A10BFD9}"/>
              </a:ext>
            </a:extLst>
          </p:cNvPr>
          <p:cNvSpPr>
            <a:spLocks noGrp="1"/>
          </p:cNvSpPr>
          <p:nvPr>
            <p:ph sz="quarter" idx="10"/>
          </p:nvPr>
        </p:nvSpPr>
        <p:spPr>
          <a:xfrm>
            <a:off x="381000" y="1393902"/>
            <a:ext cx="6338777" cy="987791"/>
          </a:xfrm>
        </p:spPr>
        <p:txBody>
          <a:bodyPr/>
          <a:lstStyle/>
          <a:p>
            <a:r>
              <a:rPr lang="en-US" dirty="0"/>
              <a:t>462 MWe gross power output</a:t>
            </a:r>
          </a:p>
          <a:p>
            <a:pPr lvl="1"/>
            <a:r>
              <a:rPr lang="en-US" dirty="0"/>
              <a:t>Same operational flexibility and unparalleled safety case</a:t>
            </a:r>
          </a:p>
          <a:p>
            <a:pPr lvl="1"/>
            <a:r>
              <a:rPr lang="en-US" dirty="0"/>
              <a:t>Reduced footprint and construction complexity/duration</a:t>
            </a:r>
          </a:p>
        </p:txBody>
      </p:sp>
      <p:sp>
        <p:nvSpPr>
          <p:cNvPr id="7" name="TextBox 6">
            <a:extLst>
              <a:ext uri="{FF2B5EF4-FFF2-40B4-BE49-F238E27FC236}">
                <a16:creationId xmlns:a16="http://schemas.microsoft.com/office/drawing/2014/main" id="{FD7ABF05-48CA-9049-91DB-248D71EC00DD}"/>
              </a:ext>
            </a:extLst>
          </p:cNvPr>
          <p:cNvSpPr txBox="1"/>
          <p:nvPr/>
        </p:nvSpPr>
        <p:spPr>
          <a:xfrm>
            <a:off x="7303943" y="4155585"/>
            <a:ext cx="4507057" cy="160043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Applications:</a:t>
            </a:r>
          </a:p>
          <a:p>
            <a:pPr marL="3429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Small grids</a:t>
            </a:r>
          </a:p>
          <a:p>
            <a:pPr marL="3429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Island nations</a:t>
            </a:r>
          </a:p>
          <a:p>
            <a:pPr marL="3429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Remote off-grid communities</a:t>
            </a:r>
          </a:p>
          <a:p>
            <a:pPr marL="3429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Industrial and government facilities</a:t>
            </a:r>
          </a:p>
          <a:p>
            <a:pPr marL="3429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Coal power replacements</a:t>
            </a:r>
          </a:p>
        </p:txBody>
      </p:sp>
      <p:pic>
        <p:nvPicPr>
          <p:cNvPr id="8" name="Picture 7">
            <a:extLst>
              <a:ext uri="{FF2B5EF4-FFF2-40B4-BE49-F238E27FC236}">
                <a16:creationId xmlns:a16="http://schemas.microsoft.com/office/drawing/2014/main" id="{BACECB28-658C-C04A-8DD7-FAA2BF84A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9777" y="702642"/>
            <a:ext cx="4922874" cy="2769840"/>
          </a:xfrm>
          <a:prstGeom prst="rect">
            <a:avLst/>
          </a:prstGeom>
        </p:spPr>
      </p:pic>
    </p:spTree>
    <p:extLst>
      <p:ext uri="{BB962C8B-B14F-4D97-AF65-F5344CB8AC3E}">
        <p14:creationId xmlns:p14="http://schemas.microsoft.com/office/powerpoint/2010/main" val="227920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B67F98-C817-1841-93E2-5A3E39F9C32C}"/>
              </a:ext>
            </a:extLst>
          </p:cNvPr>
          <p:cNvSpPr>
            <a:spLocks noGrp="1"/>
          </p:cNvSpPr>
          <p:nvPr>
            <p:ph type="title"/>
          </p:nvPr>
        </p:nvSpPr>
        <p:spPr>
          <a:xfrm>
            <a:off x="381000" y="733425"/>
            <a:ext cx="11430000" cy="457200"/>
          </a:xfrm>
        </p:spPr>
        <p:txBody>
          <a:bodyPr/>
          <a:lstStyle/>
          <a:p>
            <a:r>
              <a:rPr lang="en-AU" dirty="0"/>
              <a:t>4-Module VOYGR-4 Power Plant</a:t>
            </a:r>
            <a:endParaRPr lang="en-US" dirty="0"/>
          </a:p>
        </p:txBody>
      </p:sp>
      <p:sp>
        <p:nvSpPr>
          <p:cNvPr id="5" name="Content Placeholder 2">
            <a:extLst>
              <a:ext uri="{FF2B5EF4-FFF2-40B4-BE49-F238E27FC236}">
                <a16:creationId xmlns:a16="http://schemas.microsoft.com/office/drawing/2014/main" id="{356141E1-7D8D-5043-ABED-565D10673219}"/>
              </a:ext>
            </a:extLst>
          </p:cNvPr>
          <p:cNvSpPr>
            <a:spLocks noGrp="1"/>
          </p:cNvSpPr>
          <p:nvPr>
            <p:ph sz="quarter" idx="10"/>
          </p:nvPr>
        </p:nvSpPr>
        <p:spPr>
          <a:xfrm>
            <a:off x="381000" y="1393902"/>
            <a:ext cx="6338777" cy="987791"/>
          </a:xfrm>
        </p:spPr>
        <p:txBody>
          <a:bodyPr>
            <a:normAutofit/>
          </a:bodyPr>
          <a:lstStyle/>
          <a:p>
            <a:r>
              <a:rPr lang="en-US" dirty="0"/>
              <a:t>308 MWe gross power output</a:t>
            </a:r>
          </a:p>
          <a:p>
            <a:pPr lvl="1"/>
            <a:r>
              <a:rPr lang="en-US" dirty="0"/>
              <a:t>Same operational flexibility and unparalleled safety case</a:t>
            </a:r>
          </a:p>
          <a:p>
            <a:pPr lvl="1"/>
            <a:r>
              <a:rPr lang="en-US" dirty="0"/>
              <a:t>Reduced footprint and construction complexity/duration</a:t>
            </a:r>
          </a:p>
          <a:p>
            <a:endParaRPr lang="en-US" dirty="0"/>
          </a:p>
        </p:txBody>
      </p:sp>
      <p:pic>
        <p:nvPicPr>
          <p:cNvPr id="6" name="Picture 5">
            <a:extLst>
              <a:ext uri="{FF2B5EF4-FFF2-40B4-BE49-F238E27FC236}">
                <a16:creationId xmlns:a16="http://schemas.microsoft.com/office/drawing/2014/main" id="{D9D99F35-C2F4-E64E-9B30-6FC1BC3E78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2726480"/>
            <a:ext cx="6689035" cy="3667032"/>
          </a:xfrm>
          <a:prstGeom prst="rect">
            <a:avLst/>
          </a:prstGeom>
        </p:spPr>
      </p:pic>
      <p:sp>
        <p:nvSpPr>
          <p:cNvPr id="7" name="TextBox 6">
            <a:extLst>
              <a:ext uri="{FF2B5EF4-FFF2-40B4-BE49-F238E27FC236}">
                <a16:creationId xmlns:a16="http://schemas.microsoft.com/office/drawing/2014/main" id="{973421F6-F22E-EF4F-BD4B-504E2C375573}"/>
              </a:ext>
            </a:extLst>
          </p:cNvPr>
          <p:cNvSpPr txBox="1"/>
          <p:nvPr/>
        </p:nvSpPr>
        <p:spPr>
          <a:xfrm>
            <a:off x="7303943" y="4155585"/>
            <a:ext cx="4507057" cy="160043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Applications:</a:t>
            </a:r>
          </a:p>
          <a:p>
            <a:pPr marL="393700" indent="-279400">
              <a:buFont typeface="Arial" panose="020B0604020202020204" pitchFamily="34" charset="0"/>
              <a:buChar char="•"/>
            </a:pPr>
            <a:r>
              <a:rPr lang="en-US" sz="1600" dirty="0">
                <a:latin typeface="Arial" panose="020B0604020202020204" pitchFamily="34" charset="0"/>
                <a:cs typeface="Arial" panose="020B0604020202020204" pitchFamily="34" charset="0"/>
              </a:rPr>
              <a:t>Small grids</a:t>
            </a:r>
          </a:p>
          <a:p>
            <a:pPr marL="393700" indent="-279400">
              <a:buFont typeface="Arial" panose="020B0604020202020204" pitchFamily="34" charset="0"/>
              <a:buChar char="•"/>
            </a:pPr>
            <a:r>
              <a:rPr lang="en-US" sz="1600" dirty="0">
                <a:latin typeface="Arial" panose="020B0604020202020204" pitchFamily="34" charset="0"/>
                <a:cs typeface="Arial" panose="020B0604020202020204" pitchFamily="34" charset="0"/>
              </a:rPr>
              <a:t>Island nations</a:t>
            </a:r>
          </a:p>
          <a:p>
            <a:pPr marL="393700" indent="-279400">
              <a:buFont typeface="Arial" panose="020B0604020202020204" pitchFamily="34" charset="0"/>
              <a:buChar char="•"/>
            </a:pPr>
            <a:r>
              <a:rPr lang="en-US" sz="1600" dirty="0">
                <a:latin typeface="Arial" panose="020B0604020202020204" pitchFamily="34" charset="0"/>
                <a:cs typeface="Arial" panose="020B0604020202020204" pitchFamily="34" charset="0"/>
              </a:rPr>
              <a:t>Remote off-grid communities</a:t>
            </a:r>
          </a:p>
          <a:p>
            <a:pPr marL="393700" indent="-279400">
              <a:buFont typeface="Arial" panose="020B0604020202020204" pitchFamily="34" charset="0"/>
              <a:buChar char="•"/>
            </a:pPr>
            <a:r>
              <a:rPr lang="en-US" sz="1600" dirty="0">
                <a:latin typeface="Arial" panose="020B0604020202020204" pitchFamily="34" charset="0"/>
                <a:cs typeface="Arial" panose="020B0604020202020204" pitchFamily="34" charset="0"/>
              </a:rPr>
              <a:t>Industrial and government facilities</a:t>
            </a:r>
          </a:p>
          <a:p>
            <a:pPr marL="393700" indent="-279400">
              <a:buFont typeface="Arial" panose="020B0604020202020204" pitchFamily="34" charset="0"/>
              <a:buChar char="•"/>
            </a:pPr>
            <a:r>
              <a:rPr lang="en-US" sz="1600" dirty="0">
                <a:latin typeface="Arial" panose="020B0604020202020204" pitchFamily="34" charset="0"/>
                <a:cs typeface="Arial" panose="020B0604020202020204" pitchFamily="34" charset="0"/>
              </a:rPr>
              <a:t>Coal power replacements</a:t>
            </a:r>
          </a:p>
        </p:txBody>
      </p:sp>
      <p:pic>
        <p:nvPicPr>
          <p:cNvPr id="8" name="Picture 7">
            <a:extLst>
              <a:ext uri="{FF2B5EF4-FFF2-40B4-BE49-F238E27FC236}">
                <a16:creationId xmlns:a16="http://schemas.microsoft.com/office/drawing/2014/main" id="{E4D654EA-39CE-554D-9C73-FDD96C2E20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9777" y="702641"/>
            <a:ext cx="4922874" cy="2769840"/>
          </a:xfrm>
          <a:prstGeom prst="rect">
            <a:avLst/>
          </a:prstGeom>
        </p:spPr>
      </p:pic>
    </p:spTree>
    <p:extLst>
      <p:ext uri="{BB962C8B-B14F-4D97-AF65-F5344CB8AC3E}">
        <p14:creationId xmlns:p14="http://schemas.microsoft.com/office/powerpoint/2010/main" val="2597756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4B256729-3F41-694C-8638-3166DBB98F0B}"/>
              </a:ext>
            </a:extLst>
          </p:cNvPr>
          <p:cNvSpPr>
            <a:spLocks noGrp="1"/>
          </p:cNvSpPr>
          <p:nvPr>
            <p:ph type="title"/>
          </p:nvPr>
        </p:nvSpPr>
        <p:spPr>
          <a:xfrm>
            <a:off x="381000" y="491821"/>
            <a:ext cx="11430000" cy="457200"/>
          </a:xfrm>
        </p:spPr>
        <p:txBody>
          <a:bodyPr/>
          <a:lstStyle/>
          <a:p>
            <a:r>
              <a:rPr lang="en-US" dirty="0"/>
              <a:t>Inherently Safe Design Sets New Industry Standards – Triple Crown of Nuclear Plant Safety</a:t>
            </a:r>
            <a:r>
              <a:rPr lang="en-US" baseline="30000" dirty="0"/>
              <a:t>™</a:t>
            </a:r>
          </a:p>
        </p:txBody>
      </p:sp>
      <p:sp>
        <p:nvSpPr>
          <p:cNvPr id="21" name="Rectangle 20">
            <a:extLst>
              <a:ext uri="{FF2B5EF4-FFF2-40B4-BE49-F238E27FC236}">
                <a16:creationId xmlns:a16="http://schemas.microsoft.com/office/drawing/2014/main" id="{B37BD3BB-4C1E-B444-A373-AE7BF1ADF0B3}"/>
              </a:ext>
            </a:extLst>
          </p:cNvPr>
          <p:cNvSpPr/>
          <p:nvPr/>
        </p:nvSpPr>
        <p:spPr>
          <a:xfrm>
            <a:off x="304802" y="1059543"/>
            <a:ext cx="3727266" cy="717006"/>
          </a:xfrm>
          <a:prstGeom prst="rect">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Unlimited Coping Period for Reactors</a:t>
            </a:r>
          </a:p>
        </p:txBody>
      </p:sp>
      <p:sp>
        <p:nvSpPr>
          <p:cNvPr id="22" name="Rectangle 21">
            <a:extLst>
              <a:ext uri="{FF2B5EF4-FFF2-40B4-BE49-F238E27FC236}">
                <a16:creationId xmlns:a16="http://schemas.microsoft.com/office/drawing/2014/main" id="{C31018C5-8CEF-EE4C-B2F7-30B86ACC5BE3}"/>
              </a:ext>
            </a:extLst>
          </p:cNvPr>
          <p:cNvSpPr>
            <a:spLocks/>
          </p:cNvSpPr>
          <p:nvPr/>
        </p:nvSpPr>
        <p:spPr>
          <a:xfrm>
            <a:off x="4232366" y="1059543"/>
            <a:ext cx="3727267" cy="717006"/>
          </a:xfrm>
          <a:prstGeom prst="rect">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Only SMR that Supports U.S. NRC Site Boundary Emergency Planning Zone (“EPZ”)</a:t>
            </a:r>
            <a:endPar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921C53E7-26C6-1B4E-917B-F4AC47A2C70C}"/>
              </a:ext>
            </a:extLst>
          </p:cNvPr>
          <p:cNvSpPr>
            <a:spLocks/>
          </p:cNvSpPr>
          <p:nvPr/>
        </p:nvSpPr>
        <p:spPr>
          <a:xfrm>
            <a:off x="8159931" y="1059543"/>
            <a:ext cx="3727269" cy="717006"/>
          </a:xfrm>
          <a:prstGeom prst="rect">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Unparalleled Capability and Performance</a:t>
            </a:r>
          </a:p>
        </p:txBody>
      </p:sp>
      <p:sp>
        <p:nvSpPr>
          <p:cNvPr id="24" name="TextBox 23">
            <a:extLst>
              <a:ext uri="{FF2B5EF4-FFF2-40B4-BE49-F238E27FC236}">
                <a16:creationId xmlns:a16="http://schemas.microsoft.com/office/drawing/2014/main" id="{76A09E40-1CEE-804C-85D7-81FD6795F15C}"/>
              </a:ext>
            </a:extLst>
          </p:cNvPr>
          <p:cNvSpPr txBox="1"/>
          <p:nvPr/>
        </p:nvSpPr>
        <p:spPr>
          <a:xfrm>
            <a:off x="445090" y="1850480"/>
            <a:ext cx="3377021" cy="419281"/>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489"/>
                </a:solidFill>
                <a:effectLst/>
                <a:uLnTx/>
                <a:uFillTx/>
                <a:latin typeface="Arial" panose="020B0604020202020204"/>
                <a:ea typeface="+mn-ea"/>
                <a:cs typeface="+mn-cs"/>
              </a:rPr>
              <a:t>Comparison of Reactor Coping Period Following an Extreme Station Blackout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mn-cs"/>
              </a:rPr>
              <a:t>(loss of both AC and DC power)</a:t>
            </a:r>
          </a:p>
        </p:txBody>
      </p:sp>
      <p:grpSp>
        <p:nvGrpSpPr>
          <p:cNvPr id="25" name="Group 24">
            <a:extLst>
              <a:ext uri="{FF2B5EF4-FFF2-40B4-BE49-F238E27FC236}">
                <a16:creationId xmlns:a16="http://schemas.microsoft.com/office/drawing/2014/main" id="{6096F46F-2AD2-FD42-B1D7-7306D5BD6BD4}"/>
              </a:ext>
            </a:extLst>
          </p:cNvPr>
          <p:cNvGrpSpPr/>
          <p:nvPr/>
        </p:nvGrpSpPr>
        <p:grpSpPr>
          <a:xfrm>
            <a:off x="445090" y="2624990"/>
            <a:ext cx="365760" cy="457200"/>
            <a:chOff x="1013266" y="3089819"/>
            <a:chExt cx="646613" cy="650379"/>
          </a:xfrm>
          <a:solidFill>
            <a:schemeClr val="tx1"/>
          </a:solidFill>
        </p:grpSpPr>
        <p:sp>
          <p:nvSpPr>
            <p:cNvPr id="26" name="Freeform: Shape 8">
              <a:extLst>
                <a:ext uri="{FF2B5EF4-FFF2-40B4-BE49-F238E27FC236}">
                  <a16:creationId xmlns:a16="http://schemas.microsoft.com/office/drawing/2014/main" id="{00390AE7-D33D-2F40-951B-316F9E3EF236}"/>
                </a:ext>
              </a:extLst>
            </p:cNvPr>
            <p:cNvSpPr/>
            <p:nvPr/>
          </p:nvSpPr>
          <p:spPr>
            <a:xfrm>
              <a:off x="1013266" y="3500585"/>
              <a:ext cx="266313" cy="239613"/>
            </a:xfrm>
            <a:custGeom>
              <a:avLst/>
              <a:gdLst>
                <a:gd name="connsiteX0" fmla="*/ 218408 w 266313"/>
                <a:gd name="connsiteY0" fmla="*/ 0 h 239613"/>
                <a:gd name="connsiteX1" fmla="*/ 47906 w 266313"/>
                <a:gd name="connsiteY1" fmla="*/ 0 h 239613"/>
                <a:gd name="connsiteX2" fmla="*/ 0 w 266313"/>
                <a:gd name="connsiteY2" fmla="*/ 239613 h 239613"/>
                <a:gd name="connsiteX3" fmla="*/ 266313 w 266313"/>
                <a:gd name="connsiteY3" fmla="*/ 239613 h 239613"/>
              </a:gdLst>
              <a:ahLst/>
              <a:cxnLst>
                <a:cxn ang="0">
                  <a:pos x="connsiteX0" y="connsiteY0"/>
                </a:cxn>
                <a:cxn ang="0">
                  <a:pos x="connsiteX1" y="connsiteY1"/>
                </a:cxn>
                <a:cxn ang="0">
                  <a:pos x="connsiteX2" y="connsiteY2"/>
                </a:cxn>
                <a:cxn ang="0">
                  <a:pos x="connsiteX3" y="connsiteY3"/>
                </a:cxn>
              </a:cxnLst>
              <a:rect l="l" t="t" r="r" b="b"/>
              <a:pathLst>
                <a:path w="266313" h="239613">
                  <a:moveTo>
                    <a:pt x="218408" y="0"/>
                  </a:moveTo>
                  <a:lnTo>
                    <a:pt x="47906" y="0"/>
                  </a:lnTo>
                  <a:lnTo>
                    <a:pt x="0" y="239613"/>
                  </a:lnTo>
                  <a:lnTo>
                    <a:pt x="266313" y="239613"/>
                  </a:lnTo>
                  <a:close/>
                </a:path>
              </a:pathLst>
            </a:custGeom>
            <a:grpFill/>
            <a:ln w="1711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27" name="Freeform: Shape 9">
              <a:extLst>
                <a:ext uri="{FF2B5EF4-FFF2-40B4-BE49-F238E27FC236}">
                  <a16:creationId xmlns:a16="http://schemas.microsoft.com/office/drawing/2014/main" id="{A76F0659-A8ED-3E4F-9AC3-B27A7095F6F7}"/>
                </a:ext>
              </a:extLst>
            </p:cNvPr>
            <p:cNvSpPr/>
            <p:nvPr/>
          </p:nvSpPr>
          <p:spPr>
            <a:xfrm>
              <a:off x="1321340" y="3500585"/>
              <a:ext cx="266313" cy="239613"/>
            </a:xfrm>
            <a:custGeom>
              <a:avLst/>
              <a:gdLst>
                <a:gd name="connsiteX0" fmla="*/ 218408 w 266313"/>
                <a:gd name="connsiteY0" fmla="*/ 0 h 239613"/>
                <a:gd name="connsiteX1" fmla="*/ 47906 w 266313"/>
                <a:gd name="connsiteY1" fmla="*/ 0 h 239613"/>
                <a:gd name="connsiteX2" fmla="*/ 0 w 266313"/>
                <a:gd name="connsiteY2" fmla="*/ 239613 h 239613"/>
                <a:gd name="connsiteX3" fmla="*/ 266313 w 266313"/>
                <a:gd name="connsiteY3" fmla="*/ 239613 h 239613"/>
              </a:gdLst>
              <a:ahLst/>
              <a:cxnLst>
                <a:cxn ang="0">
                  <a:pos x="connsiteX0" y="connsiteY0"/>
                </a:cxn>
                <a:cxn ang="0">
                  <a:pos x="connsiteX1" y="connsiteY1"/>
                </a:cxn>
                <a:cxn ang="0">
                  <a:pos x="connsiteX2" y="connsiteY2"/>
                </a:cxn>
                <a:cxn ang="0">
                  <a:pos x="connsiteX3" y="connsiteY3"/>
                </a:cxn>
              </a:cxnLst>
              <a:rect l="l" t="t" r="r" b="b"/>
              <a:pathLst>
                <a:path w="266313" h="239613">
                  <a:moveTo>
                    <a:pt x="218408" y="0"/>
                  </a:moveTo>
                  <a:lnTo>
                    <a:pt x="47906" y="0"/>
                  </a:lnTo>
                  <a:lnTo>
                    <a:pt x="0" y="239613"/>
                  </a:lnTo>
                  <a:lnTo>
                    <a:pt x="266313" y="239613"/>
                  </a:lnTo>
                  <a:close/>
                </a:path>
              </a:pathLst>
            </a:custGeom>
            <a:grpFill/>
            <a:ln w="1711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28" name="Freeform: Shape 10">
              <a:extLst>
                <a:ext uri="{FF2B5EF4-FFF2-40B4-BE49-F238E27FC236}">
                  <a16:creationId xmlns:a16="http://schemas.microsoft.com/office/drawing/2014/main" id="{AFC96DB3-A9FA-3546-940B-386D4804F79D}"/>
                </a:ext>
              </a:extLst>
            </p:cNvPr>
            <p:cNvSpPr/>
            <p:nvPr/>
          </p:nvSpPr>
          <p:spPr>
            <a:xfrm>
              <a:off x="1376092" y="3432124"/>
              <a:ext cx="156809" cy="34230"/>
            </a:xfrm>
            <a:custGeom>
              <a:avLst/>
              <a:gdLst>
                <a:gd name="connsiteX0" fmla="*/ 149964 w 156809"/>
                <a:gd name="connsiteY0" fmla="*/ 0 h 34230"/>
                <a:gd name="connsiteX1" fmla="*/ 6846 w 156809"/>
                <a:gd name="connsiteY1" fmla="*/ 0 h 34230"/>
                <a:gd name="connsiteX2" fmla="*/ 0 w 156809"/>
                <a:gd name="connsiteY2" fmla="*/ 34230 h 34230"/>
                <a:gd name="connsiteX3" fmla="*/ 156810 w 156809"/>
                <a:gd name="connsiteY3" fmla="*/ 34230 h 34230"/>
              </a:gdLst>
              <a:ahLst/>
              <a:cxnLst>
                <a:cxn ang="0">
                  <a:pos x="connsiteX0" y="connsiteY0"/>
                </a:cxn>
                <a:cxn ang="0">
                  <a:pos x="connsiteX1" y="connsiteY1"/>
                </a:cxn>
                <a:cxn ang="0">
                  <a:pos x="connsiteX2" y="connsiteY2"/>
                </a:cxn>
                <a:cxn ang="0">
                  <a:pos x="connsiteX3" y="connsiteY3"/>
                </a:cxn>
              </a:cxnLst>
              <a:rect l="l" t="t" r="r" b="b"/>
              <a:pathLst>
                <a:path w="156809" h="34230">
                  <a:moveTo>
                    <a:pt x="149964" y="0"/>
                  </a:moveTo>
                  <a:lnTo>
                    <a:pt x="6846" y="0"/>
                  </a:lnTo>
                  <a:lnTo>
                    <a:pt x="0" y="34230"/>
                  </a:lnTo>
                  <a:lnTo>
                    <a:pt x="156810" y="34230"/>
                  </a:lnTo>
                  <a:close/>
                </a:path>
              </a:pathLst>
            </a:custGeom>
            <a:grpFill/>
            <a:ln w="1711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29" name="Freeform: Shape 11">
              <a:extLst>
                <a:ext uri="{FF2B5EF4-FFF2-40B4-BE49-F238E27FC236}">
                  <a16:creationId xmlns:a16="http://schemas.microsoft.com/office/drawing/2014/main" id="{429A9199-3F58-5C4C-9A66-6C947A52CC66}"/>
                </a:ext>
              </a:extLst>
            </p:cNvPr>
            <p:cNvSpPr/>
            <p:nvPr/>
          </p:nvSpPr>
          <p:spPr>
            <a:xfrm>
              <a:off x="1068018" y="3432124"/>
              <a:ext cx="156809" cy="34230"/>
            </a:xfrm>
            <a:custGeom>
              <a:avLst/>
              <a:gdLst>
                <a:gd name="connsiteX0" fmla="*/ 149964 w 156809"/>
                <a:gd name="connsiteY0" fmla="*/ 0 h 34230"/>
                <a:gd name="connsiteX1" fmla="*/ 6846 w 156809"/>
                <a:gd name="connsiteY1" fmla="*/ 0 h 34230"/>
                <a:gd name="connsiteX2" fmla="*/ 0 w 156809"/>
                <a:gd name="connsiteY2" fmla="*/ 34230 h 34230"/>
                <a:gd name="connsiteX3" fmla="*/ 156810 w 156809"/>
                <a:gd name="connsiteY3" fmla="*/ 34230 h 34230"/>
              </a:gdLst>
              <a:ahLst/>
              <a:cxnLst>
                <a:cxn ang="0">
                  <a:pos x="connsiteX0" y="connsiteY0"/>
                </a:cxn>
                <a:cxn ang="0">
                  <a:pos x="connsiteX1" y="connsiteY1"/>
                </a:cxn>
                <a:cxn ang="0">
                  <a:pos x="connsiteX2" y="connsiteY2"/>
                </a:cxn>
                <a:cxn ang="0">
                  <a:pos x="connsiteX3" y="connsiteY3"/>
                </a:cxn>
              </a:cxnLst>
              <a:rect l="l" t="t" r="r" b="b"/>
              <a:pathLst>
                <a:path w="156809" h="34230">
                  <a:moveTo>
                    <a:pt x="149964" y="0"/>
                  </a:moveTo>
                  <a:lnTo>
                    <a:pt x="6846" y="0"/>
                  </a:lnTo>
                  <a:lnTo>
                    <a:pt x="0" y="34230"/>
                  </a:lnTo>
                  <a:lnTo>
                    <a:pt x="156810" y="34230"/>
                  </a:lnTo>
                  <a:close/>
                </a:path>
              </a:pathLst>
            </a:custGeom>
            <a:grpFill/>
            <a:ln w="1711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30" name="Freeform: Shape 12">
              <a:extLst>
                <a:ext uri="{FF2B5EF4-FFF2-40B4-BE49-F238E27FC236}">
                  <a16:creationId xmlns:a16="http://schemas.microsoft.com/office/drawing/2014/main" id="{089F1EEE-9BC3-3E48-977D-1BADDB859E48}"/>
                </a:ext>
              </a:extLst>
            </p:cNvPr>
            <p:cNvSpPr/>
            <p:nvPr/>
          </p:nvSpPr>
          <p:spPr>
            <a:xfrm>
              <a:off x="1077962" y="3089819"/>
              <a:ext cx="273843" cy="239613"/>
            </a:xfrm>
            <a:custGeom>
              <a:avLst/>
              <a:gdLst>
                <a:gd name="connsiteX0" fmla="*/ 10543 w 273843"/>
                <a:gd name="connsiteY0" fmla="*/ 206701 h 239613"/>
                <a:gd name="connsiteX1" fmla="*/ 19785 w 273843"/>
                <a:gd name="connsiteY1" fmla="*/ 197424 h 239613"/>
                <a:gd name="connsiteX2" fmla="*/ 19751 w 273843"/>
                <a:gd name="connsiteY2" fmla="*/ 184314 h 239613"/>
                <a:gd name="connsiteX3" fmla="*/ 17115 w 273843"/>
                <a:gd name="connsiteY3" fmla="*/ 171152 h 239613"/>
                <a:gd name="connsiteX4" fmla="*/ 51346 w 273843"/>
                <a:gd name="connsiteY4" fmla="*/ 136922 h 239613"/>
                <a:gd name="connsiteX5" fmla="*/ 68102 w 273843"/>
                <a:gd name="connsiteY5" fmla="*/ 141543 h 239613"/>
                <a:gd name="connsiteX6" fmla="*/ 90985 w 273843"/>
                <a:gd name="connsiteY6" fmla="*/ 135827 h 239613"/>
                <a:gd name="connsiteX7" fmla="*/ 110924 w 273843"/>
                <a:gd name="connsiteY7" fmla="*/ 121210 h 239613"/>
                <a:gd name="connsiteX8" fmla="*/ 121775 w 273843"/>
                <a:gd name="connsiteY8" fmla="*/ 112327 h 239613"/>
                <a:gd name="connsiteX9" fmla="*/ 122340 w 273843"/>
                <a:gd name="connsiteY9" fmla="*/ 98327 h 239613"/>
                <a:gd name="connsiteX10" fmla="*/ 119807 w 273843"/>
                <a:gd name="connsiteY10" fmla="*/ 85576 h 239613"/>
                <a:gd name="connsiteX11" fmla="*/ 152925 w 273843"/>
                <a:gd name="connsiteY11" fmla="*/ 51294 h 239613"/>
                <a:gd name="connsiteX12" fmla="*/ 155646 w 273843"/>
                <a:gd name="connsiteY12" fmla="*/ 51568 h 239613"/>
                <a:gd name="connsiteX13" fmla="*/ 172967 w 273843"/>
                <a:gd name="connsiteY13" fmla="*/ 38715 h 239613"/>
                <a:gd name="connsiteX14" fmla="*/ 222498 w 273843"/>
                <a:gd name="connsiteY14" fmla="*/ 0 h 239613"/>
                <a:gd name="connsiteX15" fmla="*/ 273844 w 273843"/>
                <a:gd name="connsiteY15" fmla="*/ 51346 h 239613"/>
                <a:gd name="connsiteX16" fmla="*/ 232665 w 273843"/>
                <a:gd name="connsiteY16" fmla="*/ 101664 h 239613"/>
                <a:gd name="connsiteX17" fmla="*/ 221026 w 273843"/>
                <a:gd name="connsiteY17" fmla="*/ 110222 h 239613"/>
                <a:gd name="connsiteX18" fmla="*/ 220085 w 273843"/>
                <a:gd name="connsiteY18" fmla="*/ 124650 h 239613"/>
                <a:gd name="connsiteX19" fmla="*/ 222498 w 273843"/>
                <a:gd name="connsiteY19" fmla="*/ 136922 h 239613"/>
                <a:gd name="connsiteX20" fmla="*/ 188268 w 273843"/>
                <a:gd name="connsiteY20" fmla="*/ 171152 h 239613"/>
                <a:gd name="connsiteX21" fmla="*/ 171512 w 273843"/>
                <a:gd name="connsiteY21" fmla="*/ 166531 h 239613"/>
                <a:gd name="connsiteX22" fmla="*/ 148629 w 273843"/>
                <a:gd name="connsiteY22" fmla="*/ 172265 h 239613"/>
                <a:gd name="connsiteX23" fmla="*/ 103051 w 273843"/>
                <a:gd name="connsiteY23" fmla="*/ 183646 h 239613"/>
                <a:gd name="connsiteX24" fmla="*/ 80168 w 273843"/>
                <a:gd name="connsiteY24" fmla="*/ 189380 h 239613"/>
                <a:gd name="connsiteX25" fmla="*/ 51346 w 273843"/>
                <a:gd name="connsiteY25" fmla="*/ 205383 h 239613"/>
                <a:gd name="connsiteX26" fmla="*/ 34230 w 273843"/>
                <a:gd name="connsiteY26" fmla="*/ 222498 h 239613"/>
                <a:gd name="connsiteX27" fmla="*/ 17115 w 273843"/>
                <a:gd name="connsiteY27" fmla="*/ 239613 h 239613"/>
                <a:gd name="connsiteX28" fmla="*/ 0 w 273843"/>
                <a:gd name="connsiteY28" fmla="*/ 222498 h 239613"/>
                <a:gd name="connsiteX29" fmla="*/ 10543 w 273843"/>
                <a:gd name="connsiteY29" fmla="*/ 206701 h 2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3843" h="239613">
                  <a:moveTo>
                    <a:pt x="10543" y="206701"/>
                  </a:moveTo>
                  <a:cubicBezTo>
                    <a:pt x="14736" y="204955"/>
                    <a:pt x="18057" y="201617"/>
                    <a:pt x="19785" y="197424"/>
                  </a:cubicBezTo>
                  <a:cubicBezTo>
                    <a:pt x="21514" y="193214"/>
                    <a:pt x="21514" y="188507"/>
                    <a:pt x="19751" y="184314"/>
                  </a:cubicBezTo>
                  <a:cubicBezTo>
                    <a:pt x="18005" y="180121"/>
                    <a:pt x="17115" y="175688"/>
                    <a:pt x="17115" y="171152"/>
                  </a:cubicBezTo>
                  <a:cubicBezTo>
                    <a:pt x="17115" y="152274"/>
                    <a:pt x="32468" y="136922"/>
                    <a:pt x="51346" y="136922"/>
                  </a:cubicBezTo>
                  <a:cubicBezTo>
                    <a:pt x="57028" y="136922"/>
                    <a:pt x="62659" y="138479"/>
                    <a:pt x="68102" y="141543"/>
                  </a:cubicBezTo>
                  <a:cubicBezTo>
                    <a:pt x="76026" y="146044"/>
                    <a:pt x="86090" y="143511"/>
                    <a:pt x="90985" y="135827"/>
                  </a:cubicBezTo>
                  <a:cubicBezTo>
                    <a:pt x="95554" y="128638"/>
                    <a:pt x="102623" y="123435"/>
                    <a:pt x="110924" y="121210"/>
                  </a:cubicBezTo>
                  <a:cubicBezTo>
                    <a:pt x="115631" y="119944"/>
                    <a:pt x="119601" y="116709"/>
                    <a:pt x="121775" y="112327"/>
                  </a:cubicBezTo>
                  <a:cubicBezTo>
                    <a:pt x="123966" y="107963"/>
                    <a:pt x="124171" y="102863"/>
                    <a:pt x="122340" y="98327"/>
                  </a:cubicBezTo>
                  <a:cubicBezTo>
                    <a:pt x="120662" y="94117"/>
                    <a:pt x="119807" y="89838"/>
                    <a:pt x="119807" y="85576"/>
                  </a:cubicBezTo>
                  <a:cubicBezTo>
                    <a:pt x="119807" y="66698"/>
                    <a:pt x="135159" y="51346"/>
                    <a:pt x="152925" y="51294"/>
                  </a:cubicBezTo>
                  <a:cubicBezTo>
                    <a:pt x="153489" y="51380"/>
                    <a:pt x="155098" y="51534"/>
                    <a:pt x="155646" y="51568"/>
                  </a:cubicBezTo>
                  <a:cubicBezTo>
                    <a:pt x="164289" y="51962"/>
                    <a:pt x="170981" y="46536"/>
                    <a:pt x="172967" y="38715"/>
                  </a:cubicBezTo>
                  <a:cubicBezTo>
                    <a:pt x="178769" y="15917"/>
                    <a:pt x="199153" y="0"/>
                    <a:pt x="222498" y="0"/>
                  </a:cubicBezTo>
                  <a:cubicBezTo>
                    <a:pt x="250807" y="0"/>
                    <a:pt x="273844" y="23037"/>
                    <a:pt x="273844" y="51346"/>
                  </a:cubicBezTo>
                  <a:cubicBezTo>
                    <a:pt x="273844" y="75701"/>
                    <a:pt x="256523" y="96872"/>
                    <a:pt x="232665" y="101664"/>
                  </a:cubicBezTo>
                  <a:cubicBezTo>
                    <a:pt x="227718" y="102657"/>
                    <a:pt x="223457" y="105789"/>
                    <a:pt x="221026" y="110222"/>
                  </a:cubicBezTo>
                  <a:cubicBezTo>
                    <a:pt x="218579" y="114655"/>
                    <a:pt x="218253" y="119944"/>
                    <a:pt x="220085" y="124650"/>
                  </a:cubicBezTo>
                  <a:cubicBezTo>
                    <a:pt x="221677" y="128758"/>
                    <a:pt x="222498" y="132883"/>
                    <a:pt x="222498" y="136922"/>
                  </a:cubicBezTo>
                  <a:cubicBezTo>
                    <a:pt x="222498" y="155800"/>
                    <a:pt x="207146" y="171152"/>
                    <a:pt x="188268" y="171152"/>
                  </a:cubicBezTo>
                  <a:cubicBezTo>
                    <a:pt x="182585" y="171152"/>
                    <a:pt x="176954" y="169595"/>
                    <a:pt x="171512" y="166531"/>
                  </a:cubicBezTo>
                  <a:cubicBezTo>
                    <a:pt x="163570" y="162013"/>
                    <a:pt x="153489" y="164563"/>
                    <a:pt x="148629" y="172265"/>
                  </a:cubicBezTo>
                  <a:cubicBezTo>
                    <a:pt x="139198" y="187155"/>
                    <a:pt x="119670" y="193026"/>
                    <a:pt x="103051" y="183646"/>
                  </a:cubicBezTo>
                  <a:cubicBezTo>
                    <a:pt x="95092" y="179145"/>
                    <a:pt x="85046" y="181678"/>
                    <a:pt x="80168" y="189380"/>
                  </a:cubicBezTo>
                  <a:cubicBezTo>
                    <a:pt x="73818" y="199392"/>
                    <a:pt x="63053" y="205383"/>
                    <a:pt x="51346" y="205383"/>
                  </a:cubicBezTo>
                  <a:cubicBezTo>
                    <a:pt x="41881" y="205383"/>
                    <a:pt x="34230" y="213050"/>
                    <a:pt x="34230" y="222498"/>
                  </a:cubicBezTo>
                  <a:cubicBezTo>
                    <a:pt x="34230" y="231929"/>
                    <a:pt x="26563" y="239613"/>
                    <a:pt x="17115" y="239613"/>
                  </a:cubicBezTo>
                  <a:cubicBezTo>
                    <a:pt x="7668" y="239613"/>
                    <a:pt x="0" y="231929"/>
                    <a:pt x="0" y="222498"/>
                  </a:cubicBezTo>
                  <a:cubicBezTo>
                    <a:pt x="0" y="215583"/>
                    <a:pt x="4142" y="209371"/>
                    <a:pt x="10543" y="206701"/>
                  </a:cubicBezTo>
                  <a:close/>
                </a:path>
              </a:pathLst>
            </a:custGeom>
            <a:grpFill/>
            <a:ln w="1711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31" name="Freeform: Shape 13">
              <a:extLst>
                <a:ext uri="{FF2B5EF4-FFF2-40B4-BE49-F238E27FC236}">
                  <a16:creationId xmlns:a16="http://schemas.microsoft.com/office/drawing/2014/main" id="{034CF915-5E66-A247-81B4-9D2249032FFA}"/>
                </a:ext>
              </a:extLst>
            </p:cNvPr>
            <p:cNvSpPr/>
            <p:nvPr/>
          </p:nvSpPr>
          <p:spPr>
            <a:xfrm>
              <a:off x="1386036" y="3089819"/>
              <a:ext cx="273843" cy="239613"/>
            </a:xfrm>
            <a:custGeom>
              <a:avLst/>
              <a:gdLst>
                <a:gd name="connsiteX0" fmla="*/ 10543 w 273843"/>
                <a:gd name="connsiteY0" fmla="*/ 206701 h 239613"/>
                <a:gd name="connsiteX1" fmla="*/ 19785 w 273843"/>
                <a:gd name="connsiteY1" fmla="*/ 197424 h 239613"/>
                <a:gd name="connsiteX2" fmla="*/ 19751 w 273843"/>
                <a:gd name="connsiteY2" fmla="*/ 184314 h 239613"/>
                <a:gd name="connsiteX3" fmla="*/ 17115 w 273843"/>
                <a:gd name="connsiteY3" fmla="*/ 171152 h 239613"/>
                <a:gd name="connsiteX4" fmla="*/ 51346 w 273843"/>
                <a:gd name="connsiteY4" fmla="*/ 136922 h 239613"/>
                <a:gd name="connsiteX5" fmla="*/ 68102 w 273843"/>
                <a:gd name="connsiteY5" fmla="*/ 141543 h 239613"/>
                <a:gd name="connsiteX6" fmla="*/ 90985 w 273843"/>
                <a:gd name="connsiteY6" fmla="*/ 135827 h 239613"/>
                <a:gd name="connsiteX7" fmla="*/ 110924 w 273843"/>
                <a:gd name="connsiteY7" fmla="*/ 121210 h 239613"/>
                <a:gd name="connsiteX8" fmla="*/ 121775 w 273843"/>
                <a:gd name="connsiteY8" fmla="*/ 112327 h 239613"/>
                <a:gd name="connsiteX9" fmla="*/ 122340 w 273843"/>
                <a:gd name="connsiteY9" fmla="*/ 98327 h 239613"/>
                <a:gd name="connsiteX10" fmla="*/ 119807 w 273843"/>
                <a:gd name="connsiteY10" fmla="*/ 85576 h 239613"/>
                <a:gd name="connsiteX11" fmla="*/ 152925 w 273843"/>
                <a:gd name="connsiteY11" fmla="*/ 51294 h 239613"/>
                <a:gd name="connsiteX12" fmla="*/ 155646 w 273843"/>
                <a:gd name="connsiteY12" fmla="*/ 51568 h 239613"/>
                <a:gd name="connsiteX13" fmla="*/ 172967 w 273843"/>
                <a:gd name="connsiteY13" fmla="*/ 38715 h 239613"/>
                <a:gd name="connsiteX14" fmla="*/ 222498 w 273843"/>
                <a:gd name="connsiteY14" fmla="*/ 0 h 239613"/>
                <a:gd name="connsiteX15" fmla="*/ 273844 w 273843"/>
                <a:gd name="connsiteY15" fmla="*/ 51346 h 239613"/>
                <a:gd name="connsiteX16" fmla="*/ 232665 w 273843"/>
                <a:gd name="connsiteY16" fmla="*/ 101664 h 239613"/>
                <a:gd name="connsiteX17" fmla="*/ 221026 w 273843"/>
                <a:gd name="connsiteY17" fmla="*/ 110222 h 239613"/>
                <a:gd name="connsiteX18" fmla="*/ 220085 w 273843"/>
                <a:gd name="connsiteY18" fmla="*/ 124650 h 239613"/>
                <a:gd name="connsiteX19" fmla="*/ 222498 w 273843"/>
                <a:gd name="connsiteY19" fmla="*/ 136922 h 239613"/>
                <a:gd name="connsiteX20" fmla="*/ 188268 w 273843"/>
                <a:gd name="connsiteY20" fmla="*/ 171152 h 239613"/>
                <a:gd name="connsiteX21" fmla="*/ 171512 w 273843"/>
                <a:gd name="connsiteY21" fmla="*/ 166531 h 239613"/>
                <a:gd name="connsiteX22" fmla="*/ 148629 w 273843"/>
                <a:gd name="connsiteY22" fmla="*/ 172265 h 239613"/>
                <a:gd name="connsiteX23" fmla="*/ 103051 w 273843"/>
                <a:gd name="connsiteY23" fmla="*/ 183646 h 239613"/>
                <a:gd name="connsiteX24" fmla="*/ 80168 w 273843"/>
                <a:gd name="connsiteY24" fmla="*/ 189380 h 239613"/>
                <a:gd name="connsiteX25" fmla="*/ 51346 w 273843"/>
                <a:gd name="connsiteY25" fmla="*/ 205383 h 239613"/>
                <a:gd name="connsiteX26" fmla="*/ 34230 w 273843"/>
                <a:gd name="connsiteY26" fmla="*/ 222498 h 239613"/>
                <a:gd name="connsiteX27" fmla="*/ 17115 w 273843"/>
                <a:gd name="connsiteY27" fmla="*/ 239613 h 239613"/>
                <a:gd name="connsiteX28" fmla="*/ 0 w 273843"/>
                <a:gd name="connsiteY28" fmla="*/ 222498 h 239613"/>
                <a:gd name="connsiteX29" fmla="*/ 10543 w 273843"/>
                <a:gd name="connsiteY29" fmla="*/ 206701 h 2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3843" h="239613">
                  <a:moveTo>
                    <a:pt x="10543" y="206701"/>
                  </a:moveTo>
                  <a:cubicBezTo>
                    <a:pt x="14736" y="204955"/>
                    <a:pt x="18057" y="201617"/>
                    <a:pt x="19785" y="197424"/>
                  </a:cubicBezTo>
                  <a:cubicBezTo>
                    <a:pt x="21514" y="193214"/>
                    <a:pt x="21514" y="188507"/>
                    <a:pt x="19751" y="184314"/>
                  </a:cubicBezTo>
                  <a:cubicBezTo>
                    <a:pt x="18005" y="180121"/>
                    <a:pt x="17115" y="175688"/>
                    <a:pt x="17115" y="171152"/>
                  </a:cubicBezTo>
                  <a:cubicBezTo>
                    <a:pt x="17115" y="152274"/>
                    <a:pt x="32468" y="136922"/>
                    <a:pt x="51346" y="136922"/>
                  </a:cubicBezTo>
                  <a:cubicBezTo>
                    <a:pt x="57028" y="136922"/>
                    <a:pt x="62659" y="138479"/>
                    <a:pt x="68102" y="141543"/>
                  </a:cubicBezTo>
                  <a:cubicBezTo>
                    <a:pt x="76026" y="146044"/>
                    <a:pt x="86090" y="143511"/>
                    <a:pt x="90985" y="135827"/>
                  </a:cubicBezTo>
                  <a:cubicBezTo>
                    <a:pt x="95554" y="128638"/>
                    <a:pt x="102623" y="123435"/>
                    <a:pt x="110924" y="121210"/>
                  </a:cubicBezTo>
                  <a:cubicBezTo>
                    <a:pt x="115631" y="119944"/>
                    <a:pt x="119601" y="116709"/>
                    <a:pt x="121775" y="112327"/>
                  </a:cubicBezTo>
                  <a:cubicBezTo>
                    <a:pt x="123966" y="107963"/>
                    <a:pt x="124171" y="102863"/>
                    <a:pt x="122340" y="98327"/>
                  </a:cubicBezTo>
                  <a:cubicBezTo>
                    <a:pt x="120662" y="94117"/>
                    <a:pt x="119807" y="89838"/>
                    <a:pt x="119807" y="85576"/>
                  </a:cubicBezTo>
                  <a:cubicBezTo>
                    <a:pt x="119807" y="66698"/>
                    <a:pt x="135159" y="51346"/>
                    <a:pt x="152925" y="51294"/>
                  </a:cubicBezTo>
                  <a:cubicBezTo>
                    <a:pt x="153489" y="51380"/>
                    <a:pt x="155098" y="51534"/>
                    <a:pt x="155646" y="51568"/>
                  </a:cubicBezTo>
                  <a:cubicBezTo>
                    <a:pt x="164221" y="51962"/>
                    <a:pt x="170981" y="46536"/>
                    <a:pt x="172967" y="38715"/>
                  </a:cubicBezTo>
                  <a:cubicBezTo>
                    <a:pt x="178769" y="15917"/>
                    <a:pt x="199153" y="0"/>
                    <a:pt x="222498" y="0"/>
                  </a:cubicBezTo>
                  <a:cubicBezTo>
                    <a:pt x="250807" y="0"/>
                    <a:pt x="273844" y="23037"/>
                    <a:pt x="273844" y="51346"/>
                  </a:cubicBezTo>
                  <a:cubicBezTo>
                    <a:pt x="273844" y="75701"/>
                    <a:pt x="256523" y="96872"/>
                    <a:pt x="232665" y="101664"/>
                  </a:cubicBezTo>
                  <a:cubicBezTo>
                    <a:pt x="227718" y="102657"/>
                    <a:pt x="223457" y="105789"/>
                    <a:pt x="221026" y="110222"/>
                  </a:cubicBezTo>
                  <a:cubicBezTo>
                    <a:pt x="218579" y="114655"/>
                    <a:pt x="218253" y="119944"/>
                    <a:pt x="220085" y="124650"/>
                  </a:cubicBezTo>
                  <a:cubicBezTo>
                    <a:pt x="221677" y="128758"/>
                    <a:pt x="222498" y="132883"/>
                    <a:pt x="222498" y="136922"/>
                  </a:cubicBezTo>
                  <a:cubicBezTo>
                    <a:pt x="222498" y="155800"/>
                    <a:pt x="207146" y="171152"/>
                    <a:pt x="188268" y="171152"/>
                  </a:cubicBezTo>
                  <a:cubicBezTo>
                    <a:pt x="182585" y="171152"/>
                    <a:pt x="176954" y="169595"/>
                    <a:pt x="171512" y="166531"/>
                  </a:cubicBezTo>
                  <a:cubicBezTo>
                    <a:pt x="163553" y="162013"/>
                    <a:pt x="153489" y="164563"/>
                    <a:pt x="148629" y="172265"/>
                  </a:cubicBezTo>
                  <a:cubicBezTo>
                    <a:pt x="139181" y="187155"/>
                    <a:pt x="119670" y="193026"/>
                    <a:pt x="103051" y="183646"/>
                  </a:cubicBezTo>
                  <a:cubicBezTo>
                    <a:pt x="95075" y="179145"/>
                    <a:pt x="85046" y="181678"/>
                    <a:pt x="80168" y="189380"/>
                  </a:cubicBezTo>
                  <a:cubicBezTo>
                    <a:pt x="73818" y="199392"/>
                    <a:pt x="63053" y="205383"/>
                    <a:pt x="51346" y="205383"/>
                  </a:cubicBezTo>
                  <a:cubicBezTo>
                    <a:pt x="41881" y="205383"/>
                    <a:pt x="34230" y="213050"/>
                    <a:pt x="34230" y="222498"/>
                  </a:cubicBezTo>
                  <a:cubicBezTo>
                    <a:pt x="34230" y="231929"/>
                    <a:pt x="26563" y="239613"/>
                    <a:pt x="17115" y="239613"/>
                  </a:cubicBezTo>
                  <a:cubicBezTo>
                    <a:pt x="7668" y="239613"/>
                    <a:pt x="0" y="231929"/>
                    <a:pt x="0" y="222498"/>
                  </a:cubicBezTo>
                  <a:cubicBezTo>
                    <a:pt x="0" y="215583"/>
                    <a:pt x="4142" y="209371"/>
                    <a:pt x="10543" y="206701"/>
                  </a:cubicBezTo>
                  <a:close/>
                </a:path>
              </a:pathLst>
            </a:custGeom>
            <a:grpFill/>
            <a:ln w="1711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grpSp>
      <p:sp>
        <p:nvSpPr>
          <p:cNvPr id="32" name="TextBox 31">
            <a:extLst>
              <a:ext uri="{FF2B5EF4-FFF2-40B4-BE49-F238E27FC236}">
                <a16:creationId xmlns:a16="http://schemas.microsoft.com/office/drawing/2014/main" id="{94264B04-12F8-FE41-934E-5D5E1932C1BB}"/>
              </a:ext>
            </a:extLst>
          </p:cNvPr>
          <p:cNvSpPr txBox="1"/>
          <p:nvPr/>
        </p:nvSpPr>
        <p:spPr>
          <a:xfrm>
            <a:off x="894983" y="2664590"/>
            <a:ext cx="2585302" cy="419281"/>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489"/>
                </a:solidFill>
                <a:effectLst/>
                <a:uLnTx/>
                <a:uFillTx/>
                <a:latin typeface="Arial" panose="020B0604020202020204"/>
                <a:ea typeface="+mn-ea"/>
                <a:cs typeface="+mn-cs"/>
              </a:rPr>
              <a:t>Generation II Reactors: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2145"/>
                </a:solidFill>
                <a:effectLst/>
                <a:uLnTx/>
                <a:uFillTx/>
                <a:latin typeface="Arial" panose="020B0604020202020204"/>
                <a:ea typeface="+mn-ea"/>
                <a:cs typeface="+mn-cs"/>
              </a:rPr>
              <a:t>4-8 Hours With Significant Operator Actions Required</a:t>
            </a:r>
          </a:p>
        </p:txBody>
      </p:sp>
      <p:grpSp>
        <p:nvGrpSpPr>
          <p:cNvPr id="33" name="Group 32">
            <a:extLst>
              <a:ext uri="{FF2B5EF4-FFF2-40B4-BE49-F238E27FC236}">
                <a16:creationId xmlns:a16="http://schemas.microsoft.com/office/drawing/2014/main" id="{90B51CD7-09BE-E54B-BFBD-922CF5589082}"/>
              </a:ext>
            </a:extLst>
          </p:cNvPr>
          <p:cNvGrpSpPr/>
          <p:nvPr/>
        </p:nvGrpSpPr>
        <p:grpSpPr>
          <a:xfrm>
            <a:off x="445090" y="3376017"/>
            <a:ext cx="365760" cy="457200"/>
            <a:chOff x="1013266" y="3089819"/>
            <a:chExt cx="646613" cy="650379"/>
          </a:xfrm>
          <a:solidFill>
            <a:schemeClr val="tx1"/>
          </a:solidFill>
        </p:grpSpPr>
        <p:sp>
          <p:nvSpPr>
            <p:cNvPr id="34" name="Freeform: Shape 16">
              <a:extLst>
                <a:ext uri="{FF2B5EF4-FFF2-40B4-BE49-F238E27FC236}">
                  <a16:creationId xmlns:a16="http://schemas.microsoft.com/office/drawing/2014/main" id="{17C9EDAA-D29A-4F4A-B9D0-ABE6E61F3489}"/>
                </a:ext>
              </a:extLst>
            </p:cNvPr>
            <p:cNvSpPr/>
            <p:nvPr/>
          </p:nvSpPr>
          <p:spPr>
            <a:xfrm>
              <a:off x="1013266" y="3500585"/>
              <a:ext cx="266313" cy="239613"/>
            </a:xfrm>
            <a:custGeom>
              <a:avLst/>
              <a:gdLst>
                <a:gd name="connsiteX0" fmla="*/ 218408 w 266313"/>
                <a:gd name="connsiteY0" fmla="*/ 0 h 239613"/>
                <a:gd name="connsiteX1" fmla="*/ 47906 w 266313"/>
                <a:gd name="connsiteY1" fmla="*/ 0 h 239613"/>
                <a:gd name="connsiteX2" fmla="*/ 0 w 266313"/>
                <a:gd name="connsiteY2" fmla="*/ 239613 h 239613"/>
                <a:gd name="connsiteX3" fmla="*/ 266313 w 266313"/>
                <a:gd name="connsiteY3" fmla="*/ 239613 h 239613"/>
              </a:gdLst>
              <a:ahLst/>
              <a:cxnLst>
                <a:cxn ang="0">
                  <a:pos x="connsiteX0" y="connsiteY0"/>
                </a:cxn>
                <a:cxn ang="0">
                  <a:pos x="connsiteX1" y="connsiteY1"/>
                </a:cxn>
                <a:cxn ang="0">
                  <a:pos x="connsiteX2" y="connsiteY2"/>
                </a:cxn>
                <a:cxn ang="0">
                  <a:pos x="connsiteX3" y="connsiteY3"/>
                </a:cxn>
              </a:cxnLst>
              <a:rect l="l" t="t" r="r" b="b"/>
              <a:pathLst>
                <a:path w="266313" h="239613">
                  <a:moveTo>
                    <a:pt x="218408" y="0"/>
                  </a:moveTo>
                  <a:lnTo>
                    <a:pt x="47906" y="0"/>
                  </a:lnTo>
                  <a:lnTo>
                    <a:pt x="0" y="239613"/>
                  </a:lnTo>
                  <a:lnTo>
                    <a:pt x="266313" y="239613"/>
                  </a:ln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35" name="Freeform: Shape 17">
              <a:extLst>
                <a:ext uri="{FF2B5EF4-FFF2-40B4-BE49-F238E27FC236}">
                  <a16:creationId xmlns:a16="http://schemas.microsoft.com/office/drawing/2014/main" id="{5F1D4D69-11F5-DC47-B741-A643F9595356}"/>
                </a:ext>
              </a:extLst>
            </p:cNvPr>
            <p:cNvSpPr/>
            <p:nvPr/>
          </p:nvSpPr>
          <p:spPr>
            <a:xfrm>
              <a:off x="1321340" y="3500585"/>
              <a:ext cx="266313" cy="239613"/>
            </a:xfrm>
            <a:custGeom>
              <a:avLst/>
              <a:gdLst>
                <a:gd name="connsiteX0" fmla="*/ 218408 w 266313"/>
                <a:gd name="connsiteY0" fmla="*/ 0 h 239613"/>
                <a:gd name="connsiteX1" fmla="*/ 47906 w 266313"/>
                <a:gd name="connsiteY1" fmla="*/ 0 h 239613"/>
                <a:gd name="connsiteX2" fmla="*/ 0 w 266313"/>
                <a:gd name="connsiteY2" fmla="*/ 239613 h 239613"/>
                <a:gd name="connsiteX3" fmla="*/ 266313 w 266313"/>
                <a:gd name="connsiteY3" fmla="*/ 239613 h 239613"/>
              </a:gdLst>
              <a:ahLst/>
              <a:cxnLst>
                <a:cxn ang="0">
                  <a:pos x="connsiteX0" y="connsiteY0"/>
                </a:cxn>
                <a:cxn ang="0">
                  <a:pos x="connsiteX1" y="connsiteY1"/>
                </a:cxn>
                <a:cxn ang="0">
                  <a:pos x="connsiteX2" y="connsiteY2"/>
                </a:cxn>
                <a:cxn ang="0">
                  <a:pos x="connsiteX3" y="connsiteY3"/>
                </a:cxn>
              </a:cxnLst>
              <a:rect l="l" t="t" r="r" b="b"/>
              <a:pathLst>
                <a:path w="266313" h="239613">
                  <a:moveTo>
                    <a:pt x="218408" y="0"/>
                  </a:moveTo>
                  <a:lnTo>
                    <a:pt x="47906" y="0"/>
                  </a:lnTo>
                  <a:lnTo>
                    <a:pt x="0" y="239613"/>
                  </a:lnTo>
                  <a:lnTo>
                    <a:pt x="266313" y="239613"/>
                  </a:ln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36" name="Freeform: Shape 18">
              <a:extLst>
                <a:ext uri="{FF2B5EF4-FFF2-40B4-BE49-F238E27FC236}">
                  <a16:creationId xmlns:a16="http://schemas.microsoft.com/office/drawing/2014/main" id="{52F07F98-6981-A840-9DEE-52474A8AE9DB}"/>
                </a:ext>
              </a:extLst>
            </p:cNvPr>
            <p:cNvSpPr/>
            <p:nvPr/>
          </p:nvSpPr>
          <p:spPr>
            <a:xfrm>
              <a:off x="1376092" y="3432124"/>
              <a:ext cx="156809" cy="34230"/>
            </a:xfrm>
            <a:custGeom>
              <a:avLst/>
              <a:gdLst>
                <a:gd name="connsiteX0" fmla="*/ 149964 w 156809"/>
                <a:gd name="connsiteY0" fmla="*/ 0 h 34230"/>
                <a:gd name="connsiteX1" fmla="*/ 6846 w 156809"/>
                <a:gd name="connsiteY1" fmla="*/ 0 h 34230"/>
                <a:gd name="connsiteX2" fmla="*/ 0 w 156809"/>
                <a:gd name="connsiteY2" fmla="*/ 34230 h 34230"/>
                <a:gd name="connsiteX3" fmla="*/ 156810 w 156809"/>
                <a:gd name="connsiteY3" fmla="*/ 34230 h 34230"/>
              </a:gdLst>
              <a:ahLst/>
              <a:cxnLst>
                <a:cxn ang="0">
                  <a:pos x="connsiteX0" y="connsiteY0"/>
                </a:cxn>
                <a:cxn ang="0">
                  <a:pos x="connsiteX1" y="connsiteY1"/>
                </a:cxn>
                <a:cxn ang="0">
                  <a:pos x="connsiteX2" y="connsiteY2"/>
                </a:cxn>
                <a:cxn ang="0">
                  <a:pos x="connsiteX3" y="connsiteY3"/>
                </a:cxn>
              </a:cxnLst>
              <a:rect l="l" t="t" r="r" b="b"/>
              <a:pathLst>
                <a:path w="156809" h="34230">
                  <a:moveTo>
                    <a:pt x="149964" y="0"/>
                  </a:moveTo>
                  <a:lnTo>
                    <a:pt x="6846" y="0"/>
                  </a:lnTo>
                  <a:lnTo>
                    <a:pt x="0" y="34230"/>
                  </a:lnTo>
                  <a:lnTo>
                    <a:pt x="156810" y="34230"/>
                  </a:ln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37" name="Freeform: Shape 19">
              <a:extLst>
                <a:ext uri="{FF2B5EF4-FFF2-40B4-BE49-F238E27FC236}">
                  <a16:creationId xmlns:a16="http://schemas.microsoft.com/office/drawing/2014/main" id="{8D20BAC5-4CA9-7D48-9DC7-2A8D991AC486}"/>
                </a:ext>
              </a:extLst>
            </p:cNvPr>
            <p:cNvSpPr/>
            <p:nvPr/>
          </p:nvSpPr>
          <p:spPr>
            <a:xfrm>
              <a:off x="1068018" y="3432124"/>
              <a:ext cx="156809" cy="34230"/>
            </a:xfrm>
            <a:custGeom>
              <a:avLst/>
              <a:gdLst>
                <a:gd name="connsiteX0" fmla="*/ 149964 w 156809"/>
                <a:gd name="connsiteY0" fmla="*/ 0 h 34230"/>
                <a:gd name="connsiteX1" fmla="*/ 6846 w 156809"/>
                <a:gd name="connsiteY1" fmla="*/ 0 h 34230"/>
                <a:gd name="connsiteX2" fmla="*/ 0 w 156809"/>
                <a:gd name="connsiteY2" fmla="*/ 34230 h 34230"/>
                <a:gd name="connsiteX3" fmla="*/ 156810 w 156809"/>
                <a:gd name="connsiteY3" fmla="*/ 34230 h 34230"/>
              </a:gdLst>
              <a:ahLst/>
              <a:cxnLst>
                <a:cxn ang="0">
                  <a:pos x="connsiteX0" y="connsiteY0"/>
                </a:cxn>
                <a:cxn ang="0">
                  <a:pos x="connsiteX1" y="connsiteY1"/>
                </a:cxn>
                <a:cxn ang="0">
                  <a:pos x="connsiteX2" y="connsiteY2"/>
                </a:cxn>
                <a:cxn ang="0">
                  <a:pos x="connsiteX3" y="connsiteY3"/>
                </a:cxn>
              </a:cxnLst>
              <a:rect l="l" t="t" r="r" b="b"/>
              <a:pathLst>
                <a:path w="156809" h="34230">
                  <a:moveTo>
                    <a:pt x="149964" y="0"/>
                  </a:moveTo>
                  <a:lnTo>
                    <a:pt x="6846" y="0"/>
                  </a:lnTo>
                  <a:lnTo>
                    <a:pt x="0" y="34230"/>
                  </a:lnTo>
                  <a:lnTo>
                    <a:pt x="156810" y="34230"/>
                  </a:ln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38" name="Freeform: Shape 20">
              <a:extLst>
                <a:ext uri="{FF2B5EF4-FFF2-40B4-BE49-F238E27FC236}">
                  <a16:creationId xmlns:a16="http://schemas.microsoft.com/office/drawing/2014/main" id="{41E9EAF4-442A-6E45-AF22-85CF57F54717}"/>
                </a:ext>
              </a:extLst>
            </p:cNvPr>
            <p:cNvSpPr/>
            <p:nvPr/>
          </p:nvSpPr>
          <p:spPr>
            <a:xfrm>
              <a:off x="1077962" y="3089819"/>
              <a:ext cx="273843" cy="239613"/>
            </a:xfrm>
            <a:custGeom>
              <a:avLst/>
              <a:gdLst>
                <a:gd name="connsiteX0" fmla="*/ 10543 w 273843"/>
                <a:gd name="connsiteY0" fmla="*/ 206701 h 239613"/>
                <a:gd name="connsiteX1" fmla="*/ 19785 w 273843"/>
                <a:gd name="connsiteY1" fmla="*/ 197424 h 239613"/>
                <a:gd name="connsiteX2" fmla="*/ 19751 w 273843"/>
                <a:gd name="connsiteY2" fmla="*/ 184314 h 239613"/>
                <a:gd name="connsiteX3" fmla="*/ 17115 w 273843"/>
                <a:gd name="connsiteY3" fmla="*/ 171152 h 239613"/>
                <a:gd name="connsiteX4" fmla="*/ 51346 w 273843"/>
                <a:gd name="connsiteY4" fmla="*/ 136922 h 239613"/>
                <a:gd name="connsiteX5" fmla="*/ 68102 w 273843"/>
                <a:gd name="connsiteY5" fmla="*/ 141543 h 239613"/>
                <a:gd name="connsiteX6" fmla="*/ 90985 w 273843"/>
                <a:gd name="connsiteY6" fmla="*/ 135827 h 239613"/>
                <a:gd name="connsiteX7" fmla="*/ 110924 w 273843"/>
                <a:gd name="connsiteY7" fmla="*/ 121210 h 239613"/>
                <a:gd name="connsiteX8" fmla="*/ 121775 w 273843"/>
                <a:gd name="connsiteY8" fmla="*/ 112327 h 239613"/>
                <a:gd name="connsiteX9" fmla="*/ 122340 w 273843"/>
                <a:gd name="connsiteY9" fmla="*/ 98327 h 239613"/>
                <a:gd name="connsiteX10" fmla="*/ 119807 w 273843"/>
                <a:gd name="connsiteY10" fmla="*/ 85576 h 239613"/>
                <a:gd name="connsiteX11" fmla="*/ 152925 w 273843"/>
                <a:gd name="connsiteY11" fmla="*/ 51294 h 239613"/>
                <a:gd name="connsiteX12" fmla="*/ 155646 w 273843"/>
                <a:gd name="connsiteY12" fmla="*/ 51568 h 239613"/>
                <a:gd name="connsiteX13" fmla="*/ 172967 w 273843"/>
                <a:gd name="connsiteY13" fmla="*/ 38715 h 239613"/>
                <a:gd name="connsiteX14" fmla="*/ 222498 w 273843"/>
                <a:gd name="connsiteY14" fmla="*/ 0 h 239613"/>
                <a:gd name="connsiteX15" fmla="*/ 273844 w 273843"/>
                <a:gd name="connsiteY15" fmla="*/ 51346 h 239613"/>
                <a:gd name="connsiteX16" fmla="*/ 232665 w 273843"/>
                <a:gd name="connsiteY16" fmla="*/ 101664 h 239613"/>
                <a:gd name="connsiteX17" fmla="*/ 221026 w 273843"/>
                <a:gd name="connsiteY17" fmla="*/ 110222 h 239613"/>
                <a:gd name="connsiteX18" fmla="*/ 220085 w 273843"/>
                <a:gd name="connsiteY18" fmla="*/ 124650 h 239613"/>
                <a:gd name="connsiteX19" fmla="*/ 222498 w 273843"/>
                <a:gd name="connsiteY19" fmla="*/ 136922 h 239613"/>
                <a:gd name="connsiteX20" fmla="*/ 188268 w 273843"/>
                <a:gd name="connsiteY20" fmla="*/ 171152 h 239613"/>
                <a:gd name="connsiteX21" fmla="*/ 171512 w 273843"/>
                <a:gd name="connsiteY21" fmla="*/ 166531 h 239613"/>
                <a:gd name="connsiteX22" fmla="*/ 148629 w 273843"/>
                <a:gd name="connsiteY22" fmla="*/ 172265 h 239613"/>
                <a:gd name="connsiteX23" fmla="*/ 103051 w 273843"/>
                <a:gd name="connsiteY23" fmla="*/ 183646 h 239613"/>
                <a:gd name="connsiteX24" fmla="*/ 80168 w 273843"/>
                <a:gd name="connsiteY24" fmla="*/ 189380 h 239613"/>
                <a:gd name="connsiteX25" fmla="*/ 51346 w 273843"/>
                <a:gd name="connsiteY25" fmla="*/ 205383 h 239613"/>
                <a:gd name="connsiteX26" fmla="*/ 34230 w 273843"/>
                <a:gd name="connsiteY26" fmla="*/ 222498 h 239613"/>
                <a:gd name="connsiteX27" fmla="*/ 17115 w 273843"/>
                <a:gd name="connsiteY27" fmla="*/ 239613 h 239613"/>
                <a:gd name="connsiteX28" fmla="*/ 0 w 273843"/>
                <a:gd name="connsiteY28" fmla="*/ 222498 h 239613"/>
                <a:gd name="connsiteX29" fmla="*/ 10543 w 273843"/>
                <a:gd name="connsiteY29" fmla="*/ 206701 h 2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3843" h="239613">
                  <a:moveTo>
                    <a:pt x="10543" y="206701"/>
                  </a:moveTo>
                  <a:cubicBezTo>
                    <a:pt x="14736" y="204955"/>
                    <a:pt x="18057" y="201617"/>
                    <a:pt x="19785" y="197424"/>
                  </a:cubicBezTo>
                  <a:cubicBezTo>
                    <a:pt x="21514" y="193214"/>
                    <a:pt x="21514" y="188507"/>
                    <a:pt x="19751" y="184314"/>
                  </a:cubicBezTo>
                  <a:cubicBezTo>
                    <a:pt x="18005" y="180121"/>
                    <a:pt x="17115" y="175688"/>
                    <a:pt x="17115" y="171152"/>
                  </a:cubicBezTo>
                  <a:cubicBezTo>
                    <a:pt x="17115" y="152274"/>
                    <a:pt x="32468" y="136922"/>
                    <a:pt x="51346" y="136922"/>
                  </a:cubicBezTo>
                  <a:cubicBezTo>
                    <a:pt x="57028" y="136922"/>
                    <a:pt x="62659" y="138479"/>
                    <a:pt x="68102" y="141543"/>
                  </a:cubicBezTo>
                  <a:cubicBezTo>
                    <a:pt x="76026" y="146044"/>
                    <a:pt x="86090" y="143511"/>
                    <a:pt x="90985" y="135827"/>
                  </a:cubicBezTo>
                  <a:cubicBezTo>
                    <a:pt x="95554" y="128638"/>
                    <a:pt x="102623" y="123435"/>
                    <a:pt x="110924" y="121210"/>
                  </a:cubicBezTo>
                  <a:cubicBezTo>
                    <a:pt x="115631" y="119944"/>
                    <a:pt x="119601" y="116709"/>
                    <a:pt x="121775" y="112327"/>
                  </a:cubicBezTo>
                  <a:cubicBezTo>
                    <a:pt x="123966" y="107963"/>
                    <a:pt x="124171" y="102863"/>
                    <a:pt x="122340" y="98327"/>
                  </a:cubicBezTo>
                  <a:cubicBezTo>
                    <a:pt x="120662" y="94117"/>
                    <a:pt x="119807" y="89838"/>
                    <a:pt x="119807" y="85576"/>
                  </a:cubicBezTo>
                  <a:cubicBezTo>
                    <a:pt x="119807" y="66698"/>
                    <a:pt x="135159" y="51346"/>
                    <a:pt x="152925" y="51294"/>
                  </a:cubicBezTo>
                  <a:cubicBezTo>
                    <a:pt x="153489" y="51380"/>
                    <a:pt x="155098" y="51534"/>
                    <a:pt x="155646" y="51568"/>
                  </a:cubicBezTo>
                  <a:cubicBezTo>
                    <a:pt x="164289" y="51962"/>
                    <a:pt x="170981" y="46536"/>
                    <a:pt x="172967" y="38715"/>
                  </a:cubicBezTo>
                  <a:cubicBezTo>
                    <a:pt x="178769" y="15917"/>
                    <a:pt x="199153" y="0"/>
                    <a:pt x="222498" y="0"/>
                  </a:cubicBezTo>
                  <a:cubicBezTo>
                    <a:pt x="250807" y="0"/>
                    <a:pt x="273844" y="23037"/>
                    <a:pt x="273844" y="51346"/>
                  </a:cubicBezTo>
                  <a:cubicBezTo>
                    <a:pt x="273844" y="75701"/>
                    <a:pt x="256523" y="96872"/>
                    <a:pt x="232665" y="101664"/>
                  </a:cubicBezTo>
                  <a:cubicBezTo>
                    <a:pt x="227718" y="102657"/>
                    <a:pt x="223457" y="105789"/>
                    <a:pt x="221026" y="110222"/>
                  </a:cubicBezTo>
                  <a:cubicBezTo>
                    <a:pt x="218579" y="114655"/>
                    <a:pt x="218253" y="119944"/>
                    <a:pt x="220085" y="124650"/>
                  </a:cubicBezTo>
                  <a:cubicBezTo>
                    <a:pt x="221677" y="128758"/>
                    <a:pt x="222498" y="132883"/>
                    <a:pt x="222498" y="136922"/>
                  </a:cubicBezTo>
                  <a:cubicBezTo>
                    <a:pt x="222498" y="155800"/>
                    <a:pt x="207146" y="171152"/>
                    <a:pt x="188268" y="171152"/>
                  </a:cubicBezTo>
                  <a:cubicBezTo>
                    <a:pt x="182585" y="171152"/>
                    <a:pt x="176954" y="169595"/>
                    <a:pt x="171512" y="166531"/>
                  </a:cubicBezTo>
                  <a:cubicBezTo>
                    <a:pt x="163570" y="162013"/>
                    <a:pt x="153489" y="164563"/>
                    <a:pt x="148629" y="172265"/>
                  </a:cubicBezTo>
                  <a:cubicBezTo>
                    <a:pt x="139198" y="187155"/>
                    <a:pt x="119670" y="193026"/>
                    <a:pt x="103051" y="183646"/>
                  </a:cubicBezTo>
                  <a:cubicBezTo>
                    <a:pt x="95092" y="179145"/>
                    <a:pt x="85046" y="181678"/>
                    <a:pt x="80168" y="189380"/>
                  </a:cubicBezTo>
                  <a:cubicBezTo>
                    <a:pt x="73818" y="199392"/>
                    <a:pt x="63053" y="205383"/>
                    <a:pt x="51346" y="205383"/>
                  </a:cubicBezTo>
                  <a:cubicBezTo>
                    <a:pt x="41881" y="205383"/>
                    <a:pt x="34230" y="213050"/>
                    <a:pt x="34230" y="222498"/>
                  </a:cubicBezTo>
                  <a:cubicBezTo>
                    <a:pt x="34230" y="231929"/>
                    <a:pt x="26563" y="239613"/>
                    <a:pt x="17115" y="239613"/>
                  </a:cubicBezTo>
                  <a:cubicBezTo>
                    <a:pt x="7668" y="239613"/>
                    <a:pt x="0" y="231929"/>
                    <a:pt x="0" y="222498"/>
                  </a:cubicBezTo>
                  <a:cubicBezTo>
                    <a:pt x="0" y="215583"/>
                    <a:pt x="4142" y="209371"/>
                    <a:pt x="10543" y="206701"/>
                  </a:cubicBez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39" name="Freeform: Shape 21">
              <a:extLst>
                <a:ext uri="{FF2B5EF4-FFF2-40B4-BE49-F238E27FC236}">
                  <a16:creationId xmlns:a16="http://schemas.microsoft.com/office/drawing/2014/main" id="{4E5DE325-8A42-C94C-B0AA-08ABF76105C0}"/>
                </a:ext>
              </a:extLst>
            </p:cNvPr>
            <p:cNvSpPr/>
            <p:nvPr/>
          </p:nvSpPr>
          <p:spPr>
            <a:xfrm>
              <a:off x="1386036" y="3089819"/>
              <a:ext cx="273843" cy="239613"/>
            </a:xfrm>
            <a:custGeom>
              <a:avLst/>
              <a:gdLst>
                <a:gd name="connsiteX0" fmla="*/ 10543 w 273843"/>
                <a:gd name="connsiteY0" fmla="*/ 206701 h 239613"/>
                <a:gd name="connsiteX1" fmla="*/ 19785 w 273843"/>
                <a:gd name="connsiteY1" fmla="*/ 197424 h 239613"/>
                <a:gd name="connsiteX2" fmla="*/ 19751 w 273843"/>
                <a:gd name="connsiteY2" fmla="*/ 184314 h 239613"/>
                <a:gd name="connsiteX3" fmla="*/ 17115 w 273843"/>
                <a:gd name="connsiteY3" fmla="*/ 171152 h 239613"/>
                <a:gd name="connsiteX4" fmla="*/ 51346 w 273843"/>
                <a:gd name="connsiteY4" fmla="*/ 136922 h 239613"/>
                <a:gd name="connsiteX5" fmla="*/ 68102 w 273843"/>
                <a:gd name="connsiteY5" fmla="*/ 141543 h 239613"/>
                <a:gd name="connsiteX6" fmla="*/ 90985 w 273843"/>
                <a:gd name="connsiteY6" fmla="*/ 135827 h 239613"/>
                <a:gd name="connsiteX7" fmla="*/ 110924 w 273843"/>
                <a:gd name="connsiteY7" fmla="*/ 121210 h 239613"/>
                <a:gd name="connsiteX8" fmla="*/ 121775 w 273843"/>
                <a:gd name="connsiteY8" fmla="*/ 112327 h 239613"/>
                <a:gd name="connsiteX9" fmla="*/ 122340 w 273843"/>
                <a:gd name="connsiteY9" fmla="*/ 98327 h 239613"/>
                <a:gd name="connsiteX10" fmla="*/ 119807 w 273843"/>
                <a:gd name="connsiteY10" fmla="*/ 85576 h 239613"/>
                <a:gd name="connsiteX11" fmla="*/ 152925 w 273843"/>
                <a:gd name="connsiteY11" fmla="*/ 51294 h 239613"/>
                <a:gd name="connsiteX12" fmla="*/ 155646 w 273843"/>
                <a:gd name="connsiteY12" fmla="*/ 51568 h 239613"/>
                <a:gd name="connsiteX13" fmla="*/ 172967 w 273843"/>
                <a:gd name="connsiteY13" fmla="*/ 38715 h 239613"/>
                <a:gd name="connsiteX14" fmla="*/ 222498 w 273843"/>
                <a:gd name="connsiteY14" fmla="*/ 0 h 239613"/>
                <a:gd name="connsiteX15" fmla="*/ 273844 w 273843"/>
                <a:gd name="connsiteY15" fmla="*/ 51346 h 239613"/>
                <a:gd name="connsiteX16" fmla="*/ 232665 w 273843"/>
                <a:gd name="connsiteY16" fmla="*/ 101664 h 239613"/>
                <a:gd name="connsiteX17" fmla="*/ 221026 w 273843"/>
                <a:gd name="connsiteY17" fmla="*/ 110222 h 239613"/>
                <a:gd name="connsiteX18" fmla="*/ 220085 w 273843"/>
                <a:gd name="connsiteY18" fmla="*/ 124650 h 239613"/>
                <a:gd name="connsiteX19" fmla="*/ 222498 w 273843"/>
                <a:gd name="connsiteY19" fmla="*/ 136922 h 239613"/>
                <a:gd name="connsiteX20" fmla="*/ 188268 w 273843"/>
                <a:gd name="connsiteY20" fmla="*/ 171152 h 239613"/>
                <a:gd name="connsiteX21" fmla="*/ 171512 w 273843"/>
                <a:gd name="connsiteY21" fmla="*/ 166531 h 239613"/>
                <a:gd name="connsiteX22" fmla="*/ 148629 w 273843"/>
                <a:gd name="connsiteY22" fmla="*/ 172265 h 239613"/>
                <a:gd name="connsiteX23" fmla="*/ 103051 w 273843"/>
                <a:gd name="connsiteY23" fmla="*/ 183646 h 239613"/>
                <a:gd name="connsiteX24" fmla="*/ 80168 w 273843"/>
                <a:gd name="connsiteY24" fmla="*/ 189380 h 239613"/>
                <a:gd name="connsiteX25" fmla="*/ 51346 w 273843"/>
                <a:gd name="connsiteY25" fmla="*/ 205383 h 239613"/>
                <a:gd name="connsiteX26" fmla="*/ 34230 w 273843"/>
                <a:gd name="connsiteY26" fmla="*/ 222498 h 239613"/>
                <a:gd name="connsiteX27" fmla="*/ 17115 w 273843"/>
                <a:gd name="connsiteY27" fmla="*/ 239613 h 239613"/>
                <a:gd name="connsiteX28" fmla="*/ 0 w 273843"/>
                <a:gd name="connsiteY28" fmla="*/ 222498 h 239613"/>
                <a:gd name="connsiteX29" fmla="*/ 10543 w 273843"/>
                <a:gd name="connsiteY29" fmla="*/ 206701 h 2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3843" h="239613">
                  <a:moveTo>
                    <a:pt x="10543" y="206701"/>
                  </a:moveTo>
                  <a:cubicBezTo>
                    <a:pt x="14736" y="204955"/>
                    <a:pt x="18057" y="201617"/>
                    <a:pt x="19785" y="197424"/>
                  </a:cubicBezTo>
                  <a:cubicBezTo>
                    <a:pt x="21514" y="193214"/>
                    <a:pt x="21514" y="188507"/>
                    <a:pt x="19751" y="184314"/>
                  </a:cubicBezTo>
                  <a:cubicBezTo>
                    <a:pt x="18005" y="180121"/>
                    <a:pt x="17115" y="175688"/>
                    <a:pt x="17115" y="171152"/>
                  </a:cubicBezTo>
                  <a:cubicBezTo>
                    <a:pt x="17115" y="152274"/>
                    <a:pt x="32468" y="136922"/>
                    <a:pt x="51346" y="136922"/>
                  </a:cubicBezTo>
                  <a:cubicBezTo>
                    <a:pt x="57028" y="136922"/>
                    <a:pt x="62659" y="138479"/>
                    <a:pt x="68102" y="141543"/>
                  </a:cubicBezTo>
                  <a:cubicBezTo>
                    <a:pt x="76026" y="146044"/>
                    <a:pt x="86090" y="143511"/>
                    <a:pt x="90985" y="135827"/>
                  </a:cubicBezTo>
                  <a:cubicBezTo>
                    <a:pt x="95554" y="128638"/>
                    <a:pt x="102623" y="123435"/>
                    <a:pt x="110924" y="121210"/>
                  </a:cubicBezTo>
                  <a:cubicBezTo>
                    <a:pt x="115631" y="119944"/>
                    <a:pt x="119601" y="116709"/>
                    <a:pt x="121775" y="112327"/>
                  </a:cubicBezTo>
                  <a:cubicBezTo>
                    <a:pt x="123966" y="107963"/>
                    <a:pt x="124171" y="102863"/>
                    <a:pt x="122340" y="98327"/>
                  </a:cubicBezTo>
                  <a:cubicBezTo>
                    <a:pt x="120662" y="94117"/>
                    <a:pt x="119807" y="89838"/>
                    <a:pt x="119807" y="85576"/>
                  </a:cubicBezTo>
                  <a:cubicBezTo>
                    <a:pt x="119807" y="66698"/>
                    <a:pt x="135159" y="51346"/>
                    <a:pt x="152925" y="51294"/>
                  </a:cubicBezTo>
                  <a:cubicBezTo>
                    <a:pt x="153489" y="51380"/>
                    <a:pt x="155098" y="51534"/>
                    <a:pt x="155646" y="51568"/>
                  </a:cubicBezTo>
                  <a:cubicBezTo>
                    <a:pt x="164221" y="51962"/>
                    <a:pt x="170981" y="46536"/>
                    <a:pt x="172967" y="38715"/>
                  </a:cubicBezTo>
                  <a:cubicBezTo>
                    <a:pt x="178769" y="15917"/>
                    <a:pt x="199153" y="0"/>
                    <a:pt x="222498" y="0"/>
                  </a:cubicBezTo>
                  <a:cubicBezTo>
                    <a:pt x="250807" y="0"/>
                    <a:pt x="273844" y="23037"/>
                    <a:pt x="273844" y="51346"/>
                  </a:cubicBezTo>
                  <a:cubicBezTo>
                    <a:pt x="273844" y="75701"/>
                    <a:pt x="256523" y="96872"/>
                    <a:pt x="232665" y="101664"/>
                  </a:cubicBezTo>
                  <a:cubicBezTo>
                    <a:pt x="227718" y="102657"/>
                    <a:pt x="223457" y="105789"/>
                    <a:pt x="221026" y="110222"/>
                  </a:cubicBezTo>
                  <a:cubicBezTo>
                    <a:pt x="218579" y="114655"/>
                    <a:pt x="218253" y="119944"/>
                    <a:pt x="220085" y="124650"/>
                  </a:cubicBezTo>
                  <a:cubicBezTo>
                    <a:pt x="221677" y="128758"/>
                    <a:pt x="222498" y="132883"/>
                    <a:pt x="222498" y="136922"/>
                  </a:cubicBezTo>
                  <a:cubicBezTo>
                    <a:pt x="222498" y="155800"/>
                    <a:pt x="207146" y="171152"/>
                    <a:pt x="188268" y="171152"/>
                  </a:cubicBezTo>
                  <a:cubicBezTo>
                    <a:pt x="182585" y="171152"/>
                    <a:pt x="176954" y="169595"/>
                    <a:pt x="171512" y="166531"/>
                  </a:cubicBezTo>
                  <a:cubicBezTo>
                    <a:pt x="163553" y="162013"/>
                    <a:pt x="153489" y="164563"/>
                    <a:pt x="148629" y="172265"/>
                  </a:cubicBezTo>
                  <a:cubicBezTo>
                    <a:pt x="139181" y="187155"/>
                    <a:pt x="119670" y="193026"/>
                    <a:pt x="103051" y="183646"/>
                  </a:cubicBezTo>
                  <a:cubicBezTo>
                    <a:pt x="95075" y="179145"/>
                    <a:pt x="85046" y="181678"/>
                    <a:pt x="80168" y="189380"/>
                  </a:cubicBezTo>
                  <a:cubicBezTo>
                    <a:pt x="73818" y="199392"/>
                    <a:pt x="63053" y="205383"/>
                    <a:pt x="51346" y="205383"/>
                  </a:cubicBezTo>
                  <a:cubicBezTo>
                    <a:pt x="41881" y="205383"/>
                    <a:pt x="34230" y="213050"/>
                    <a:pt x="34230" y="222498"/>
                  </a:cubicBezTo>
                  <a:cubicBezTo>
                    <a:pt x="34230" y="231929"/>
                    <a:pt x="26563" y="239613"/>
                    <a:pt x="17115" y="239613"/>
                  </a:cubicBezTo>
                  <a:cubicBezTo>
                    <a:pt x="7668" y="239613"/>
                    <a:pt x="0" y="231929"/>
                    <a:pt x="0" y="222498"/>
                  </a:cubicBezTo>
                  <a:cubicBezTo>
                    <a:pt x="0" y="215583"/>
                    <a:pt x="4142" y="209371"/>
                    <a:pt x="10543" y="206701"/>
                  </a:cubicBez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grpSp>
      <p:sp>
        <p:nvSpPr>
          <p:cNvPr id="40" name="TextBox 39">
            <a:extLst>
              <a:ext uri="{FF2B5EF4-FFF2-40B4-BE49-F238E27FC236}">
                <a16:creationId xmlns:a16="http://schemas.microsoft.com/office/drawing/2014/main" id="{20E74604-A6F5-3146-BE5A-E1736DAED571}"/>
              </a:ext>
            </a:extLst>
          </p:cNvPr>
          <p:cNvSpPr txBox="1"/>
          <p:nvPr/>
        </p:nvSpPr>
        <p:spPr>
          <a:xfrm>
            <a:off x="894983" y="3508236"/>
            <a:ext cx="2585302" cy="324981"/>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489"/>
                </a:solidFill>
                <a:effectLst/>
                <a:uLnTx/>
                <a:uFillTx/>
                <a:latin typeface="Arial" panose="020B0604020202020204"/>
                <a:ea typeface="+mn-ea"/>
                <a:cs typeface="+mn-cs"/>
              </a:rPr>
              <a:t>Generation III &amp; III+ Reactors: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2145"/>
                </a:solidFill>
                <a:effectLst/>
                <a:uLnTx/>
                <a:uFillTx/>
                <a:latin typeface="Arial" panose="020B0604020202020204"/>
                <a:ea typeface="+mn-ea"/>
                <a:cs typeface="+mn-cs"/>
              </a:rPr>
              <a:t>Up To 72 Hours With No Operator Actions </a:t>
            </a:r>
          </a:p>
        </p:txBody>
      </p:sp>
      <p:grpSp>
        <p:nvGrpSpPr>
          <p:cNvPr id="41" name="Group 40">
            <a:extLst>
              <a:ext uri="{FF2B5EF4-FFF2-40B4-BE49-F238E27FC236}">
                <a16:creationId xmlns:a16="http://schemas.microsoft.com/office/drawing/2014/main" id="{0069D6E3-4B59-5749-8D4E-F237B8B38445}"/>
              </a:ext>
            </a:extLst>
          </p:cNvPr>
          <p:cNvGrpSpPr/>
          <p:nvPr/>
        </p:nvGrpSpPr>
        <p:grpSpPr>
          <a:xfrm>
            <a:off x="445090" y="4180205"/>
            <a:ext cx="365760" cy="457200"/>
            <a:chOff x="1013266" y="3089819"/>
            <a:chExt cx="646613" cy="650379"/>
          </a:xfrm>
          <a:solidFill>
            <a:schemeClr val="tx1"/>
          </a:solidFill>
        </p:grpSpPr>
        <p:sp>
          <p:nvSpPr>
            <p:cNvPr id="42" name="Freeform: Shape 24">
              <a:extLst>
                <a:ext uri="{FF2B5EF4-FFF2-40B4-BE49-F238E27FC236}">
                  <a16:creationId xmlns:a16="http://schemas.microsoft.com/office/drawing/2014/main" id="{BDAFB912-0362-004B-91EC-0127043DF671}"/>
                </a:ext>
              </a:extLst>
            </p:cNvPr>
            <p:cNvSpPr/>
            <p:nvPr/>
          </p:nvSpPr>
          <p:spPr>
            <a:xfrm>
              <a:off x="1013266" y="3500585"/>
              <a:ext cx="266313" cy="239613"/>
            </a:xfrm>
            <a:custGeom>
              <a:avLst/>
              <a:gdLst>
                <a:gd name="connsiteX0" fmla="*/ 218408 w 266313"/>
                <a:gd name="connsiteY0" fmla="*/ 0 h 239613"/>
                <a:gd name="connsiteX1" fmla="*/ 47906 w 266313"/>
                <a:gd name="connsiteY1" fmla="*/ 0 h 239613"/>
                <a:gd name="connsiteX2" fmla="*/ 0 w 266313"/>
                <a:gd name="connsiteY2" fmla="*/ 239613 h 239613"/>
                <a:gd name="connsiteX3" fmla="*/ 266313 w 266313"/>
                <a:gd name="connsiteY3" fmla="*/ 239613 h 239613"/>
              </a:gdLst>
              <a:ahLst/>
              <a:cxnLst>
                <a:cxn ang="0">
                  <a:pos x="connsiteX0" y="connsiteY0"/>
                </a:cxn>
                <a:cxn ang="0">
                  <a:pos x="connsiteX1" y="connsiteY1"/>
                </a:cxn>
                <a:cxn ang="0">
                  <a:pos x="connsiteX2" y="connsiteY2"/>
                </a:cxn>
                <a:cxn ang="0">
                  <a:pos x="connsiteX3" y="connsiteY3"/>
                </a:cxn>
              </a:cxnLst>
              <a:rect l="l" t="t" r="r" b="b"/>
              <a:pathLst>
                <a:path w="266313" h="239613">
                  <a:moveTo>
                    <a:pt x="218408" y="0"/>
                  </a:moveTo>
                  <a:lnTo>
                    <a:pt x="47906" y="0"/>
                  </a:lnTo>
                  <a:lnTo>
                    <a:pt x="0" y="239613"/>
                  </a:lnTo>
                  <a:lnTo>
                    <a:pt x="266313" y="239613"/>
                  </a:ln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43" name="Freeform: Shape 25">
              <a:extLst>
                <a:ext uri="{FF2B5EF4-FFF2-40B4-BE49-F238E27FC236}">
                  <a16:creationId xmlns:a16="http://schemas.microsoft.com/office/drawing/2014/main" id="{B4ADEE62-8870-094F-AC51-6B52AE071CCA}"/>
                </a:ext>
              </a:extLst>
            </p:cNvPr>
            <p:cNvSpPr/>
            <p:nvPr/>
          </p:nvSpPr>
          <p:spPr>
            <a:xfrm>
              <a:off x="1321340" y="3500585"/>
              <a:ext cx="266313" cy="239613"/>
            </a:xfrm>
            <a:custGeom>
              <a:avLst/>
              <a:gdLst>
                <a:gd name="connsiteX0" fmla="*/ 218408 w 266313"/>
                <a:gd name="connsiteY0" fmla="*/ 0 h 239613"/>
                <a:gd name="connsiteX1" fmla="*/ 47906 w 266313"/>
                <a:gd name="connsiteY1" fmla="*/ 0 h 239613"/>
                <a:gd name="connsiteX2" fmla="*/ 0 w 266313"/>
                <a:gd name="connsiteY2" fmla="*/ 239613 h 239613"/>
                <a:gd name="connsiteX3" fmla="*/ 266313 w 266313"/>
                <a:gd name="connsiteY3" fmla="*/ 239613 h 239613"/>
              </a:gdLst>
              <a:ahLst/>
              <a:cxnLst>
                <a:cxn ang="0">
                  <a:pos x="connsiteX0" y="connsiteY0"/>
                </a:cxn>
                <a:cxn ang="0">
                  <a:pos x="connsiteX1" y="connsiteY1"/>
                </a:cxn>
                <a:cxn ang="0">
                  <a:pos x="connsiteX2" y="connsiteY2"/>
                </a:cxn>
                <a:cxn ang="0">
                  <a:pos x="connsiteX3" y="connsiteY3"/>
                </a:cxn>
              </a:cxnLst>
              <a:rect l="l" t="t" r="r" b="b"/>
              <a:pathLst>
                <a:path w="266313" h="239613">
                  <a:moveTo>
                    <a:pt x="218408" y="0"/>
                  </a:moveTo>
                  <a:lnTo>
                    <a:pt x="47906" y="0"/>
                  </a:lnTo>
                  <a:lnTo>
                    <a:pt x="0" y="239613"/>
                  </a:lnTo>
                  <a:lnTo>
                    <a:pt x="266313" y="239613"/>
                  </a:ln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44" name="Freeform: Shape 26">
              <a:extLst>
                <a:ext uri="{FF2B5EF4-FFF2-40B4-BE49-F238E27FC236}">
                  <a16:creationId xmlns:a16="http://schemas.microsoft.com/office/drawing/2014/main" id="{5C765718-A596-9E4D-BA5C-40E101020555}"/>
                </a:ext>
              </a:extLst>
            </p:cNvPr>
            <p:cNvSpPr/>
            <p:nvPr/>
          </p:nvSpPr>
          <p:spPr>
            <a:xfrm>
              <a:off x="1376092" y="3432124"/>
              <a:ext cx="156809" cy="34230"/>
            </a:xfrm>
            <a:custGeom>
              <a:avLst/>
              <a:gdLst>
                <a:gd name="connsiteX0" fmla="*/ 149964 w 156809"/>
                <a:gd name="connsiteY0" fmla="*/ 0 h 34230"/>
                <a:gd name="connsiteX1" fmla="*/ 6846 w 156809"/>
                <a:gd name="connsiteY1" fmla="*/ 0 h 34230"/>
                <a:gd name="connsiteX2" fmla="*/ 0 w 156809"/>
                <a:gd name="connsiteY2" fmla="*/ 34230 h 34230"/>
                <a:gd name="connsiteX3" fmla="*/ 156810 w 156809"/>
                <a:gd name="connsiteY3" fmla="*/ 34230 h 34230"/>
              </a:gdLst>
              <a:ahLst/>
              <a:cxnLst>
                <a:cxn ang="0">
                  <a:pos x="connsiteX0" y="connsiteY0"/>
                </a:cxn>
                <a:cxn ang="0">
                  <a:pos x="connsiteX1" y="connsiteY1"/>
                </a:cxn>
                <a:cxn ang="0">
                  <a:pos x="connsiteX2" y="connsiteY2"/>
                </a:cxn>
                <a:cxn ang="0">
                  <a:pos x="connsiteX3" y="connsiteY3"/>
                </a:cxn>
              </a:cxnLst>
              <a:rect l="l" t="t" r="r" b="b"/>
              <a:pathLst>
                <a:path w="156809" h="34230">
                  <a:moveTo>
                    <a:pt x="149964" y="0"/>
                  </a:moveTo>
                  <a:lnTo>
                    <a:pt x="6846" y="0"/>
                  </a:lnTo>
                  <a:lnTo>
                    <a:pt x="0" y="34230"/>
                  </a:lnTo>
                  <a:lnTo>
                    <a:pt x="156810" y="34230"/>
                  </a:ln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45" name="Freeform: Shape 27">
              <a:extLst>
                <a:ext uri="{FF2B5EF4-FFF2-40B4-BE49-F238E27FC236}">
                  <a16:creationId xmlns:a16="http://schemas.microsoft.com/office/drawing/2014/main" id="{1239A0D9-2843-3C46-9ACF-49B580BBFF09}"/>
                </a:ext>
              </a:extLst>
            </p:cNvPr>
            <p:cNvSpPr/>
            <p:nvPr/>
          </p:nvSpPr>
          <p:spPr>
            <a:xfrm>
              <a:off x="1068018" y="3432124"/>
              <a:ext cx="156809" cy="34230"/>
            </a:xfrm>
            <a:custGeom>
              <a:avLst/>
              <a:gdLst>
                <a:gd name="connsiteX0" fmla="*/ 149964 w 156809"/>
                <a:gd name="connsiteY0" fmla="*/ 0 h 34230"/>
                <a:gd name="connsiteX1" fmla="*/ 6846 w 156809"/>
                <a:gd name="connsiteY1" fmla="*/ 0 h 34230"/>
                <a:gd name="connsiteX2" fmla="*/ 0 w 156809"/>
                <a:gd name="connsiteY2" fmla="*/ 34230 h 34230"/>
                <a:gd name="connsiteX3" fmla="*/ 156810 w 156809"/>
                <a:gd name="connsiteY3" fmla="*/ 34230 h 34230"/>
              </a:gdLst>
              <a:ahLst/>
              <a:cxnLst>
                <a:cxn ang="0">
                  <a:pos x="connsiteX0" y="connsiteY0"/>
                </a:cxn>
                <a:cxn ang="0">
                  <a:pos x="connsiteX1" y="connsiteY1"/>
                </a:cxn>
                <a:cxn ang="0">
                  <a:pos x="connsiteX2" y="connsiteY2"/>
                </a:cxn>
                <a:cxn ang="0">
                  <a:pos x="connsiteX3" y="connsiteY3"/>
                </a:cxn>
              </a:cxnLst>
              <a:rect l="l" t="t" r="r" b="b"/>
              <a:pathLst>
                <a:path w="156809" h="34230">
                  <a:moveTo>
                    <a:pt x="149964" y="0"/>
                  </a:moveTo>
                  <a:lnTo>
                    <a:pt x="6846" y="0"/>
                  </a:lnTo>
                  <a:lnTo>
                    <a:pt x="0" y="34230"/>
                  </a:lnTo>
                  <a:lnTo>
                    <a:pt x="156810" y="34230"/>
                  </a:ln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46" name="Freeform: Shape 28">
              <a:extLst>
                <a:ext uri="{FF2B5EF4-FFF2-40B4-BE49-F238E27FC236}">
                  <a16:creationId xmlns:a16="http://schemas.microsoft.com/office/drawing/2014/main" id="{5F382922-A011-ED40-9265-B6456E8CAC14}"/>
                </a:ext>
              </a:extLst>
            </p:cNvPr>
            <p:cNvSpPr/>
            <p:nvPr/>
          </p:nvSpPr>
          <p:spPr>
            <a:xfrm>
              <a:off x="1077962" y="3089819"/>
              <a:ext cx="273843" cy="239613"/>
            </a:xfrm>
            <a:custGeom>
              <a:avLst/>
              <a:gdLst>
                <a:gd name="connsiteX0" fmla="*/ 10543 w 273843"/>
                <a:gd name="connsiteY0" fmla="*/ 206701 h 239613"/>
                <a:gd name="connsiteX1" fmla="*/ 19785 w 273843"/>
                <a:gd name="connsiteY1" fmla="*/ 197424 h 239613"/>
                <a:gd name="connsiteX2" fmla="*/ 19751 w 273843"/>
                <a:gd name="connsiteY2" fmla="*/ 184314 h 239613"/>
                <a:gd name="connsiteX3" fmla="*/ 17115 w 273843"/>
                <a:gd name="connsiteY3" fmla="*/ 171152 h 239613"/>
                <a:gd name="connsiteX4" fmla="*/ 51346 w 273843"/>
                <a:gd name="connsiteY4" fmla="*/ 136922 h 239613"/>
                <a:gd name="connsiteX5" fmla="*/ 68102 w 273843"/>
                <a:gd name="connsiteY5" fmla="*/ 141543 h 239613"/>
                <a:gd name="connsiteX6" fmla="*/ 90985 w 273843"/>
                <a:gd name="connsiteY6" fmla="*/ 135827 h 239613"/>
                <a:gd name="connsiteX7" fmla="*/ 110924 w 273843"/>
                <a:gd name="connsiteY7" fmla="*/ 121210 h 239613"/>
                <a:gd name="connsiteX8" fmla="*/ 121775 w 273843"/>
                <a:gd name="connsiteY8" fmla="*/ 112327 h 239613"/>
                <a:gd name="connsiteX9" fmla="*/ 122340 w 273843"/>
                <a:gd name="connsiteY9" fmla="*/ 98327 h 239613"/>
                <a:gd name="connsiteX10" fmla="*/ 119807 w 273843"/>
                <a:gd name="connsiteY10" fmla="*/ 85576 h 239613"/>
                <a:gd name="connsiteX11" fmla="*/ 152925 w 273843"/>
                <a:gd name="connsiteY11" fmla="*/ 51294 h 239613"/>
                <a:gd name="connsiteX12" fmla="*/ 155646 w 273843"/>
                <a:gd name="connsiteY12" fmla="*/ 51568 h 239613"/>
                <a:gd name="connsiteX13" fmla="*/ 172967 w 273843"/>
                <a:gd name="connsiteY13" fmla="*/ 38715 h 239613"/>
                <a:gd name="connsiteX14" fmla="*/ 222498 w 273843"/>
                <a:gd name="connsiteY14" fmla="*/ 0 h 239613"/>
                <a:gd name="connsiteX15" fmla="*/ 273844 w 273843"/>
                <a:gd name="connsiteY15" fmla="*/ 51346 h 239613"/>
                <a:gd name="connsiteX16" fmla="*/ 232665 w 273843"/>
                <a:gd name="connsiteY16" fmla="*/ 101664 h 239613"/>
                <a:gd name="connsiteX17" fmla="*/ 221026 w 273843"/>
                <a:gd name="connsiteY17" fmla="*/ 110222 h 239613"/>
                <a:gd name="connsiteX18" fmla="*/ 220085 w 273843"/>
                <a:gd name="connsiteY18" fmla="*/ 124650 h 239613"/>
                <a:gd name="connsiteX19" fmla="*/ 222498 w 273843"/>
                <a:gd name="connsiteY19" fmla="*/ 136922 h 239613"/>
                <a:gd name="connsiteX20" fmla="*/ 188268 w 273843"/>
                <a:gd name="connsiteY20" fmla="*/ 171152 h 239613"/>
                <a:gd name="connsiteX21" fmla="*/ 171512 w 273843"/>
                <a:gd name="connsiteY21" fmla="*/ 166531 h 239613"/>
                <a:gd name="connsiteX22" fmla="*/ 148629 w 273843"/>
                <a:gd name="connsiteY22" fmla="*/ 172265 h 239613"/>
                <a:gd name="connsiteX23" fmla="*/ 103051 w 273843"/>
                <a:gd name="connsiteY23" fmla="*/ 183646 h 239613"/>
                <a:gd name="connsiteX24" fmla="*/ 80168 w 273843"/>
                <a:gd name="connsiteY24" fmla="*/ 189380 h 239613"/>
                <a:gd name="connsiteX25" fmla="*/ 51346 w 273843"/>
                <a:gd name="connsiteY25" fmla="*/ 205383 h 239613"/>
                <a:gd name="connsiteX26" fmla="*/ 34230 w 273843"/>
                <a:gd name="connsiteY26" fmla="*/ 222498 h 239613"/>
                <a:gd name="connsiteX27" fmla="*/ 17115 w 273843"/>
                <a:gd name="connsiteY27" fmla="*/ 239613 h 239613"/>
                <a:gd name="connsiteX28" fmla="*/ 0 w 273843"/>
                <a:gd name="connsiteY28" fmla="*/ 222498 h 239613"/>
                <a:gd name="connsiteX29" fmla="*/ 10543 w 273843"/>
                <a:gd name="connsiteY29" fmla="*/ 206701 h 2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3843" h="239613">
                  <a:moveTo>
                    <a:pt x="10543" y="206701"/>
                  </a:moveTo>
                  <a:cubicBezTo>
                    <a:pt x="14736" y="204955"/>
                    <a:pt x="18057" y="201617"/>
                    <a:pt x="19785" y="197424"/>
                  </a:cubicBezTo>
                  <a:cubicBezTo>
                    <a:pt x="21514" y="193214"/>
                    <a:pt x="21514" y="188507"/>
                    <a:pt x="19751" y="184314"/>
                  </a:cubicBezTo>
                  <a:cubicBezTo>
                    <a:pt x="18005" y="180121"/>
                    <a:pt x="17115" y="175688"/>
                    <a:pt x="17115" y="171152"/>
                  </a:cubicBezTo>
                  <a:cubicBezTo>
                    <a:pt x="17115" y="152274"/>
                    <a:pt x="32468" y="136922"/>
                    <a:pt x="51346" y="136922"/>
                  </a:cubicBezTo>
                  <a:cubicBezTo>
                    <a:pt x="57028" y="136922"/>
                    <a:pt x="62659" y="138479"/>
                    <a:pt x="68102" y="141543"/>
                  </a:cubicBezTo>
                  <a:cubicBezTo>
                    <a:pt x="76026" y="146044"/>
                    <a:pt x="86090" y="143511"/>
                    <a:pt x="90985" y="135827"/>
                  </a:cubicBezTo>
                  <a:cubicBezTo>
                    <a:pt x="95554" y="128638"/>
                    <a:pt x="102623" y="123435"/>
                    <a:pt x="110924" y="121210"/>
                  </a:cubicBezTo>
                  <a:cubicBezTo>
                    <a:pt x="115631" y="119944"/>
                    <a:pt x="119601" y="116709"/>
                    <a:pt x="121775" y="112327"/>
                  </a:cubicBezTo>
                  <a:cubicBezTo>
                    <a:pt x="123966" y="107963"/>
                    <a:pt x="124171" y="102863"/>
                    <a:pt x="122340" y="98327"/>
                  </a:cubicBezTo>
                  <a:cubicBezTo>
                    <a:pt x="120662" y="94117"/>
                    <a:pt x="119807" y="89838"/>
                    <a:pt x="119807" y="85576"/>
                  </a:cubicBezTo>
                  <a:cubicBezTo>
                    <a:pt x="119807" y="66698"/>
                    <a:pt x="135159" y="51346"/>
                    <a:pt x="152925" y="51294"/>
                  </a:cubicBezTo>
                  <a:cubicBezTo>
                    <a:pt x="153489" y="51380"/>
                    <a:pt x="155098" y="51534"/>
                    <a:pt x="155646" y="51568"/>
                  </a:cubicBezTo>
                  <a:cubicBezTo>
                    <a:pt x="164289" y="51962"/>
                    <a:pt x="170981" y="46536"/>
                    <a:pt x="172967" y="38715"/>
                  </a:cubicBezTo>
                  <a:cubicBezTo>
                    <a:pt x="178769" y="15917"/>
                    <a:pt x="199153" y="0"/>
                    <a:pt x="222498" y="0"/>
                  </a:cubicBezTo>
                  <a:cubicBezTo>
                    <a:pt x="250807" y="0"/>
                    <a:pt x="273844" y="23037"/>
                    <a:pt x="273844" y="51346"/>
                  </a:cubicBezTo>
                  <a:cubicBezTo>
                    <a:pt x="273844" y="75701"/>
                    <a:pt x="256523" y="96872"/>
                    <a:pt x="232665" y="101664"/>
                  </a:cubicBezTo>
                  <a:cubicBezTo>
                    <a:pt x="227718" y="102657"/>
                    <a:pt x="223457" y="105789"/>
                    <a:pt x="221026" y="110222"/>
                  </a:cubicBezTo>
                  <a:cubicBezTo>
                    <a:pt x="218579" y="114655"/>
                    <a:pt x="218253" y="119944"/>
                    <a:pt x="220085" y="124650"/>
                  </a:cubicBezTo>
                  <a:cubicBezTo>
                    <a:pt x="221677" y="128758"/>
                    <a:pt x="222498" y="132883"/>
                    <a:pt x="222498" y="136922"/>
                  </a:cubicBezTo>
                  <a:cubicBezTo>
                    <a:pt x="222498" y="155800"/>
                    <a:pt x="207146" y="171152"/>
                    <a:pt x="188268" y="171152"/>
                  </a:cubicBezTo>
                  <a:cubicBezTo>
                    <a:pt x="182585" y="171152"/>
                    <a:pt x="176954" y="169595"/>
                    <a:pt x="171512" y="166531"/>
                  </a:cubicBezTo>
                  <a:cubicBezTo>
                    <a:pt x="163570" y="162013"/>
                    <a:pt x="153489" y="164563"/>
                    <a:pt x="148629" y="172265"/>
                  </a:cubicBezTo>
                  <a:cubicBezTo>
                    <a:pt x="139198" y="187155"/>
                    <a:pt x="119670" y="193026"/>
                    <a:pt x="103051" y="183646"/>
                  </a:cubicBezTo>
                  <a:cubicBezTo>
                    <a:pt x="95092" y="179145"/>
                    <a:pt x="85046" y="181678"/>
                    <a:pt x="80168" y="189380"/>
                  </a:cubicBezTo>
                  <a:cubicBezTo>
                    <a:pt x="73818" y="199392"/>
                    <a:pt x="63053" y="205383"/>
                    <a:pt x="51346" y="205383"/>
                  </a:cubicBezTo>
                  <a:cubicBezTo>
                    <a:pt x="41881" y="205383"/>
                    <a:pt x="34230" y="213050"/>
                    <a:pt x="34230" y="222498"/>
                  </a:cubicBezTo>
                  <a:cubicBezTo>
                    <a:pt x="34230" y="231929"/>
                    <a:pt x="26563" y="239613"/>
                    <a:pt x="17115" y="239613"/>
                  </a:cubicBezTo>
                  <a:cubicBezTo>
                    <a:pt x="7668" y="239613"/>
                    <a:pt x="0" y="231929"/>
                    <a:pt x="0" y="222498"/>
                  </a:cubicBezTo>
                  <a:cubicBezTo>
                    <a:pt x="0" y="215583"/>
                    <a:pt x="4142" y="209371"/>
                    <a:pt x="10543" y="206701"/>
                  </a:cubicBez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47" name="Freeform: Shape 29">
              <a:extLst>
                <a:ext uri="{FF2B5EF4-FFF2-40B4-BE49-F238E27FC236}">
                  <a16:creationId xmlns:a16="http://schemas.microsoft.com/office/drawing/2014/main" id="{319C6573-D94F-4047-8E11-913CD12370FD}"/>
                </a:ext>
              </a:extLst>
            </p:cNvPr>
            <p:cNvSpPr/>
            <p:nvPr/>
          </p:nvSpPr>
          <p:spPr>
            <a:xfrm>
              <a:off x="1386036" y="3089819"/>
              <a:ext cx="273843" cy="239613"/>
            </a:xfrm>
            <a:custGeom>
              <a:avLst/>
              <a:gdLst>
                <a:gd name="connsiteX0" fmla="*/ 10543 w 273843"/>
                <a:gd name="connsiteY0" fmla="*/ 206701 h 239613"/>
                <a:gd name="connsiteX1" fmla="*/ 19785 w 273843"/>
                <a:gd name="connsiteY1" fmla="*/ 197424 h 239613"/>
                <a:gd name="connsiteX2" fmla="*/ 19751 w 273843"/>
                <a:gd name="connsiteY2" fmla="*/ 184314 h 239613"/>
                <a:gd name="connsiteX3" fmla="*/ 17115 w 273843"/>
                <a:gd name="connsiteY3" fmla="*/ 171152 h 239613"/>
                <a:gd name="connsiteX4" fmla="*/ 51346 w 273843"/>
                <a:gd name="connsiteY4" fmla="*/ 136922 h 239613"/>
                <a:gd name="connsiteX5" fmla="*/ 68102 w 273843"/>
                <a:gd name="connsiteY5" fmla="*/ 141543 h 239613"/>
                <a:gd name="connsiteX6" fmla="*/ 90985 w 273843"/>
                <a:gd name="connsiteY6" fmla="*/ 135827 h 239613"/>
                <a:gd name="connsiteX7" fmla="*/ 110924 w 273843"/>
                <a:gd name="connsiteY7" fmla="*/ 121210 h 239613"/>
                <a:gd name="connsiteX8" fmla="*/ 121775 w 273843"/>
                <a:gd name="connsiteY8" fmla="*/ 112327 h 239613"/>
                <a:gd name="connsiteX9" fmla="*/ 122340 w 273843"/>
                <a:gd name="connsiteY9" fmla="*/ 98327 h 239613"/>
                <a:gd name="connsiteX10" fmla="*/ 119807 w 273843"/>
                <a:gd name="connsiteY10" fmla="*/ 85576 h 239613"/>
                <a:gd name="connsiteX11" fmla="*/ 152925 w 273843"/>
                <a:gd name="connsiteY11" fmla="*/ 51294 h 239613"/>
                <a:gd name="connsiteX12" fmla="*/ 155646 w 273843"/>
                <a:gd name="connsiteY12" fmla="*/ 51568 h 239613"/>
                <a:gd name="connsiteX13" fmla="*/ 172967 w 273843"/>
                <a:gd name="connsiteY13" fmla="*/ 38715 h 239613"/>
                <a:gd name="connsiteX14" fmla="*/ 222498 w 273843"/>
                <a:gd name="connsiteY14" fmla="*/ 0 h 239613"/>
                <a:gd name="connsiteX15" fmla="*/ 273844 w 273843"/>
                <a:gd name="connsiteY15" fmla="*/ 51346 h 239613"/>
                <a:gd name="connsiteX16" fmla="*/ 232665 w 273843"/>
                <a:gd name="connsiteY16" fmla="*/ 101664 h 239613"/>
                <a:gd name="connsiteX17" fmla="*/ 221026 w 273843"/>
                <a:gd name="connsiteY17" fmla="*/ 110222 h 239613"/>
                <a:gd name="connsiteX18" fmla="*/ 220085 w 273843"/>
                <a:gd name="connsiteY18" fmla="*/ 124650 h 239613"/>
                <a:gd name="connsiteX19" fmla="*/ 222498 w 273843"/>
                <a:gd name="connsiteY19" fmla="*/ 136922 h 239613"/>
                <a:gd name="connsiteX20" fmla="*/ 188268 w 273843"/>
                <a:gd name="connsiteY20" fmla="*/ 171152 h 239613"/>
                <a:gd name="connsiteX21" fmla="*/ 171512 w 273843"/>
                <a:gd name="connsiteY21" fmla="*/ 166531 h 239613"/>
                <a:gd name="connsiteX22" fmla="*/ 148629 w 273843"/>
                <a:gd name="connsiteY22" fmla="*/ 172265 h 239613"/>
                <a:gd name="connsiteX23" fmla="*/ 103051 w 273843"/>
                <a:gd name="connsiteY23" fmla="*/ 183646 h 239613"/>
                <a:gd name="connsiteX24" fmla="*/ 80168 w 273843"/>
                <a:gd name="connsiteY24" fmla="*/ 189380 h 239613"/>
                <a:gd name="connsiteX25" fmla="*/ 51346 w 273843"/>
                <a:gd name="connsiteY25" fmla="*/ 205383 h 239613"/>
                <a:gd name="connsiteX26" fmla="*/ 34230 w 273843"/>
                <a:gd name="connsiteY26" fmla="*/ 222498 h 239613"/>
                <a:gd name="connsiteX27" fmla="*/ 17115 w 273843"/>
                <a:gd name="connsiteY27" fmla="*/ 239613 h 239613"/>
                <a:gd name="connsiteX28" fmla="*/ 0 w 273843"/>
                <a:gd name="connsiteY28" fmla="*/ 222498 h 239613"/>
                <a:gd name="connsiteX29" fmla="*/ 10543 w 273843"/>
                <a:gd name="connsiteY29" fmla="*/ 206701 h 2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3843" h="239613">
                  <a:moveTo>
                    <a:pt x="10543" y="206701"/>
                  </a:moveTo>
                  <a:cubicBezTo>
                    <a:pt x="14736" y="204955"/>
                    <a:pt x="18057" y="201617"/>
                    <a:pt x="19785" y="197424"/>
                  </a:cubicBezTo>
                  <a:cubicBezTo>
                    <a:pt x="21514" y="193214"/>
                    <a:pt x="21514" y="188507"/>
                    <a:pt x="19751" y="184314"/>
                  </a:cubicBezTo>
                  <a:cubicBezTo>
                    <a:pt x="18005" y="180121"/>
                    <a:pt x="17115" y="175688"/>
                    <a:pt x="17115" y="171152"/>
                  </a:cubicBezTo>
                  <a:cubicBezTo>
                    <a:pt x="17115" y="152274"/>
                    <a:pt x="32468" y="136922"/>
                    <a:pt x="51346" y="136922"/>
                  </a:cubicBezTo>
                  <a:cubicBezTo>
                    <a:pt x="57028" y="136922"/>
                    <a:pt x="62659" y="138479"/>
                    <a:pt x="68102" y="141543"/>
                  </a:cubicBezTo>
                  <a:cubicBezTo>
                    <a:pt x="76026" y="146044"/>
                    <a:pt x="86090" y="143511"/>
                    <a:pt x="90985" y="135827"/>
                  </a:cubicBezTo>
                  <a:cubicBezTo>
                    <a:pt x="95554" y="128638"/>
                    <a:pt x="102623" y="123435"/>
                    <a:pt x="110924" y="121210"/>
                  </a:cubicBezTo>
                  <a:cubicBezTo>
                    <a:pt x="115631" y="119944"/>
                    <a:pt x="119601" y="116709"/>
                    <a:pt x="121775" y="112327"/>
                  </a:cubicBezTo>
                  <a:cubicBezTo>
                    <a:pt x="123966" y="107963"/>
                    <a:pt x="124171" y="102863"/>
                    <a:pt x="122340" y="98327"/>
                  </a:cubicBezTo>
                  <a:cubicBezTo>
                    <a:pt x="120662" y="94117"/>
                    <a:pt x="119807" y="89838"/>
                    <a:pt x="119807" y="85576"/>
                  </a:cubicBezTo>
                  <a:cubicBezTo>
                    <a:pt x="119807" y="66698"/>
                    <a:pt x="135159" y="51346"/>
                    <a:pt x="152925" y="51294"/>
                  </a:cubicBezTo>
                  <a:cubicBezTo>
                    <a:pt x="153489" y="51380"/>
                    <a:pt x="155098" y="51534"/>
                    <a:pt x="155646" y="51568"/>
                  </a:cubicBezTo>
                  <a:cubicBezTo>
                    <a:pt x="164221" y="51962"/>
                    <a:pt x="170981" y="46536"/>
                    <a:pt x="172967" y="38715"/>
                  </a:cubicBezTo>
                  <a:cubicBezTo>
                    <a:pt x="178769" y="15917"/>
                    <a:pt x="199153" y="0"/>
                    <a:pt x="222498" y="0"/>
                  </a:cubicBezTo>
                  <a:cubicBezTo>
                    <a:pt x="250807" y="0"/>
                    <a:pt x="273844" y="23037"/>
                    <a:pt x="273844" y="51346"/>
                  </a:cubicBezTo>
                  <a:cubicBezTo>
                    <a:pt x="273844" y="75701"/>
                    <a:pt x="256523" y="96872"/>
                    <a:pt x="232665" y="101664"/>
                  </a:cubicBezTo>
                  <a:cubicBezTo>
                    <a:pt x="227718" y="102657"/>
                    <a:pt x="223457" y="105789"/>
                    <a:pt x="221026" y="110222"/>
                  </a:cubicBezTo>
                  <a:cubicBezTo>
                    <a:pt x="218579" y="114655"/>
                    <a:pt x="218253" y="119944"/>
                    <a:pt x="220085" y="124650"/>
                  </a:cubicBezTo>
                  <a:cubicBezTo>
                    <a:pt x="221677" y="128758"/>
                    <a:pt x="222498" y="132883"/>
                    <a:pt x="222498" y="136922"/>
                  </a:cubicBezTo>
                  <a:cubicBezTo>
                    <a:pt x="222498" y="155800"/>
                    <a:pt x="207146" y="171152"/>
                    <a:pt x="188268" y="171152"/>
                  </a:cubicBezTo>
                  <a:cubicBezTo>
                    <a:pt x="182585" y="171152"/>
                    <a:pt x="176954" y="169595"/>
                    <a:pt x="171512" y="166531"/>
                  </a:cubicBezTo>
                  <a:cubicBezTo>
                    <a:pt x="163553" y="162013"/>
                    <a:pt x="153489" y="164563"/>
                    <a:pt x="148629" y="172265"/>
                  </a:cubicBezTo>
                  <a:cubicBezTo>
                    <a:pt x="139181" y="187155"/>
                    <a:pt x="119670" y="193026"/>
                    <a:pt x="103051" y="183646"/>
                  </a:cubicBezTo>
                  <a:cubicBezTo>
                    <a:pt x="95075" y="179145"/>
                    <a:pt x="85046" y="181678"/>
                    <a:pt x="80168" y="189380"/>
                  </a:cubicBezTo>
                  <a:cubicBezTo>
                    <a:pt x="73818" y="199392"/>
                    <a:pt x="63053" y="205383"/>
                    <a:pt x="51346" y="205383"/>
                  </a:cubicBezTo>
                  <a:cubicBezTo>
                    <a:pt x="41881" y="205383"/>
                    <a:pt x="34230" y="213050"/>
                    <a:pt x="34230" y="222498"/>
                  </a:cubicBezTo>
                  <a:cubicBezTo>
                    <a:pt x="34230" y="231929"/>
                    <a:pt x="26563" y="239613"/>
                    <a:pt x="17115" y="239613"/>
                  </a:cubicBezTo>
                  <a:cubicBezTo>
                    <a:pt x="7668" y="239613"/>
                    <a:pt x="0" y="231929"/>
                    <a:pt x="0" y="222498"/>
                  </a:cubicBezTo>
                  <a:cubicBezTo>
                    <a:pt x="0" y="215583"/>
                    <a:pt x="4142" y="209371"/>
                    <a:pt x="10543" y="206701"/>
                  </a:cubicBezTo>
                  <a:close/>
                </a:path>
              </a:pathLst>
            </a:custGeom>
            <a:grpFill/>
            <a:ln w="171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489"/>
                </a:solidFill>
                <a:effectLst/>
                <a:uLnTx/>
                <a:uFillTx/>
                <a:latin typeface="Arial" panose="020B0604020202020204"/>
                <a:ea typeface="+mn-ea"/>
                <a:cs typeface="+mn-cs"/>
              </a:endParaRPr>
            </a:p>
          </p:txBody>
        </p:sp>
      </p:grpSp>
      <p:sp>
        <p:nvSpPr>
          <p:cNvPr id="48" name="TextBox 47">
            <a:extLst>
              <a:ext uri="{FF2B5EF4-FFF2-40B4-BE49-F238E27FC236}">
                <a16:creationId xmlns:a16="http://schemas.microsoft.com/office/drawing/2014/main" id="{DF64C2F8-B9FA-614C-A968-1036FD7AE5B5}"/>
              </a:ext>
            </a:extLst>
          </p:cNvPr>
          <p:cNvSpPr txBox="1"/>
          <p:nvPr/>
        </p:nvSpPr>
        <p:spPr>
          <a:xfrm>
            <a:off x="894983" y="4218124"/>
            <a:ext cx="2585302" cy="419281"/>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489"/>
                </a:solidFill>
                <a:effectLst/>
                <a:uLnTx/>
                <a:uFillTx/>
                <a:latin typeface="Arial" panose="020B0604020202020204"/>
                <a:ea typeface="+mn-ea"/>
                <a:cs typeface="+mn-cs"/>
              </a:rPr>
              <a:t>Generation IV Reactors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489"/>
                </a:solidFill>
                <a:effectLst/>
                <a:uLnTx/>
                <a:uFillTx/>
                <a:latin typeface="Arial" panose="020B0604020202020204"/>
                <a:ea typeface="+mn-ea"/>
                <a:cs typeface="+mn-cs"/>
              </a:rPr>
              <a:t>Advanced LWR:</a:t>
            </a:r>
            <a:endParaRPr kumimoji="0" lang="en-US" sz="1100" b="1" i="0" u="none" strike="noStrike" kern="1200" cap="none" spc="0" normalizeH="0" baseline="0" noProof="0" dirty="0">
              <a:ln>
                <a:noFill/>
              </a:ln>
              <a:solidFill>
                <a:srgbClr val="3535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53533"/>
                </a:solidFill>
                <a:effectLst/>
                <a:uLnTx/>
                <a:uFillTx/>
                <a:latin typeface="Arial" panose="020B0604020202020204"/>
                <a:ea typeface="+mn-ea"/>
                <a:cs typeface="+mn-cs"/>
              </a:rPr>
              <a:t>8</a:t>
            </a:r>
            <a:r>
              <a:rPr kumimoji="0" lang="en-US" sz="1000" b="1" i="0" u="none" strike="noStrike" kern="1200" cap="none" spc="0" normalizeH="0" baseline="0" noProof="0" dirty="0">
                <a:ln>
                  <a:noFill/>
                </a:ln>
                <a:solidFill>
                  <a:srgbClr val="419745"/>
                </a:solidFill>
                <a:effectLst/>
                <a:uLnTx/>
                <a:uFillTx/>
                <a:latin typeface="Arial" panose="020B0604020202020204"/>
                <a:ea typeface="+mn-ea"/>
                <a:cs typeface="+mn-cs"/>
              </a:rPr>
              <a:t> </a:t>
            </a:r>
            <a:r>
              <a:rPr kumimoji="0" lang="en-US" sz="1000" b="1" i="0" u="none" strike="noStrike" kern="1200" cap="none" spc="0" normalizeH="0" baseline="0" noProof="0" dirty="0">
                <a:ln>
                  <a:noFill/>
                </a:ln>
                <a:solidFill>
                  <a:srgbClr val="1C2145"/>
                </a:solidFill>
                <a:effectLst/>
                <a:uLnTx/>
                <a:uFillTx/>
                <a:latin typeface="Arial" panose="020B0604020202020204"/>
                <a:ea typeface="+mn-ea"/>
                <a:cs typeface="+mn-cs"/>
              </a:rPr>
              <a:t>Hours With No Operator Actions </a:t>
            </a:r>
            <a:endParaRPr kumimoji="0" lang="en-US" sz="900" b="1" i="0" u="none" strike="noStrike" kern="1200" cap="none" spc="0" normalizeH="0" baseline="0" noProof="0" dirty="0">
              <a:ln>
                <a:noFill/>
              </a:ln>
              <a:solidFill>
                <a:srgbClr val="1C2145"/>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ACF4500A-EEFE-8248-A458-E0058045F0EA}"/>
              </a:ext>
            </a:extLst>
          </p:cNvPr>
          <p:cNvSpPr/>
          <p:nvPr/>
        </p:nvSpPr>
        <p:spPr>
          <a:xfrm>
            <a:off x="435906" y="4970040"/>
            <a:ext cx="3465059" cy="107370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Picture 49">
            <a:extLst>
              <a:ext uri="{FF2B5EF4-FFF2-40B4-BE49-F238E27FC236}">
                <a16:creationId xmlns:a16="http://schemas.microsoft.com/office/drawing/2014/main" id="{E0D0987C-957F-5345-8D27-E95AD2187D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124" y="5058138"/>
            <a:ext cx="299140" cy="910422"/>
          </a:xfrm>
          <a:prstGeom prst="rect">
            <a:avLst/>
          </a:prstGeom>
        </p:spPr>
      </p:pic>
      <p:sp>
        <p:nvSpPr>
          <p:cNvPr id="51" name="Rectangle 50">
            <a:extLst>
              <a:ext uri="{FF2B5EF4-FFF2-40B4-BE49-F238E27FC236}">
                <a16:creationId xmlns:a16="http://schemas.microsoft.com/office/drawing/2014/main" id="{9E6D3154-CBA0-7E44-8AB4-95C8B0B60E19}"/>
              </a:ext>
            </a:extLst>
          </p:cNvPr>
          <p:cNvSpPr/>
          <p:nvPr/>
        </p:nvSpPr>
        <p:spPr>
          <a:xfrm>
            <a:off x="304799" y="1059543"/>
            <a:ext cx="3727266" cy="507455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53123DF5-64F9-BD4E-BE20-A4F7C714C73D}"/>
              </a:ext>
            </a:extLst>
          </p:cNvPr>
          <p:cNvSpPr/>
          <p:nvPr/>
        </p:nvSpPr>
        <p:spPr>
          <a:xfrm>
            <a:off x="4223655" y="1059543"/>
            <a:ext cx="3735978" cy="507455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3E97F87F-41F4-3142-A08A-7A4204E8FEC3}"/>
              </a:ext>
            </a:extLst>
          </p:cNvPr>
          <p:cNvSpPr txBox="1"/>
          <p:nvPr/>
        </p:nvSpPr>
        <p:spPr>
          <a:xfrm>
            <a:off x="1118702" y="5351765"/>
            <a:ext cx="2276664" cy="3231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highlight>
                  <a:srgbClr val="001489"/>
                </a:highlight>
                <a:uLnTx/>
                <a:uFillTx/>
                <a:latin typeface="Arial" panose="020B0604020202020204" pitchFamily="34" charset="0"/>
                <a:ea typeface="+mn-ea"/>
                <a:cs typeface="Arial" panose="020B0604020202020204" pitchFamily="34" charset="0"/>
              </a:rPr>
              <a:t>UNLIMITED</a:t>
            </a:r>
            <a:r>
              <a:rPr kumimoji="0" lang="en-US" sz="1050" b="1" i="0" u="none" strike="noStrike" kern="1200" cap="none" spc="0" normalizeH="0" baseline="0" noProof="0" dirty="0">
                <a:ln>
                  <a:noFill/>
                </a:ln>
                <a:solidFill>
                  <a:srgbClr val="001489"/>
                </a:solidFill>
                <a:effectLst/>
                <a:uLnTx/>
                <a:uFillTx/>
                <a:latin typeface="Arial" panose="020B0604020202020204" pitchFamily="34" charset="0"/>
                <a:ea typeface="+mn-ea"/>
                <a:cs typeface="Arial" panose="020B0604020202020204" pitchFamily="34" charset="0"/>
              </a:rPr>
              <a:t> </a:t>
            </a:r>
            <a:r>
              <a:rPr kumimoji="0" lang="en-US" sz="1050" b="1" i="0" u="none" strike="noStrike" kern="1200" cap="none" spc="0" normalizeH="0" baseline="0" noProof="0" dirty="0">
                <a:ln>
                  <a:noFill/>
                </a:ln>
                <a:solidFill>
                  <a:srgbClr val="1C2145"/>
                </a:solidFill>
                <a:effectLst/>
                <a:uLnTx/>
                <a:uFillTx/>
                <a:latin typeface="Arial" panose="020B0604020202020204" pitchFamily="34" charset="0"/>
                <a:ea typeface="+mn-ea"/>
                <a:cs typeface="Arial" panose="020B0604020202020204" pitchFamily="34" charset="0"/>
              </a:rPr>
              <a:t>WITH NO OPERATOR ACTIONS OR EXTERNAL SUPPORT</a:t>
            </a:r>
            <a:endParaRPr kumimoji="0" lang="en-US" sz="1050" b="0" i="1" u="none" strike="noStrike" kern="1200" cap="none" spc="0" normalizeH="0" baseline="0" noProof="0" dirty="0">
              <a:ln>
                <a:noFill/>
              </a:ln>
              <a:solidFill>
                <a:srgbClr val="1C2145"/>
              </a:solidFill>
              <a:effectLst/>
              <a:uLnTx/>
              <a:uFillTx/>
              <a:latin typeface="Arial" panose="020B0604020202020204" pitchFamily="34" charset="0"/>
              <a:ea typeface="+mn-ea"/>
              <a:cs typeface="Arial" panose="020B0604020202020204" pitchFamily="34" charset="0"/>
            </a:endParaRPr>
          </a:p>
        </p:txBody>
      </p:sp>
      <p:pic>
        <p:nvPicPr>
          <p:cNvPr id="54" name="Picture 53" descr="Icon&#10;&#10;Description automatically generated">
            <a:extLst>
              <a:ext uri="{FF2B5EF4-FFF2-40B4-BE49-F238E27FC236}">
                <a16:creationId xmlns:a16="http://schemas.microsoft.com/office/drawing/2014/main" id="{9D12B1E7-048D-A544-B00D-9C7E97822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4482" y="2766271"/>
            <a:ext cx="274324" cy="274320"/>
          </a:xfrm>
          <a:prstGeom prst="rect">
            <a:avLst/>
          </a:prstGeom>
        </p:spPr>
      </p:pic>
      <p:pic>
        <p:nvPicPr>
          <p:cNvPr id="55" name="Picture 54" descr="Icon&#10;&#10;Description automatically generated">
            <a:extLst>
              <a:ext uri="{FF2B5EF4-FFF2-40B4-BE49-F238E27FC236}">
                <a16:creationId xmlns:a16="http://schemas.microsoft.com/office/drawing/2014/main" id="{58F55379-40D1-9747-A6B6-5DFD055B2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4482" y="3517298"/>
            <a:ext cx="274324" cy="274320"/>
          </a:xfrm>
          <a:prstGeom prst="rect">
            <a:avLst/>
          </a:prstGeom>
        </p:spPr>
      </p:pic>
      <p:pic>
        <p:nvPicPr>
          <p:cNvPr id="56" name="Picture 55" descr="Icon&#10;&#10;Description automatically generated">
            <a:extLst>
              <a:ext uri="{FF2B5EF4-FFF2-40B4-BE49-F238E27FC236}">
                <a16:creationId xmlns:a16="http://schemas.microsoft.com/office/drawing/2014/main" id="{521A3C50-A4F8-D24F-BCB7-F2543736D3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4482" y="4318377"/>
            <a:ext cx="274324" cy="274320"/>
          </a:xfrm>
          <a:prstGeom prst="rect">
            <a:avLst/>
          </a:prstGeom>
        </p:spPr>
      </p:pic>
      <p:pic>
        <p:nvPicPr>
          <p:cNvPr id="57" name="Graphic 56">
            <a:extLst>
              <a:ext uri="{FF2B5EF4-FFF2-40B4-BE49-F238E27FC236}">
                <a16:creationId xmlns:a16="http://schemas.microsoft.com/office/drawing/2014/main" id="{28AE9E77-1046-6C46-9741-31484D9E8BF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552986" y="5158551"/>
            <a:ext cx="274320" cy="274320"/>
          </a:xfrm>
          <a:prstGeom prst="rect">
            <a:avLst/>
          </a:prstGeom>
        </p:spPr>
      </p:pic>
      <p:sp>
        <p:nvSpPr>
          <p:cNvPr id="58" name="TextBox 57">
            <a:extLst>
              <a:ext uri="{FF2B5EF4-FFF2-40B4-BE49-F238E27FC236}">
                <a16:creationId xmlns:a16="http://schemas.microsoft.com/office/drawing/2014/main" id="{C0635E1A-67B8-E842-BA90-451B39621763}"/>
              </a:ext>
            </a:extLst>
          </p:cNvPr>
          <p:cNvSpPr txBox="1"/>
          <p:nvPr/>
        </p:nvSpPr>
        <p:spPr>
          <a:xfrm>
            <a:off x="4398777" y="1850480"/>
            <a:ext cx="3377021" cy="905770"/>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mn-cs"/>
              </a:rPr>
              <a:t>The smaller EPZ enables NuScale Plants to</a:t>
            </a:r>
            <a:b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mn-cs"/>
              </a:rPr>
              <a:t>be sited in close proximity to end-users, which</a:t>
            </a:r>
            <a:b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mn-cs"/>
              </a:rPr>
              <a:t>is of particular importance to </a:t>
            </a:r>
            <a:r>
              <a:rPr kumimoji="0" lang="en-US" sz="1200" b="1" i="0" u="none" strike="noStrike" kern="1200" cap="none" spc="0" normalizeH="0" baseline="0" noProof="0" dirty="0">
                <a:ln>
                  <a:noFill/>
                </a:ln>
                <a:solidFill>
                  <a:srgbClr val="001489"/>
                </a:solidFill>
                <a:effectLst/>
                <a:uLnTx/>
                <a:uFillTx/>
                <a:latin typeface="Arial" panose="020B0604020202020204"/>
                <a:ea typeface="+mn-ea"/>
                <a:cs typeface="+mn-cs"/>
              </a:rPr>
              <a:t>process heat off-takers and repowering retiring coal-fired generation facilities</a:t>
            </a:r>
          </a:p>
        </p:txBody>
      </p:sp>
      <p:grpSp>
        <p:nvGrpSpPr>
          <p:cNvPr id="59" name="Group 58">
            <a:extLst>
              <a:ext uri="{FF2B5EF4-FFF2-40B4-BE49-F238E27FC236}">
                <a16:creationId xmlns:a16="http://schemas.microsoft.com/office/drawing/2014/main" id="{8FF989D3-ADBD-8E45-A102-F371199A6EAC}"/>
              </a:ext>
            </a:extLst>
          </p:cNvPr>
          <p:cNvGrpSpPr/>
          <p:nvPr/>
        </p:nvGrpSpPr>
        <p:grpSpPr>
          <a:xfrm>
            <a:off x="4368228" y="2974849"/>
            <a:ext cx="3407569" cy="2614058"/>
            <a:chOff x="4368228" y="2974849"/>
            <a:chExt cx="3407569" cy="2614058"/>
          </a:xfrm>
        </p:grpSpPr>
        <p:pic>
          <p:nvPicPr>
            <p:cNvPr id="60" name="Picture 59">
              <a:extLst>
                <a:ext uri="{FF2B5EF4-FFF2-40B4-BE49-F238E27FC236}">
                  <a16:creationId xmlns:a16="http://schemas.microsoft.com/office/drawing/2014/main" id="{BC9E2D58-90E9-FD45-98B0-71DCAC13F9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902" t="5973" r="2283" b="3611"/>
            <a:stretch/>
          </p:blipFill>
          <p:spPr>
            <a:xfrm>
              <a:off x="4699168" y="2974849"/>
              <a:ext cx="2772707" cy="2614058"/>
            </a:xfrm>
            <a:prstGeom prst="rect">
              <a:avLst/>
            </a:prstGeom>
            <a:ln w="19050">
              <a:solidFill>
                <a:schemeClr val="tx1">
                  <a:lumMod val="50000"/>
                </a:schemeClr>
              </a:solidFill>
            </a:ln>
          </p:spPr>
        </p:pic>
        <p:sp>
          <p:nvSpPr>
            <p:cNvPr id="61" name="Rectangle 60">
              <a:extLst>
                <a:ext uri="{FF2B5EF4-FFF2-40B4-BE49-F238E27FC236}">
                  <a16:creationId xmlns:a16="http://schemas.microsoft.com/office/drawing/2014/main" id="{93CADD77-F252-BF4A-8AF6-05A4CC2B1EB1}"/>
                </a:ext>
              </a:extLst>
            </p:cNvPr>
            <p:cNvSpPr/>
            <p:nvPr/>
          </p:nvSpPr>
          <p:spPr>
            <a:xfrm>
              <a:off x="4368228" y="4273417"/>
              <a:ext cx="1136643" cy="567263"/>
            </a:xfrm>
            <a:prstGeom prst="rect">
              <a:avLst/>
            </a:pr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1489"/>
                  </a:solidFill>
                  <a:effectLst/>
                  <a:uLnTx/>
                  <a:uFillTx/>
                  <a:latin typeface="Arial" panose="020B0604020202020204"/>
                  <a:ea typeface="+mn-ea"/>
                  <a:cs typeface="+mn-cs"/>
                </a:rPr>
                <a:t>Typical Large Scale Nuclear EPZ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19745"/>
                  </a:solidFill>
                  <a:effectLst/>
                  <a:uLnTx/>
                  <a:uFillTx/>
                  <a:latin typeface="Arial" panose="020B0604020202020204"/>
                  <a:ea typeface="+mn-ea"/>
                  <a:cs typeface="+mn-cs"/>
                </a:rPr>
                <a:t>(10 mile radius)</a:t>
              </a:r>
            </a:p>
          </p:txBody>
        </p:sp>
        <p:cxnSp>
          <p:nvCxnSpPr>
            <p:cNvPr id="62" name="Straight Arrow Connector 61">
              <a:extLst>
                <a:ext uri="{FF2B5EF4-FFF2-40B4-BE49-F238E27FC236}">
                  <a16:creationId xmlns:a16="http://schemas.microsoft.com/office/drawing/2014/main" id="{BCADF545-E292-BE4D-A888-D51A58FDEFE6}"/>
                </a:ext>
              </a:extLst>
            </p:cNvPr>
            <p:cNvCxnSpPr>
              <a:cxnSpLocks/>
            </p:cNvCxnSpPr>
            <p:nvPr/>
          </p:nvCxnSpPr>
          <p:spPr>
            <a:xfrm>
              <a:off x="4869858" y="3679709"/>
              <a:ext cx="315382"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F87F4E3-9EAF-9A40-A417-2B36E418EC01}"/>
                </a:ext>
              </a:extLst>
            </p:cNvPr>
            <p:cNvSpPr/>
            <p:nvPr/>
          </p:nvSpPr>
          <p:spPr>
            <a:xfrm>
              <a:off x="6682154" y="3565281"/>
              <a:ext cx="1093643" cy="403614"/>
            </a:xfrm>
            <a:prstGeom prst="rect">
              <a:avLst/>
            </a:pr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1489"/>
                  </a:solidFill>
                  <a:effectLst/>
                  <a:uLnTx/>
                  <a:uFillTx/>
                  <a:latin typeface="Arial" panose="020B0604020202020204"/>
                  <a:ea typeface="+mn-ea"/>
                  <a:cs typeface="+mn-cs"/>
                </a:rPr>
                <a:t>NuScale EPZ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19745"/>
                  </a:solidFill>
                  <a:effectLst/>
                  <a:uLnTx/>
                  <a:uFillTx/>
                  <a:latin typeface="Arial" panose="020B0604020202020204"/>
                  <a:ea typeface="+mn-ea"/>
                  <a:cs typeface="+mn-cs"/>
                </a:rPr>
                <a:t>(</a:t>
              </a:r>
              <a:r>
                <a:rPr kumimoji="0" lang="en-US" sz="800" b="0" i="0" u="none" strike="noStrike" kern="1200" cap="none" spc="0" normalizeH="0" noProof="0" dirty="0">
                  <a:ln>
                    <a:noFill/>
                  </a:ln>
                  <a:solidFill>
                    <a:srgbClr val="419745"/>
                  </a:solidFill>
                  <a:effectLst/>
                  <a:uLnTx/>
                  <a:uFillTx/>
                  <a:latin typeface="Arial" panose="020B0604020202020204"/>
                  <a:ea typeface="+mn-ea"/>
                  <a:cs typeface="+mn-cs"/>
                </a:rPr>
                <a:t>at site boundary</a:t>
              </a:r>
              <a:r>
                <a:rPr kumimoji="0" lang="en-US" sz="800" b="0" i="0" u="none" strike="noStrike" kern="1200" cap="none" spc="0" normalizeH="0" baseline="0" noProof="0" dirty="0">
                  <a:ln>
                    <a:noFill/>
                  </a:ln>
                  <a:solidFill>
                    <a:srgbClr val="419745"/>
                  </a:solidFill>
                  <a:effectLst/>
                  <a:uLnTx/>
                  <a:uFillTx/>
                  <a:latin typeface="Arial" panose="020B0604020202020204"/>
                  <a:ea typeface="+mn-ea"/>
                  <a:cs typeface="+mn-cs"/>
                </a:rPr>
                <a:t>)</a:t>
              </a:r>
            </a:p>
          </p:txBody>
        </p:sp>
        <p:cxnSp>
          <p:nvCxnSpPr>
            <p:cNvPr id="64" name="Straight Arrow Connector 63">
              <a:extLst>
                <a:ext uri="{FF2B5EF4-FFF2-40B4-BE49-F238E27FC236}">
                  <a16:creationId xmlns:a16="http://schemas.microsoft.com/office/drawing/2014/main" id="{6EB08CED-3C4D-AA40-96E9-E2605F1799BF}"/>
                </a:ext>
              </a:extLst>
            </p:cNvPr>
            <p:cNvCxnSpPr>
              <a:cxnSpLocks/>
            </p:cNvCxnSpPr>
            <p:nvPr/>
          </p:nvCxnSpPr>
          <p:spPr>
            <a:xfrm flipH="1">
              <a:off x="6154855" y="4230248"/>
              <a:ext cx="1074120" cy="0"/>
            </a:xfrm>
            <a:prstGeom prst="straightConnector1">
              <a:avLst/>
            </a:prstGeom>
            <a:ln w="19050">
              <a:solidFill>
                <a:schemeClr val="bg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79F9900-C72E-A94E-AB4B-DB8A9FFCBA89}"/>
                </a:ext>
              </a:extLst>
            </p:cNvPr>
            <p:cNvCxnSpPr>
              <a:cxnSpLocks/>
            </p:cNvCxnSpPr>
            <p:nvPr/>
          </p:nvCxnSpPr>
          <p:spPr>
            <a:xfrm flipV="1">
              <a:off x="4869858" y="3674927"/>
              <a:ext cx="0" cy="59849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C6A2266-ACDD-DA44-810A-C586090BEE3D}"/>
                </a:ext>
              </a:extLst>
            </p:cNvPr>
            <p:cNvCxnSpPr>
              <a:cxnSpLocks/>
            </p:cNvCxnSpPr>
            <p:nvPr/>
          </p:nvCxnSpPr>
          <p:spPr>
            <a:xfrm flipV="1">
              <a:off x="7228975" y="3980668"/>
              <a:ext cx="0" cy="24958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67" name="Rectangle 66">
            <a:extLst>
              <a:ext uri="{FF2B5EF4-FFF2-40B4-BE49-F238E27FC236}">
                <a16:creationId xmlns:a16="http://schemas.microsoft.com/office/drawing/2014/main" id="{0DD7F259-089B-4448-AFED-74A4A2B895DF}"/>
              </a:ext>
            </a:extLst>
          </p:cNvPr>
          <p:cNvSpPr/>
          <p:nvPr/>
        </p:nvSpPr>
        <p:spPr>
          <a:xfrm>
            <a:off x="4587813" y="5727865"/>
            <a:ext cx="2998950" cy="315884"/>
          </a:xfrm>
          <a:prstGeom prst="rect">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489"/>
                </a:solidFill>
                <a:effectLst/>
                <a:uLnTx/>
                <a:uFillTx/>
                <a:latin typeface="Arial" panose="020B0604020202020204"/>
                <a:ea typeface="+mn-ea"/>
                <a:cs typeface="+mn-cs"/>
              </a:rPr>
              <a:t>Williams Power Station (Coal, 650 MW), S. Carolina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489"/>
                </a:solidFill>
                <a:effectLst/>
                <a:uLnTx/>
                <a:uFillTx/>
                <a:latin typeface="Arial" panose="020B0604020202020204"/>
                <a:ea typeface="+mn-ea"/>
                <a:cs typeface="+mn-cs"/>
              </a:rPr>
              <a:t>Announced retirement date of 2028</a:t>
            </a:r>
          </a:p>
        </p:txBody>
      </p:sp>
      <p:sp>
        <p:nvSpPr>
          <p:cNvPr id="68" name="Rectangle 67">
            <a:extLst>
              <a:ext uri="{FF2B5EF4-FFF2-40B4-BE49-F238E27FC236}">
                <a16:creationId xmlns:a16="http://schemas.microsoft.com/office/drawing/2014/main" id="{96D2146B-1FAE-DB4E-B538-E6D726EF8E7C}"/>
              </a:ext>
            </a:extLst>
          </p:cNvPr>
          <p:cNvSpPr/>
          <p:nvPr/>
        </p:nvSpPr>
        <p:spPr>
          <a:xfrm>
            <a:off x="8159934" y="1059543"/>
            <a:ext cx="3727266" cy="507455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TextBox 68">
            <a:extLst>
              <a:ext uri="{FF2B5EF4-FFF2-40B4-BE49-F238E27FC236}">
                <a16:creationId xmlns:a16="http://schemas.microsoft.com/office/drawing/2014/main" id="{8026E1DB-CE14-D04D-AE5F-75CEDFEB613B}"/>
              </a:ext>
            </a:extLst>
          </p:cNvPr>
          <p:cNvSpPr txBox="1"/>
          <p:nvPr/>
        </p:nvSpPr>
        <p:spPr>
          <a:xfrm>
            <a:off x="9083039" y="1952140"/>
            <a:ext cx="2663871" cy="660171"/>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489"/>
                </a:solidFill>
                <a:effectLst/>
                <a:uLnTx/>
                <a:uFillTx/>
                <a:latin typeface="Arial" panose="020B0604020202020204"/>
                <a:ea typeface="+mn-ea"/>
                <a:cs typeface="+mn-cs"/>
              </a:rPr>
              <a:t>Capable of “Black-Start” and Operation in “Island Mode”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145"/>
                </a:solidFill>
                <a:effectLst/>
                <a:uLnTx/>
                <a:uFillTx/>
                <a:latin typeface="Arial" panose="020B0604020202020204"/>
                <a:ea typeface="+mn-ea"/>
                <a:cs typeface="+mn-cs"/>
              </a:rPr>
              <a:t>A </a:t>
            </a:r>
            <a:r>
              <a:rPr kumimoji="0" lang="en-US" sz="900" b="0" i="0" u="none" strike="noStrike" kern="1200" cap="none" spc="0" normalizeH="0" baseline="0" noProof="0" dirty="0" err="1">
                <a:ln>
                  <a:noFill/>
                </a:ln>
                <a:solidFill>
                  <a:srgbClr val="1C2145"/>
                </a:solidFill>
                <a:effectLst/>
                <a:uLnTx/>
                <a:uFillTx/>
                <a:latin typeface="Arial" panose="020B0604020202020204"/>
                <a:ea typeface="+mn-ea"/>
                <a:cs typeface="+mn-cs"/>
              </a:rPr>
              <a:t>NuScale</a:t>
            </a:r>
            <a:r>
              <a:rPr kumimoji="0" lang="en-US" sz="900" b="0" i="0" u="none" strike="noStrike" kern="1200" cap="none" spc="0" normalizeH="0" baseline="0" noProof="0" dirty="0">
                <a:ln>
                  <a:noFill/>
                </a:ln>
                <a:solidFill>
                  <a:srgbClr val="1C2145"/>
                </a:solidFill>
                <a:effectLst/>
                <a:uLnTx/>
                <a:uFillTx/>
                <a:latin typeface="Arial" panose="020B0604020202020204"/>
                <a:ea typeface="+mn-ea"/>
                <a:cs typeface="+mn-cs"/>
              </a:rPr>
              <a:t> plant can be started without the need for power from the grid and can operate disconnected from the grid – a first for a nuclear power plant</a:t>
            </a:r>
          </a:p>
        </p:txBody>
      </p:sp>
      <p:sp>
        <p:nvSpPr>
          <p:cNvPr id="70" name="TextBox 69">
            <a:extLst>
              <a:ext uri="{FF2B5EF4-FFF2-40B4-BE49-F238E27FC236}">
                <a16:creationId xmlns:a16="http://schemas.microsoft.com/office/drawing/2014/main" id="{FD276305-C04C-C949-939F-7856B5900A73}"/>
              </a:ext>
            </a:extLst>
          </p:cNvPr>
          <p:cNvSpPr txBox="1"/>
          <p:nvPr/>
        </p:nvSpPr>
        <p:spPr>
          <a:xfrm>
            <a:off x="9083039" y="3051019"/>
            <a:ext cx="2663871" cy="660171"/>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489"/>
                </a:solidFill>
                <a:effectLst/>
                <a:uLnTx/>
                <a:uFillTx/>
                <a:latin typeface="Arial" panose="020B0604020202020204"/>
                <a:ea typeface="+mn-ea"/>
                <a:cs typeface="+mn-cs"/>
              </a:rPr>
              <a:t>First Responder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145"/>
                </a:solidFill>
                <a:effectLst/>
                <a:uLnTx/>
                <a:uFillTx/>
                <a:latin typeface="Arial" panose="020B0604020202020204"/>
                <a:ea typeface="+mn-ea"/>
                <a:cs typeface="+mn-cs"/>
              </a:rPr>
              <a:t>A </a:t>
            </a:r>
            <a:r>
              <a:rPr kumimoji="0" lang="en-US" sz="900" b="0" i="0" u="none" strike="noStrike" kern="1200" cap="none" spc="0" normalizeH="0" baseline="0" noProof="0" dirty="0" err="1">
                <a:ln>
                  <a:noFill/>
                </a:ln>
                <a:solidFill>
                  <a:srgbClr val="1C2145"/>
                </a:solidFill>
                <a:effectLst/>
                <a:uLnTx/>
                <a:uFillTx/>
                <a:latin typeface="Arial" panose="020B0604020202020204"/>
                <a:ea typeface="+mn-ea"/>
                <a:cs typeface="+mn-cs"/>
              </a:rPr>
              <a:t>NuScale</a:t>
            </a:r>
            <a:r>
              <a:rPr kumimoji="0" lang="en-US" sz="900" b="0" i="0" u="none" strike="noStrike" kern="1200" cap="none" spc="0" normalizeH="0" baseline="0" noProof="0" dirty="0">
                <a:ln>
                  <a:noFill/>
                </a:ln>
                <a:solidFill>
                  <a:srgbClr val="1C2145"/>
                </a:solidFill>
                <a:effectLst/>
                <a:uLnTx/>
                <a:uFillTx/>
                <a:latin typeface="Arial" panose="020B0604020202020204"/>
                <a:ea typeface="+mn-ea"/>
                <a:cs typeface="+mn-cs"/>
              </a:rPr>
              <a:t> plant can start-up without power from the grid and can inject power back into the system to support grid restoration</a:t>
            </a:r>
          </a:p>
        </p:txBody>
      </p:sp>
      <p:sp>
        <p:nvSpPr>
          <p:cNvPr id="71" name="TextBox 70">
            <a:extLst>
              <a:ext uri="{FF2B5EF4-FFF2-40B4-BE49-F238E27FC236}">
                <a16:creationId xmlns:a16="http://schemas.microsoft.com/office/drawing/2014/main" id="{7A450CC9-E504-5E40-9C7E-97BB0C2A79D1}"/>
              </a:ext>
            </a:extLst>
          </p:cNvPr>
          <p:cNvSpPr txBox="1"/>
          <p:nvPr/>
        </p:nvSpPr>
        <p:spPr>
          <a:xfrm>
            <a:off x="9083039" y="4149898"/>
            <a:ext cx="2663871" cy="660171"/>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489"/>
                </a:solidFill>
                <a:effectLst/>
                <a:uLnTx/>
                <a:uFillTx/>
                <a:latin typeface="Arial" panose="020B0604020202020204"/>
                <a:ea typeface="+mn-ea"/>
                <a:cs typeface="+mn-cs"/>
              </a:rPr>
              <a:t>Deliver Highly Reliable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145"/>
                </a:solidFill>
                <a:effectLst/>
                <a:uLnTx/>
                <a:uFillTx/>
                <a:latin typeface="Arial" panose="020B0604020202020204"/>
                <a:ea typeface="+mn-ea"/>
                <a:cs typeface="+mn-cs"/>
              </a:rPr>
              <a:t>Under a microgrid connection, a 12-module </a:t>
            </a:r>
            <a:r>
              <a:rPr kumimoji="0" lang="en-US" sz="900" b="0" i="0" u="none" strike="noStrike" kern="1200" cap="none" spc="0" normalizeH="0" baseline="0" noProof="0" dirty="0" err="1">
                <a:ln>
                  <a:noFill/>
                </a:ln>
                <a:solidFill>
                  <a:srgbClr val="1C2145"/>
                </a:solidFill>
                <a:effectLst/>
                <a:uLnTx/>
                <a:uFillTx/>
                <a:latin typeface="Arial" panose="020B0604020202020204"/>
                <a:ea typeface="+mn-ea"/>
                <a:cs typeface="+mn-cs"/>
              </a:rPr>
              <a:t>NuScale</a:t>
            </a:r>
            <a:r>
              <a:rPr kumimoji="0" lang="en-US" sz="900" b="0" i="0" u="none" strike="noStrike" kern="1200" cap="none" spc="0" normalizeH="0" baseline="0" noProof="0" dirty="0">
                <a:ln>
                  <a:noFill/>
                </a:ln>
                <a:solidFill>
                  <a:srgbClr val="1C2145"/>
                </a:solidFill>
                <a:effectLst/>
                <a:uLnTx/>
                <a:uFillTx/>
                <a:latin typeface="Arial" panose="020B0604020202020204"/>
                <a:ea typeface="+mn-ea"/>
                <a:cs typeface="+mn-cs"/>
              </a:rPr>
              <a:t> plant can provide over the 60-yr plant lifetime 154 </a:t>
            </a:r>
            <a:r>
              <a:rPr kumimoji="0" lang="en-US" sz="900" b="0" i="0" u="none" strike="noStrike" kern="1200" cap="none" spc="0" normalizeH="0" baseline="0" noProof="0" dirty="0" err="1">
                <a:ln>
                  <a:noFill/>
                </a:ln>
                <a:solidFill>
                  <a:srgbClr val="1C2145"/>
                </a:solidFill>
                <a:effectLst/>
                <a:uLnTx/>
                <a:uFillTx/>
                <a:latin typeface="Arial" panose="020B0604020202020204"/>
                <a:ea typeface="+mn-ea"/>
                <a:cs typeface="+mn-cs"/>
              </a:rPr>
              <a:t>MWe</a:t>
            </a:r>
            <a:r>
              <a:rPr kumimoji="0" lang="en-US" sz="900" b="0" i="0" u="none" strike="noStrike" kern="1200" cap="none" spc="0" normalizeH="0" baseline="0" noProof="0" dirty="0">
                <a:ln>
                  <a:noFill/>
                </a:ln>
                <a:solidFill>
                  <a:srgbClr val="1C2145"/>
                </a:solidFill>
                <a:effectLst/>
                <a:uLnTx/>
                <a:uFillTx/>
                <a:latin typeface="Arial" panose="020B0604020202020204"/>
                <a:ea typeface="+mn-ea"/>
                <a:cs typeface="+mn-cs"/>
              </a:rPr>
              <a:t> of power to mission critical installations at 99.95% reliability</a:t>
            </a:r>
          </a:p>
        </p:txBody>
      </p:sp>
      <p:sp>
        <p:nvSpPr>
          <p:cNvPr id="72" name="TextBox 71">
            <a:extLst>
              <a:ext uri="{FF2B5EF4-FFF2-40B4-BE49-F238E27FC236}">
                <a16:creationId xmlns:a16="http://schemas.microsoft.com/office/drawing/2014/main" id="{EC0282DA-65C4-E449-AE6A-E20FFC3D3B9F}"/>
              </a:ext>
            </a:extLst>
          </p:cNvPr>
          <p:cNvSpPr txBox="1"/>
          <p:nvPr/>
        </p:nvSpPr>
        <p:spPr>
          <a:xfrm>
            <a:off x="9083039" y="5248775"/>
            <a:ext cx="2663871" cy="660171"/>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489"/>
                </a:solidFill>
                <a:effectLst/>
                <a:uLnTx/>
                <a:uFillTx/>
                <a:latin typeface="Arial" panose="020B0604020202020204"/>
                <a:ea typeface="+mn-ea"/>
                <a:cs typeface="+mn-cs"/>
              </a:rPr>
              <a:t>Flexible Siting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145"/>
                </a:solidFill>
                <a:effectLst/>
                <a:uLnTx/>
                <a:uFillTx/>
                <a:latin typeface="Arial" panose="020B0604020202020204"/>
                <a:ea typeface="+mn-ea"/>
                <a:cs typeface="+mn-cs"/>
              </a:rPr>
              <a:t>A </a:t>
            </a:r>
            <a:r>
              <a:rPr kumimoji="0" lang="en-US" sz="900" b="0" i="0" u="none" strike="noStrike" kern="1200" cap="none" spc="0" normalizeH="0" baseline="0" noProof="0" dirty="0" err="1">
                <a:ln>
                  <a:noFill/>
                </a:ln>
                <a:solidFill>
                  <a:srgbClr val="1C2145"/>
                </a:solidFill>
                <a:effectLst/>
                <a:uLnTx/>
                <a:uFillTx/>
                <a:latin typeface="Arial" panose="020B0604020202020204"/>
                <a:ea typeface="+mn-ea"/>
                <a:cs typeface="+mn-cs"/>
              </a:rPr>
              <a:t>NuScale</a:t>
            </a:r>
            <a:r>
              <a:rPr kumimoji="0" lang="en-US" sz="900" b="0" i="0" u="none" strike="noStrike" kern="1200" cap="none" spc="0" normalizeH="0" baseline="0" noProof="0" dirty="0">
                <a:ln>
                  <a:noFill/>
                </a:ln>
                <a:solidFill>
                  <a:srgbClr val="1C2145"/>
                </a:solidFill>
                <a:effectLst/>
                <a:uLnTx/>
                <a:uFillTx/>
                <a:latin typeface="Arial" panose="020B0604020202020204"/>
                <a:ea typeface="+mn-ea"/>
                <a:cs typeface="+mn-cs"/>
              </a:rPr>
              <a:t> plant can be sited at the “end of the line” with only a single grid connection, or off-grid </a:t>
            </a:r>
          </a:p>
        </p:txBody>
      </p:sp>
      <p:cxnSp>
        <p:nvCxnSpPr>
          <p:cNvPr id="73" name="Straight Connector 72">
            <a:extLst>
              <a:ext uri="{FF2B5EF4-FFF2-40B4-BE49-F238E27FC236}">
                <a16:creationId xmlns:a16="http://schemas.microsoft.com/office/drawing/2014/main" id="{9DCE572A-B7D3-D84B-87D2-8C2B00EF1D15}"/>
              </a:ext>
            </a:extLst>
          </p:cNvPr>
          <p:cNvCxnSpPr>
            <a:cxnSpLocks/>
          </p:cNvCxnSpPr>
          <p:nvPr/>
        </p:nvCxnSpPr>
        <p:spPr>
          <a:xfrm>
            <a:off x="8360654" y="2831665"/>
            <a:ext cx="33695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465C806-324D-BF48-A211-3BB3C1F09862}"/>
              </a:ext>
            </a:extLst>
          </p:cNvPr>
          <p:cNvCxnSpPr>
            <a:cxnSpLocks/>
          </p:cNvCxnSpPr>
          <p:nvPr/>
        </p:nvCxnSpPr>
        <p:spPr>
          <a:xfrm>
            <a:off x="8360654" y="3930544"/>
            <a:ext cx="33695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A5E1449-9316-584E-954B-961C17EA708A}"/>
              </a:ext>
            </a:extLst>
          </p:cNvPr>
          <p:cNvCxnSpPr>
            <a:cxnSpLocks/>
          </p:cNvCxnSpPr>
          <p:nvPr/>
        </p:nvCxnSpPr>
        <p:spPr>
          <a:xfrm>
            <a:off x="8360654" y="5029423"/>
            <a:ext cx="33695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8E98D3-8510-9342-8E5E-117ADB22F434}"/>
              </a:ext>
            </a:extLst>
          </p:cNvPr>
          <p:cNvCxnSpPr>
            <a:cxnSpLocks/>
          </p:cNvCxnSpPr>
          <p:nvPr/>
        </p:nvCxnSpPr>
        <p:spPr>
          <a:xfrm>
            <a:off x="483671" y="3191264"/>
            <a:ext cx="33695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94154EE-F82E-5342-9AD5-4AD88592520E}"/>
              </a:ext>
            </a:extLst>
          </p:cNvPr>
          <p:cNvCxnSpPr>
            <a:cxnSpLocks/>
          </p:cNvCxnSpPr>
          <p:nvPr/>
        </p:nvCxnSpPr>
        <p:spPr>
          <a:xfrm>
            <a:off x="483671" y="3942291"/>
            <a:ext cx="33695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5BF5B48-BA91-D946-88F2-B7F46DA137E7}"/>
              </a:ext>
            </a:extLst>
          </p:cNvPr>
          <p:cNvCxnSpPr>
            <a:cxnSpLocks/>
          </p:cNvCxnSpPr>
          <p:nvPr/>
        </p:nvCxnSpPr>
        <p:spPr>
          <a:xfrm>
            <a:off x="483671" y="4799644"/>
            <a:ext cx="33695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9" name="Freeform 5">
            <a:extLst>
              <a:ext uri="{FF2B5EF4-FFF2-40B4-BE49-F238E27FC236}">
                <a16:creationId xmlns:a16="http://schemas.microsoft.com/office/drawing/2014/main" id="{AB20974A-C6D5-3044-8611-35279226245D}"/>
              </a:ext>
            </a:extLst>
          </p:cNvPr>
          <p:cNvSpPr>
            <a:spLocks noEditPoints="1"/>
          </p:cNvSpPr>
          <p:nvPr/>
        </p:nvSpPr>
        <p:spPr bwMode="auto">
          <a:xfrm>
            <a:off x="8616079" y="2102002"/>
            <a:ext cx="308347" cy="360447"/>
          </a:xfrm>
          <a:custGeom>
            <a:avLst/>
            <a:gdLst>
              <a:gd name="T0" fmla="*/ 138 w 605"/>
              <a:gd name="T1" fmla="*/ 325 h 707"/>
              <a:gd name="T2" fmla="*/ 119 w 605"/>
              <a:gd name="T3" fmla="*/ 384 h 707"/>
              <a:gd name="T4" fmla="*/ 102 w 605"/>
              <a:gd name="T5" fmla="*/ 326 h 707"/>
              <a:gd name="T6" fmla="*/ 36 w 605"/>
              <a:gd name="T7" fmla="*/ 363 h 707"/>
              <a:gd name="T8" fmla="*/ 2 w 605"/>
              <a:gd name="T9" fmla="*/ 363 h 707"/>
              <a:gd name="T10" fmla="*/ 26 w 605"/>
              <a:gd name="T11" fmla="*/ 285 h 707"/>
              <a:gd name="T12" fmla="*/ 226 w 605"/>
              <a:gd name="T13" fmla="*/ 213 h 707"/>
              <a:gd name="T14" fmla="*/ 138 w 605"/>
              <a:gd name="T15" fmla="*/ 102 h 707"/>
              <a:gd name="T16" fmla="*/ 119 w 605"/>
              <a:gd name="T17" fmla="*/ 161 h 707"/>
              <a:gd name="T18" fmla="*/ 102 w 605"/>
              <a:gd name="T19" fmla="*/ 139 h 707"/>
              <a:gd name="T20" fmla="*/ 323 w 605"/>
              <a:gd name="T21" fmla="*/ 5 h 707"/>
              <a:gd name="T22" fmla="*/ 485 w 605"/>
              <a:gd name="T23" fmla="*/ 66 h 707"/>
              <a:gd name="T24" fmla="*/ 501 w 605"/>
              <a:gd name="T25" fmla="*/ 142 h 707"/>
              <a:gd name="T26" fmla="*/ 467 w 605"/>
              <a:gd name="T27" fmla="*/ 141 h 707"/>
              <a:gd name="T28" fmla="*/ 363 w 605"/>
              <a:gd name="T29" fmla="*/ 103 h 707"/>
              <a:gd name="T30" fmla="*/ 393 w 605"/>
              <a:gd name="T31" fmla="*/ 235 h 707"/>
              <a:gd name="T32" fmla="*/ 603 w 605"/>
              <a:gd name="T33" fmla="*/ 321 h 707"/>
              <a:gd name="T34" fmla="*/ 585 w 605"/>
              <a:gd name="T35" fmla="*/ 384 h 707"/>
              <a:gd name="T36" fmla="*/ 566 w 605"/>
              <a:gd name="T37" fmla="*/ 325 h 707"/>
              <a:gd name="T38" fmla="*/ 501 w 605"/>
              <a:gd name="T39" fmla="*/ 362 h 707"/>
              <a:gd name="T40" fmla="*/ 466 w 605"/>
              <a:gd name="T41" fmla="*/ 362 h 707"/>
              <a:gd name="T42" fmla="*/ 392 w 605"/>
              <a:gd name="T43" fmla="*/ 325 h 707"/>
              <a:gd name="T44" fmla="*/ 439 w 605"/>
              <a:gd name="T45" fmla="*/ 679 h 707"/>
              <a:gd name="T46" fmla="*/ 405 w 605"/>
              <a:gd name="T47" fmla="*/ 695 h 707"/>
              <a:gd name="T48" fmla="*/ 289 w 605"/>
              <a:gd name="T49" fmla="*/ 644 h 707"/>
              <a:gd name="T50" fmla="*/ 196 w 605"/>
              <a:gd name="T51" fmla="*/ 697 h 707"/>
              <a:gd name="T52" fmla="*/ 164 w 605"/>
              <a:gd name="T53" fmla="*/ 682 h 707"/>
              <a:gd name="T54" fmla="*/ 211 w 605"/>
              <a:gd name="T55" fmla="*/ 325 h 707"/>
              <a:gd name="T56" fmla="*/ 309 w 605"/>
              <a:gd name="T57" fmla="*/ 521 h 707"/>
              <a:gd name="T58" fmla="*/ 224 w 605"/>
              <a:gd name="T59" fmla="*/ 567 h 707"/>
              <a:gd name="T60" fmla="*/ 308 w 605"/>
              <a:gd name="T61" fmla="*/ 606 h 707"/>
              <a:gd name="T62" fmla="*/ 363 w 605"/>
              <a:gd name="T63" fmla="*/ 446 h 707"/>
              <a:gd name="T64" fmla="*/ 295 w 605"/>
              <a:gd name="T65" fmla="*/ 400 h 707"/>
              <a:gd name="T66" fmla="*/ 294 w 605"/>
              <a:gd name="T67" fmla="*/ 481 h 707"/>
              <a:gd name="T68" fmla="*/ 363 w 605"/>
              <a:gd name="T69" fmla="*/ 446 h 707"/>
              <a:gd name="T70" fmla="*/ 401 w 605"/>
              <a:gd name="T71" fmla="*/ 65 h 707"/>
              <a:gd name="T72" fmla="*/ 327 w 605"/>
              <a:gd name="T73" fmla="*/ 623 h 707"/>
              <a:gd name="T74" fmla="*/ 392 w 605"/>
              <a:gd name="T75" fmla="*/ 588 h 707"/>
              <a:gd name="T76" fmla="*/ 277 w 605"/>
              <a:gd name="T77" fmla="*/ 623 h 707"/>
              <a:gd name="T78" fmla="*/ 202 w 605"/>
              <a:gd name="T79" fmla="*/ 664 h 707"/>
              <a:gd name="T80" fmla="*/ 218 w 605"/>
              <a:gd name="T81" fmla="*/ 542 h 707"/>
              <a:gd name="T82" fmla="*/ 229 w 605"/>
              <a:gd name="T83" fmla="*/ 467 h 707"/>
              <a:gd name="T84" fmla="*/ 375 w 605"/>
              <a:gd name="T85" fmla="*/ 466 h 707"/>
              <a:gd name="T86" fmla="*/ 384 w 605"/>
              <a:gd name="T87" fmla="*/ 542 h 707"/>
              <a:gd name="T88" fmla="*/ 302 w 605"/>
              <a:gd name="T89" fmla="*/ 362 h 707"/>
              <a:gd name="T90" fmla="*/ 260 w 605"/>
              <a:gd name="T91" fmla="*/ 326 h 707"/>
              <a:gd name="T92" fmla="*/ 245 w 605"/>
              <a:gd name="T93" fmla="*/ 345 h 707"/>
              <a:gd name="T94" fmla="*/ 283 w 605"/>
              <a:gd name="T95" fmla="*/ 378 h 707"/>
              <a:gd name="T96" fmla="*/ 359 w 605"/>
              <a:gd name="T97" fmla="*/ 345 h 707"/>
              <a:gd name="T98" fmla="*/ 368 w 605"/>
              <a:gd name="T99" fmla="*/ 419 h 707"/>
              <a:gd name="T100" fmla="*/ 277 w 605"/>
              <a:gd name="T101" fmla="*/ 204 h 707"/>
              <a:gd name="T102" fmla="*/ 301 w 605"/>
              <a:gd name="T103" fmla="*/ 174 h 707"/>
              <a:gd name="T104" fmla="*/ 327 w 605"/>
              <a:gd name="T105" fmla="*/ 103 h 707"/>
              <a:gd name="T106" fmla="*/ 302 w 605"/>
              <a:gd name="T107" fmla="*/ 136 h 707"/>
              <a:gd name="T108" fmla="*/ 327 w 605"/>
              <a:gd name="T109" fmla="*/ 103 h 707"/>
              <a:gd name="T110" fmla="*/ 215 w 605"/>
              <a:gd name="T111" fmla="*/ 271 h 707"/>
              <a:gd name="T112" fmla="*/ 387 w 605"/>
              <a:gd name="T113" fmla="*/ 271 h 707"/>
              <a:gd name="T114" fmla="*/ 387 w 605"/>
              <a:gd name="T115" fmla="*/ 271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5" h="707">
                <a:moveTo>
                  <a:pt x="211" y="325"/>
                </a:moveTo>
                <a:cubicBezTo>
                  <a:pt x="186" y="325"/>
                  <a:pt x="163" y="325"/>
                  <a:pt x="138" y="325"/>
                </a:cubicBezTo>
                <a:cubicBezTo>
                  <a:pt x="138" y="338"/>
                  <a:pt x="139" y="349"/>
                  <a:pt x="138" y="361"/>
                </a:cubicBezTo>
                <a:cubicBezTo>
                  <a:pt x="138" y="374"/>
                  <a:pt x="134" y="384"/>
                  <a:pt x="119" y="384"/>
                </a:cubicBezTo>
                <a:cubicBezTo>
                  <a:pt x="105" y="383"/>
                  <a:pt x="102" y="372"/>
                  <a:pt x="102" y="361"/>
                </a:cubicBezTo>
                <a:cubicBezTo>
                  <a:pt x="102" y="350"/>
                  <a:pt x="102" y="338"/>
                  <a:pt x="102" y="326"/>
                </a:cubicBezTo>
                <a:cubicBezTo>
                  <a:pt x="80" y="326"/>
                  <a:pt x="60" y="326"/>
                  <a:pt x="37" y="326"/>
                </a:cubicBezTo>
                <a:cubicBezTo>
                  <a:pt x="37" y="338"/>
                  <a:pt x="39" y="351"/>
                  <a:pt x="36" y="363"/>
                </a:cubicBezTo>
                <a:cubicBezTo>
                  <a:pt x="34" y="371"/>
                  <a:pt x="26" y="382"/>
                  <a:pt x="20" y="383"/>
                </a:cubicBezTo>
                <a:cubicBezTo>
                  <a:pt x="7" y="385"/>
                  <a:pt x="2" y="375"/>
                  <a:pt x="2" y="363"/>
                </a:cubicBezTo>
                <a:cubicBezTo>
                  <a:pt x="3" y="347"/>
                  <a:pt x="3" y="332"/>
                  <a:pt x="2" y="317"/>
                </a:cubicBezTo>
                <a:cubicBezTo>
                  <a:pt x="0" y="297"/>
                  <a:pt x="9" y="289"/>
                  <a:pt x="26" y="285"/>
                </a:cubicBezTo>
                <a:cubicBezTo>
                  <a:pt x="86" y="269"/>
                  <a:pt x="146" y="252"/>
                  <a:pt x="206" y="237"/>
                </a:cubicBezTo>
                <a:cubicBezTo>
                  <a:pt x="220" y="233"/>
                  <a:pt x="225" y="226"/>
                  <a:pt x="226" y="213"/>
                </a:cubicBezTo>
                <a:cubicBezTo>
                  <a:pt x="230" y="176"/>
                  <a:pt x="235" y="140"/>
                  <a:pt x="240" y="102"/>
                </a:cubicBezTo>
                <a:cubicBezTo>
                  <a:pt x="205" y="102"/>
                  <a:pt x="173" y="102"/>
                  <a:pt x="138" y="102"/>
                </a:cubicBezTo>
                <a:cubicBezTo>
                  <a:pt x="138" y="116"/>
                  <a:pt x="139" y="128"/>
                  <a:pt x="138" y="141"/>
                </a:cubicBezTo>
                <a:cubicBezTo>
                  <a:pt x="138" y="153"/>
                  <a:pt x="132" y="164"/>
                  <a:pt x="119" y="161"/>
                </a:cubicBezTo>
                <a:cubicBezTo>
                  <a:pt x="112" y="159"/>
                  <a:pt x="108" y="148"/>
                  <a:pt x="102" y="141"/>
                </a:cubicBezTo>
                <a:cubicBezTo>
                  <a:pt x="102" y="140"/>
                  <a:pt x="102" y="139"/>
                  <a:pt x="102" y="139"/>
                </a:cubicBezTo>
                <a:cubicBezTo>
                  <a:pt x="99" y="74"/>
                  <a:pt x="100" y="76"/>
                  <a:pt x="156" y="45"/>
                </a:cubicBezTo>
                <a:cubicBezTo>
                  <a:pt x="209" y="15"/>
                  <a:pt x="263" y="0"/>
                  <a:pt x="323" y="5"/>
                </a:cubicBezTo>
                <a:cubicBezTo>
                  <a:pt x="353" y="7"/>
                  <a:pt x="380" y="10"/>
                  <a:pt x="405" y="25"/>
                </a:cubicBezTo>
                <a:cubicBezTo>
                  <a:pt x="431" y="39"/>
                  <a:pt x="459" y="51"/>
                  <a:pt x="485" y="66"/>
                </a:cubicBezTo>
                <a:cubicBezTo>
                  <a:pt x="493" y="70"/>
                  <a:pt x="499" y="81"/>
                  <a:pt x="500" y="90"/>
                </a:cubicBezTo>
                <a:cubicBezTo>
                  <a:pt x="503" y="107"/>
                  <a:pt x="501" y="125"/>
                  <a:pt x="501" y="142"/>
                </a:cubicBezTo>
                <a:cubicBezTo>
                  <a:pt x="501" y="154"/>
                  <a:pt x="495" y="164"/>
                  <a:pt x="483" y="161"/>
                </a:cubicBezTo>
                <a:cubicBezTo>
                  <a:pt x="476" y="159"/>
                  <a:pt x="468" y="149"/>
                  <a:pt x="467" y="141"/>
                </a:cubicBezTo>
                <a:cubicBezTo>
                  <a:pt x="464" y="129"/>
                  <a:pt x="466" y="116"/>
                  <a:pt x="466" y="103"/>
                </a:cubicBezTo>
                <a:cubicBezTo>
                  <a:pt x="431" y="103"/>
                  <a:pt x="398" y="103"/>
                  <a:pt x="363" y="103"/>
                </a:cubicBezTo>
                <a:cubicBezTo>
                  <a:pt x="368" y="144"/>
                  <a:pt x="373" y="184"/>
                  <a:pt x="379" y="224"/>
                </a:cubicBezTo>
                <a:cubicBezTo>
                  <a:pt x="380" y="228"/>
                  <a:pt x="388" y="233"/>
                  <a:pt x="393" y="235"/>
                </a:cubicBezTo>
                <a:cubicBezTo>
                  <a:pt x="453" y="252"/>
                  <a:pt x="513" y="269"/>
                  <a:pt x="574" y="284"/>
                </a:cubicBezTo>
                <a:cubicBezTo>
                  <a:pt x="595" y="289"/>
                  <a:pt x="605" y="299"/>
                  <a:pt x="603" y="321"/>
                </a:cubicBezTo>
                <a:cubicBezTo>
                  <a:pt x="601" y="333"/>
                  <a:pt x="602" y="345"/>
                  <a:pt x="602" y="357"/>
                </a:cubicBezTo>
                <a:cubicBezTo>
                  <a:pt x="602" y="370"/>
                  <a:pt x="601" y="383"/>
                  <a:pt x="585" y="384"/>
                </a:cubicBezTo>
                <a:cubicBezTo>
                  <a:pt x="568" y="384"/>
                  <a:pt x="566" y="371"/>
                  <a:pt x="566" y="358"/>
                </a:cubicBezTo>
                <a:cubicBezTo>
                  <a:pt x="566" y="348"/>
                  <a:pt x="566" y="337"/>
                  <a:pt x="566" y="325"/>
                </a:cubicBezTo>
                <a:cubicBezTo>
                  <a:pt x="544" y="325"/>
                  <a:pt x="524" y="325"/>
                  <a:pt x="501" y="325"/>
                </a:cubicBezTo>
                <a:cubicBezTo>
                  <a:pt x="501" y="338"/>
                  <a:pt x="501" y="350"/>
                  <a:pt x="501" y="362"/>
                </a:cubicBezTo>
                <a:cubicBezTo>
                  <a:pt x="501" y="374"/>
                  <a:pt x="497" y="384"/>
                  <a:pt x="483" y="384"/>
                </a:cubicBezTo>
                <a:cubicBezTo>
                  <a:pt x="470" y="383"/>
                  <a:pt x="466" y="374"/>
                  <a:pt x="466" y="362"/>
                </a:cubicBezTo>
                <a:cubicBezTo>
                  <a:pt x="466" y="350"/>
                  <a:pt x="466" y="338"/>
                  <a:pt x="466" y="325"/>
                </a:cubicBezTo>
                <a:cubicBezTo>
                  <a:pt x="441" y="325"/>
                  <a:pt x="418" y="325"/>
                  <a:pt x="392" y="325"/>
                </a:cubicBezTo>
                <a:cubicBezTo>
                  <a:pt x="399" y="376"/>
                  <a:pt x="406" y="425"/>
                  <a:pt x="412" y="475"/>
                </a:cubicBezTo>
                <a:cubicBezTo>
                  <a:pt x="421" y="543"/>
                  <a:pt x="431" y="611"/>
                  <a:pt x="439" y="679"/>
                </a:cubicBezTo>
                <a:cubicBezTo>
                  <a:pt x="440" y="687"/>
                  <a:pt x="433" y="696"/>
                  <a:pt x="430" y="705"/>
                </a:cubicBezTo>
                <a:cubicBezTo>
                  <a:pt x="422" y="702"/>
                  <a:pt x="413" y="699"/>
                  <a:pt x="405" y="695"/>
                </a:cubicBezTo>
                <a:cubicBezTo>
                  <a:pt x="372" y="676"/>
                  <a:pt x="339" y="658"/>
                  <a:pt x="306" y="640"/>
                </a:cubicBezTo>
                <a:cubicBezTo>
                  <a:pt x="302" y="638"/>
                  <a:pt x="294" y="641"/>
                  <a:pt x="289" y="644"/>
                </a:cubicBezTo>
                <a:cubicBezTo>
                  <a:pt x="262" y="658"/>
                  <a:pt x="235" y="673"/>
                  <a:pt x="209" y="688"/>
                </a:cubicBezTo>
                <a:cubicBezTo>
                  <a:pt x="204" y="690"/>
                  <a:pt x="201" y="695"/>
                  <a:pt x="196" y="697"/>
                </a:cubicBezTo>
                <a:cubicBezTo>
                  <a:pt x="189" y="701"/>
                  <a:pt x="179" y="707"/>
                  <a:pt x="175" y="704"/>
                </a:cubicBezTo>
                <a:cubicBezTo>
                  <a:pt x="169" y="700"/>
                  <a:pt x="163" y="689"/>
                  <a:pt x="164" y="682"/>
                </a:cubicBezTo>
                <a:cubicBezTo>
                  <a:pt x="172" y="618"/>
                  <a:pt x="180" y="555"/>
                  <a:pt x="189" y="492"/>
                </a:cubicBezTo>
                <a:cubicBezTo>
                  <a:pt x="196" y="437"/>
                  <a:pt x="203" y="382"/>
                  <a:pt x="211" y="325"/>
                </a:cubicBezTo>
                <a:close/>
                <a:moveTo>
                  <a:pt x="379" y="567"/>
                </a:moveTo>
                <a:cubicBezTo>
                  <a:pt x="354" y="551"/>
                  <a:pt x="332" y="535"/>
                  <a:pt x="309" y="521"/>
                </a:cubicBezTo>
                <a:cubicBezTo>
                  <a:pt x="306" y="519"/>
                  <a:pt x="299" y="518"/>
                  <a:pt x="295" y="520"/>
                </a:cubicBezTo>
                <a:cubicBezTo>
                  <a:pt x="272" y="535"/>
                  <a:pt x="249" y="550"/>
                  <a:pt x="224" y="567"/>
                </a:cubicBezTo>
                <a:cubicBezTo>
                  <a:pt x="249" y="581"/>
                  <a:pt x="272" y="594"/>
                  <a:pt x="295" y="605"/>
                </a:cubicBezTo>
                <a:cubicBezTo>
                  <a:pt x="298" y="607"/>
                  <a:pt x="304" y="608"/>
                  <a:pt x="308" y="606"/>
                </a:cubicBezTo>
                <a:cubicBezTo>
                  <a:pt x="331" y="594"/>
                  <a:pt x="354" y="581"/>
                  <a:pt x="379" y="567"/>
                </a:cubicBezTo>
                <a:close/>
                <a:moveTo>
                  <a:pt x="363" y="446"/>
                </a:moveTo>
                <a:cubicBezTo>
                  <a:pt x="344" y="430"/>
                  <a:pt x="326" y="415"/>
                  <a:pt x="308" y="400"/>
                </a:cubicBezTo>
                <a:cubicBezTo>
                  <a:pt x="306" y="398"/>
                  <a:pt x="298" y="398"/>
                  <a:pt x="295" y="400"/>
                </a:cubicBezTo>
                <a:cubicBezTo>
                  <a:pt x="277" y="414"/>
                  <a:pt x="260" y="430"/>
                  <a:pt x="241" y="446"/>
                </a:cubicBezTo>
                <a:cubicBezTo>
                  <a:pt x="259" y="458"/>
                  <a:pt x="276" y="470"/>
                  <a:pt x="294" y="481"/>
                </a:cubicBezTo>
                <a:cubicBezTo>
                  <a:pt x="298" y="483"/>
                  <a:pt x="305" y="484"/>
                  <a:pt x="309" y="481"/>
                </a:cubicBezTo>
                <a:cubicBezTo>
                  <a:pt x="327" y="471"/>
                  <a:pt x="344" y="459"/>
                  <a:pt x="363" y="446"/>
                </a:cubicBezTo>
                <a:close/>
                <a:moveTo>
                  <a:pt x="204" y="65"/>
                </a:moveTo>
                <a:cubicBezTo>
                  <a:pt x="271" y="65"/>
                  <a:pt x="334" y="65"/>
                  <a:pt x="401" y="65"/>
                </a:cubicBezTo>
                <a:cubicBezTo>
                  <a:pt x="346" y="31"/>
                  <a:pt x="252" y="31"/>
                  <a:pt x="204" y="65"/>
                </a:cubicBezTo>
                <a:close/>
                <a:moveTo>
                  <a:pt x="327" y="623"/>
                </a:moveTo>
                <a:cubicBezTo>
                  <a:pt x="352" y="637"/>
                  <a:pt x="375" y="649"/>
                  <a:pt x="400" y="663"/>
                </a:cubicBezTo>
                <a:cubicBezTo>
                  <a:pt x="397" y="637"/>
                  <a:pt x="395" y="614"/>
                  <a:pt x="392" y="588"/>
                </a:cubicBezTo>
                <a:cubicBezTo>
                  <a:pt x="369" y="600"/>
                  <a:pt x="350" y="611"/>
                  <a:pt x="327" y="623"/>
                </a:cubicBezTo>
                <a:close/>
                <a:moveTo>
                  <a:pt x="277" y="623"/>
                </a:moveTo>
                <a:cubicBezTo>
                  <a:pt x="254" y="611"/>
                  <a:pt x="234" y="600"/>
                  <a:pt x="212" y="588"/>
                </a:cubicBezTo>
                <a:cubicBezTo>
                  <a:pt x="209" y="615"/>
                  <a:pt x="206" y="638"/>
                  <a:pt x="202" y="664"/>
                </a:cubicBezTo>
                <a:cubicBezTo>
                  <a:pt x="228" y="650"/>
                  <a:pt x="250" y="638"/>
                  <a:pt x="277" y="623"/>
                </a:cubicBezTo>
                <a:close/>
                <a:moveTo>
                  <a:pt x="218" y="542"/>
                </a:moveTo>
                <a:cubicBezTo>
                  <a:pt x="240" y="527"/>
                  <a:pt x="259" y="515"/>
                  <a:pt x="280" y="501"/>
                </a:cubicBezTo>
                <a:cubicBezTo>
                  <a:pt x="262" y="489"/>
                  <a:pt x="247" y="479"/>
                  <a:pt x="229" y="467"/>
                </a:cubicBezTo>
                <a:cubicBezTo>
                  <a:pt x="225" y="492"/>
                  <a:pt x="222" y="515"/>
                  <a:pt x="218" y="542"/>
                </a:cubicBezTo>
                <a:close/>
                <a:moveTo>
                  <a:pt x="375" y="466"/>
                </a:moveTo>
                <a:cubicBezTo>
                  <a:pt x="357" y="479"/>
                  <a:pt x="341" y="489"/>
                  <a:pt x="324" y="501"/>
                </a:cubicBezTo>
                <a:cubicBezTo>
                  <a:pt x="344" y="515"/>
                  <a:pt x="363" y="527"/>
                  <a:pt x="384" y="542"/>
                </a:cubicBezTo>
                <a:cubicBezTo>
                  <a:pt x="381" y="515"/>
                  <a:pt x="378" y="492"/>
                  <a:pt x="375" y="466"/>
                </a:cubicBezTo>
                <a:close/>
                <a:moveTo>
                  <a:pt x="302" y="362"/>
                </a:moveTo>
                <a:cubicBezTo>
                  <a:pt x="315" y="350"/>
                  <a:pt x="328" y="339"/>
                  <a:pt x="343" y="326"/>
                </a:cubicBezTo>
                <a:cubicBezTo>
                  <a:pt x="314" y="326"/>
                  <a:pt x="289" y="326"/>
                  <a:pt x="260" y="326"/>
                </a:cubicBezTo>
                <a:cubicBezTo>
                  <a:pt x="276" y="340"/>
                  <a:pt x="288" y="350"/>
                  <a:pt x="302" y="362"/>
                </a:cubicBezTo>
                <a:close/>
                <a:moveTo>
                  <a:pt x="245" y="345"/>
                </a:moveTo>
                <a:cubicBezTo>
                  <a:pt x="241" y="371"/>
                  <a:pt x="239" y="393"/>
                  <a:pt x="235" y="419"/>
                </a:cubicBezTo>
                <a:cubicBezTo>
                  <a:pt x="253" y="404"/>
                  <a:pt x="268" y="391"/>
                  <a:pt x="283" y="378"/>
                </a:cubicBezTo>
                <a:cubicBezTo>
                  <a:pt x="271" y="367"/>
                  <a:pt x="259" y="357"/>
                  <a:pt x="245" y="345"/>
                </a:cubicBezTo>
                <a:close/>
                <a:moveTo>
                  <a:pt x="359" y="345"/>
                </a:moveTo>
                <a:cubicBezTo>
                  <a:pt x="344" y="358"/>
                  <a:pt x="333" y="367"/>
                  <a:pt x="320" y="378"/>
                </a:cubicBezTo>
                <a:cubicBezTo>
                  <a:pt x="336" y="391"/>
                  <a:pt x="350" y="403"/>
                  <a:pt x="368" y="419"/>
                </a:cubicBezTo>
                <a:cubicBezTo>
                  <a:pt x="365" y="392"/>
                  <a:pt x="362" y="371"/>
                  <a:pt x="359" y="345"/>
                </a:cubicBezTo>
                <a:close/>
                <a:moveTo>
                  <a:pt x="277" y="204"/>
                </a:moveTo>
                <a:cubicBezTo>
                  <a:pt x="301" y="236"/>
                  <a:pt x="305" y="236"/>
                  <a:pt x="326" y="203"/>
                </a:cubicBezTo>
                <a:cubicBezTo>
                  <a:pt x="318" y="194"/>
                  <a:pt x="310" y="185"/>
                  <a:pt x="301" y="174"/>
                </a:cubicBezTo>
                <a:cubicBezTo>
                  <a:pt x="293" y="185"/>
                  <a:pt x="285" y="194"/>
                  <a:pt x="277" y="204"/>
                </a:cubicBezTo>
                <a:close/>
                <a:moveTo>
                  <a:pt x="327" y="103"/>
                </a:moveTo>
                <a:cubicBezTo>
                  <a:pt x="309" y="103"/>
                  <a:pt x="294" y="103"/>
                  <a:pt x="276" y="103"/>
                </a:cubicBezTo>
                <a:cubicBezTo>
                  <a:pt x="286" y="115"/>
                  <a:pt x="293" y="124"/>
                  <a:pt x="302" y="136"/>
                </a:cubicBezTo>
                <a:cubicBezTo>
                  <a:pt x="306" y="131"/>
                  <a:pt x="309" y="127"/>
                  <a:pt x="311" y="124"/>
                </a:cubicBezTo>
                <a:cubicBezTo>
                  <a:pt x="316" y="118"/>
                  <a:pt x="321" y="111"/>
                  <a:pt x="327" y="103"/>
                </a:cubicBezTo>
                <a:close/>
                <a:moveTo>
                  <a:pt x="168" y="284"/>
                </a:moveTo>
                <a:cubicBezTo>
                  <a:pt x="216" y="289"/>
                  <a:pt x="216" y="289"/>
                  <a:pt x="215" y="271"/>
                </a:cubicBezTo>
                <a:cubicBezTo>
                  <a:pt x="199" y="276"/>
                  <a:pt x="183" y="280"/>
                  <a:pt x="168" y="284"/>
                </a:cubicBezTo>
                <a:close/>
                <a:moveTo>
                  <a:pt x="387" y="271"/>
                </a:moveTo>
                <a:cubicBezTo>
                  <a:pt x="389" y="290"/>
                  <a:pt x="398" y="292"/>
                  <a:pt x="439" y="285"/>
                </a:cubicBezTo>
                <a:cubicBezTo>
                  <a:pt x="420" y="280"/>
                  <a:pt x="405" y="276"/>
                  <a:pt x="387" y="271"/>
                </a:cubicBezTo>
                <a:close/>
              </a:path>
            </a:pathLst>
          </a:custGeom>
          <a:solidFill>
            <a:srgbClr val="00006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80" name="Oval 79">
            <a:extLst>
              <a:ext uri="{FF2B5EF4-FFF2-40B4-BE49-F238E27FC236}">
                <a16:creationId xmlns:a16="http://schemas.microsoft.com/office/drawing/2014/main" id="{0DD4EA38-7D78-EB43-9AD4-67D330D58AE9}"/>
              </a:ext>
            </a:extLst>
          </p:cNvPr>
          <p:cNvSpPr/>
          <p:nvPr/>
        </p:nvSpPr>
        <p:spPr>
          <a:xfrm>
            <a:off x="6133964" y="4212528"/>
            <a:ext cx="37021" cy="37021"/>
          </a:xfrm>
          <a:prstGeom prst="ellipse">
            <a:avLst/>
          </a:prstGeom>
          <a:solidFill>
            <a:srgbClr val="FA4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1" name="Picture 80">
            <a:extLst>
              <a:ext uri="{FF2B5EF4-FFF2-40B4-BE49-F238E27FC236}">
                <a16:creationId xmlns:a16="http://schemas.microsoft.com/office/drawing/2014/main" id="{0D8E994F-BCAC-6843-80AD-1E0D8B2C85E6}"/>
              </a:ext>
            </a:extLst>
          </p:cNvPr>
          <p:cNvPicPr>
            <a:picLocks noChangeAspect="1"/>
          </p:cNvPicPr>
          <p:nvPr/>
        </p:nvPicPr>
        <p:blipFill>
          <a:blip r:embed="rId7" cstate="screen">
            <a:duotone>
              <a:srgbClr val="001489">
                <a:shade val="45000"/>
                <a:satMod val="135000"/>
              </a:srgbClr>
              <a:prstClr val="white"/>
            </a:duotone>
            <a:extLst>
              <a:ext uri="{28A0092B-C50C-407E-A947-70E740481C1C}">
                <a14:useLocalDpi xmlns:a14="http://schemas.microsoft.com/office/drawing/2010/main"/>
              </a:ext>
            </a:extLst>
          </a:blip>
          <a:stretch>
            <a:fillRect/>
          </a:stretch>
        </p:blipFill>
        <p:spPr>
          <a:xfrm>
            <a:off x="8325950" y="2102002"/>
            <a:ext cx="355607" cy="355607"/>
          </a:xfrm>
          <a:prstGeom prst="rect">
            <a:avLst/>
          </a:prstGeom>
        </p:spPr>
      </p:pic>
      <p:pic>
        <p:nvPicPr>
          <p:cNvPr id="82" name="Picture 81">
            <a:extLst>
              <a:ext uri="{FF2B5EF4-FFF2-40B4-BE49-F238E27FC236}">
                <a16:creationId xmlns:a16="http://schemas.microsoft.com/office/drawing/2014/main" id="{3986C1F2-4F8C-9B46-8AD2-CC04E45EEED4}"/>
              </a:ext>
            </a:extLst>
          </p:cNvPr>
          <p:cNvPicPr>
            <a:picLocks noChangeAspect="1"/>
          </p:cNvPicPr>
          <p:nvPr/>
        </p:nvPicPr>
        <p:blipFill>
          <a:blip r:embed="rId8" cstate="screen">
            <a:duotone>
              <a:srgbClr val="001489">
                <a:shade val="45000"/>
                <a:satMod val="135000"/>
              </a:srgbClr>
              <a:prstClr val="white"/>
            </a:duotone>
            <a:extLst>
              <a:ext uri="{28A0092B-C50C-407E-A947-70E740481C1C}">
                <a14:useLocalDpi xmlns:a14="http://schemas.microsoft.com/office/drawing/2010/main"/>
              </a:ext>
            </a:extLst>
          </a:blip>
          <a:stretch>
            <a:fillRect/>
          </a:stretch>
        </p:blipFill>
        <p:spPr>
          <a:xfrm>
            <a:off x="8391730" y="3136775"/>
            <a:ext cx="488659" cy="488659"/>
          </a:xfrm>
          <a:prstGeom prst="rect">
            <a:avLst/>
          </a:prstGeom>
        </p:spPr>
      </p:pic>
      <p:pic>
        <p:nvPicPr>
          <p:cNvPr id="83" name="Picture 82">
            <a:extLst>
              <a:ext uri="{FF2B5EF4-FFF2-40B4-BE49-F238E27FC236}">
                <a16:creationId xmlns:a16="http://schemas.microsoft.com/office/drawing/2014/main" id="{CB7EDAF6-25B2-624E-A3B3-8850C4A0929C}"/>
              </a:ext>
            </a:extLst>
          </p:cNvPr>
          <p:cNvPicPr>
            <a:picLocks noChangeAspect="1"/>
          </p:cNvPicPr>
          <p:nvPr/>
        </p:nvPicPr>
        <p:blipFill>
          <a:blip r:embed="rId9" cstate="screen">
            <a:duotone>
              <a:srgbClr val="001489">
                <a:shade val="45000"/>
                <a:satMod val="135000"/>
              </a:srgbClr>
              <a:prstClr val="white"/>
            </a:duotone>
            <a:extLst>
              <a:ext uri="{28A0092B-C50C-407E-A947-70E740481C1C}">
                <a14:useLocalDpi xmlns:a14="http://schemas.microsoft.com/office/drawing/2010/main"/>
              </a:ext>
            </a:extLst>
          </a:blip>
          <a:stretch>
            <a:fillRect/>
          </a:stretch>
        </p:blipFill>
        <p:spPr>
          <a:xfrm>
            <a:off x="8391730" y="4210518"/>
            <a:ext cx="538930" cy="538930"/>
          </a:xfrm>
          <a:prstGeom prst="rect">
            <a:avLst/>
          </a:prstGeom>
        </p:spPr>
      </p:pic>
      <p:pic>
        <p:nvPicPr>
          <p:cNvPr id="84" name="Picture 83">
            <a:extLst>
              <a:ext uri="{FF2B5EF4-FFF2-40B4-BE49-F238E27FC236}">
                <a16:creationId xmlns:a16="http://schemas.microsoft.com/office/drawing/2014/main" id="{C8AC0C3A-A2EA-124B-8627-B572B6721DEB}"/>
              </a:ext>
            </a:extLst>
          </p:cNvPr>
          <p:cNvPicPr>
            <a:picLocks noChangeAspect="1"/>
          </p:cNvPicPr>
          <p:nvPr/>
        </p:nvPicPr>
        <p:blipFill>
          <a:blip r:embed="rId10" cstate="screen">
            <a:duotone>
              <a:srgbClr val="001489">
                <a:shade val="45000"/>
                <a:satMod val="135000"/>
              </a:srgbClr>
              <a:prstClr val="white"/>
            </a:duotone>
            <a:extLst>
              <a:ext uri="{28A0092B-C50C-407E-A947-70E740481C1C}">
                <a14:useLocalDpi xmlns:a14="http://schemas.microsoft.com/office/drawing/2010/main"/>
              </a:ext>
            </a:extLst>
          </a:blip>
          <a:stretch>
            <a:fillRect/>
          </a:stretch>
        </p:blipFill>
        <p:spPr>
          <a:xfrm>
            <a:off x="8392413" y="5334872"/>
            <a:ext cx="487976" cy="487976"/>
          </a:xfrm>
          <a:prstGeom prst="rect">
            <a:avLst/>
          </a:prstGeom>
        </p:spPr>
      </p:pic>
    </p:spTree>
    <p:extLst>
      <p:ext uri="{BB962C8B-B14F-4D97-AF65-F5344CB8AC3E}">
        <p14:creationId xmlns:p14="http://schemas.microsoft.com/office/powerpoint/2010/main" val="425157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FCF5E00-5DCB-3449-B131-F03774A1F800}"/>
              </a:ext>
            </a:extLst>
          </p:cNvPr>
          <p:cNvSpPr>
            <a:spLocks noGrp="1"/>
          </p:cNvSpPr>
          <p:nvPr>
            <p:ph type="title"/>
          </p:nvPr>
        </p:nvSpPr>
        <p:spPr>
          <a:xfrm>
            <a:off x="381000" y="733425"/>
            <a:ext cx="11430000" cy="457200"/>
          </a:xfrm>
        </p:spPr>
        <p:txBody>
          <a:bodyPr/>
          <a:lstStyle/>
          <a:p>
            <a:r>
              <a:rPr lang="en-US" dirty="0"/>
              <a:t>NuScale is Well Suited for a Range of Applications Critical to the Energy Transition</a:t>
            </a:r>
          </a:p>
        </p:txBody>
      </p:sp>
      <p:sp>
        <p:nvSpPr>
          <p:cNvPr id="5" name="Rectangle 4">
            <a:extLst>
              <a:ext uri="{FF2B5EF4-FFF2-40B4-BE49-F238E27FC236}">
                <a16:creationId xmlns:a16="http://schemas.microsoft.com/office/drawing/2014/main" id="{C6F843A4-FEF4-4646-B117-6ECF974392EC}"/>
              </a:ext>
            </a:extLst>
          </p:cNvPr>
          <p:cNvSpPr/>
          <p:nvPr/>
        </p:nvSpPr>
        <p:spPr>
          <a:xfrm>
            <a:off x="304802" y="1219200"/>
            <a:ext cx="3727266" cy="352426"/>
          </a:xfrm>
          <a:prstGeom prst="rect">
            <a:avLst/>
          </a:prstGeom>
          <a:solidFill>
            <a:srgbClr val="001489"/>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Enhancing the Power Grid</a:t>
            </a:r>
          </a:p>
        </p:txBody>
      </p:sp>
      <p:sp>
        <p:nvSpPr>
          <p:cNvPr id="6" name="Rectangle 5">
            <a:extLst>
              <a:ext uri="{FF2B5EF4-FFF2-40B4-BE49-F238E27FC236}">
                <a16:creationId xmlns:a16="http://schemas.microsoft.com/office/drawing/2014/main" id="{73B19A91-A0EE-1048-B4EE-4E7385980953}"/>
              </a:ext>
            </a:extLst>
          </p:cNvPr>
          <p:cNvSpPr>
            <a:spLocks/>
          </p:cNvSpPr>
          <p:nvPr/>
        </p:nvSpPr>
        <p:spPr>
          <a:xfrm>
            <a:off x="4232366" y="1219200"/>
            <a:ext cx="7654834" cy="352426"/>
          </a:xfrm>
          <a:prstGeom prst="rect">
            <a:avLst/>
          </a:pr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Energy Transition-Specific Opportunities</a:t>
            </a:r>
          </a:p>
        </p:txBody>
      </p:sp>
      <p:sp>
        <p:nvSpPr>
          <p:cNvPr id="7" name="Text Placeholder 5">
            <a:extLst>
              <a:ext uri="{FF2B5EF4-FFF2-40B4-BE49-F238E27FC236}">
                <a16:creationId xmlns:a16="http://schemas.microsoft.com/office/drawing/2014/main" id="{B90F9976-030F-2A48-B2E4-238BE45842B8}"/>
              </a:ext>
            </a:extLst>
          </p:cNvPr>
          <p:cNvSpPr txBox="1">
            <a:spLocks/>
          </p:cNvSpPr>
          <p:nvPr/>
        </p:nvSpPr>
        <p:spPr>
          <a:xfrm>
            <a:off x="304799" y="1643454"/>
            <a:ext cx="3727266" cy="552556"/>
          </a:xfrm>
          <a:prstGeom prst="rect">
            <a:avLst/>
          </a:prstGeom>
          <a:solidFill>
            <a:schemeClr val="bg1">
              <a:lumMod val="95000"/>
            </a:schemeClr>
          </a:solidFill>
          <a:ln>
            <a:noFill/>
          </a:ln>
        </p:spPr>
        <p:txBody>
          <a:bodyPr vert="horz" lIns="144000" tIns="0" rIns="45720" bIns="0" rtlCol="0" anchor="ctr">
            <a:normAutofit/>
          </a:bodyPr>
          <a:lstStyle>
            <a:lvl1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sz="1200" b="1" kern="120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0" cap="none" spc="0" normalizeH="0" baseline="0" noProof="0" dirty="0">
                <a:ln>
                  <a:noFill/>
                </a:ln>
                <a:solidFill>
                  <a:srgbClr val="001489"/>
                </a:solidFill>
                <a:effectLst/>
                <a:uLnTx/>
                <a:uFillTx/>
                <a:latin typeface="Arial" panose="020B0604020202020204" pitchFamily="34" charset="0"/>
                <a:ea typeface="+mn-ea"/>
                <a:cs typeface="+mn-cs"/>
              </a:rPr>
              <a:t>Grid Resiliency </a:t>
            </a:r>
            <a:endParaRPr kumimoji="0" lang="en-US" sz="1400" b="1" i="0" u="none" strike="noStrike" kern="1200" cap="none" spc="0" normalizeH="0" baseline="0" noProof="0" dirty="0">
              <a:ln>
                <a:noFill/>
              </a:ln>
              <a:solidFill>
                <a:srgbClr val="001489"/>
              </a:solidFill>
              <a:effectLst/>
              <a:uLnTx/>
              <a:uFillTx/>
              <a:latin typeface="Arial" panose="020B0604020202020204"/>
              <a:ea typeface="+mn-ea"/>
              <a:cs typeface="+mn-cs"/>
            </a:endParaRPr>
          </a:p>
        </p:txBody>
      </p:sp>
      <p:grpSp>
        <p:nvGrpSpPr>
          <p:cNvPr id="8" name="Group 12">
            <a:extLst>
              <a:ext uri="{FF2B5EF4-FFF2-40B4-BE49-F238E27FC236}">
                <a16:creationId xmlns:a16="http://schemas.microsoft.com/office/drawing/2014/main" id="{D920CED1-4413-3241-A8EA-89FC521DC42C}"/>
              </a:ext>
            </a:extLst>
          </p:cNvPr>
          <p:cNvGrpSpPr>
            <a:grpSpLocks noChangeAspect="1"/>
          </p:cNvGrpSpPr>
          <p:nvPr/>
        </p:nvGrpSpPr>
        <p:grpSpPr bwMode="auto">
          <a:xfrm>
            <a:off x="3411866" y="1702721"/>
            <a:ext cx="342694" cy="434023"/>
            <a:chOff x="994" y="1302"/>
            <a:chExt cx="2030" cy="2571"/>
          </a:xfrm>
          <a:solidFill>
            <a:schemeClr val="tx1"/>
          </a:solidFill>
        </p:grpSpPr>
        <p:sp>
          <p:nvSpPr>
            <p:cNvPr id="9" name="Freeform 13">
              <a:extLst>
                <a:ext uri="{FF2B5EF4-FFF2-40B4-BE49-F238E27FC236}">
                  <a16:creationId xmlns:a16="http://schemas.microsoft.com/office/drawing/2014/main" id="{5749C311-772A-9F43-A7F0-B6AA57D275B0}"/>
                </a:ext>
              </a:extLst>
            </p:cNvPr>
            <p:cNvSpPr>
              <a:spLocks noEditPoints="1"/>
            </p:cNvSpPr>
            <p:nvPr/>
          </p:nvSpPr>
          <p:spPr bwMode="auto">
            <a:xfrm>
              <a:off x="994" y="1921"/>
              <a:ext cx="2001" cy="1376"/>
            </a:xfrm>
            <a:custGeom>
              <a:avLst/>
              <a:gdLst>
                <a:gd name="T0" fmla="*/ 0 w 844"/>
                <a:gd name="T1" fmla="*/ 39 h 581"/>
                <a:gd name="T2" fmla="*/ 5 w 844"/>
                <a:gd name="T3" fmla="*/ 0 h 581"/>
                <a:gd name="T4" fmla="*/ 405 w 844"/>
                <a:gd name="T5" fmla="*/ 211 h 581"/>
                <a:gd name="T6" fmla="*/ 425 w 844"/>
                <a:gd name="T7" fmla="*/ 173 h 581"/>
                <a:gd name="T8" fmla="*/ 423 w 844"/>
                <a:gd name="T9" fmla="*/ 164 h 581"/>
                <a:gd name="T10" fmla="*/ 454 w 844"/>
                <a:gd name="T11" fmla="*/ 99 h 581"/>
                <a:gd name="T12" fmla="*/ 495 w 844"/>
                <a:gd name="T13" fmla="*/ 106 h 581"/>
                <a:gd name="T14" fmla="*/ 508 w 844"/>
                <a:gd name="T15" fmla="*/ 148 h 581"/>
                <a:gd name="T16" fmla="*/ 469 w 844"/>
                <a:gd name="T17" fmla="*/ 189 h 581"/>
                <a:gd name="T18" fmla="*/ 461 w 844"/>
                <a:gd name="T19" fmla="*/ 195 h 581"/>
                <a:gd name="T20" fmla="*/ 442 w 844"/>
                <a:gd name="T21" fmla="*/ 231 h 581"/>
                <a:gd name="T22" fmla="*/ 844 w 844"/>
                <a:gd name="T23" fmla="*/ 443 h 581"/>
                <a:gd name="T24" fmla="*/ 780 w 844"/>
                <a:gd name="T25" fmla="*/ 490 h 581"/>
                <a:gd name="T26" fmla="*/ 569 w 844"/>
                <a:gd name="T27" fmla="*/ 569 h 581"/>
                <a:gd name="T28" fmla="*/ 294 w 844"/>
                <a:gd name="T29" fmla="*/ 527 h 581"/>
                <a:gd name="T30" fmla="*/ 94 w 844"/>
                <a:gd name="T31" fmla="*/ 363 h 581"/>
                <a:gd name="T32" fmla="*/ 9 w 844"/>
                <a:gd name="T33" fmla="*/ 164 h 581"/>
                <a:gd name="T34" fmla="*/ 1 w 844"/>
                <a:gd name="T35" fmla="*/ 102 h 581"/>
                <a:gd name="T36" fmla="*/ 0 w 844"/>
                <a:gd name="T37" fmla="*/ 92 h 581"/>
                <a:gd name="T38" fmla="*/ 0 w 844"/>
                <a:gd name="T39" fmla="*/ 39 h 581"/>
                <a:gd name="T40" fmla="*/ 48 w 844"/>
                <a:gd name="T41" fmla="*/ 85 h 581"/>
                <a:gd name="T42" fmla="*/ 191 w 844"/>
                <a:gd name="T43" fmla="*/ 401 h 581"/>
                <a:gd name="T44" fmla="*/ 189 w 844"/>
                <a:gd name="T45" fmla="*/ 392 h 581"/>
                <a:gd name="T46" fmla="*/ 151 w 844"/>
                <a:gd name="T47" fmla="*/ 299 h 581"/>
                <a:gd name="T48" fmla="*/ 121 w 844"/>
                <a:gd name="T49" fmla="*/ 134 h 581"/>
                <a:gd name="T50" fmla="*/ 118 w 844"/>
                <a:gd name="T51" fmla="*/ 124 h 581"/>
                <a:gd name="T52" fmla="*/ 48 w 844"/>
                <a:gd name="T53" fmla="*/ 8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4" h="581">
                  <a:moveTo>
                    <a:pt x="0" y="39"/>
                  </a:moveTo>
                  <a:cubicBezTo>
                    <a:pt x="2" y="27"/>
                    <a:pt x="3" y="14"/>
                    <a:pt x="5" y="0"/>
                  </a:cubicBezTo>
                  <a:cubicBezTo>
                    <a:pt x="139" y="70"/>
                    <a:pt x="272" y="141"/>
                    <a:pt x="405" y="211"/>
                  </a:cubicBezTo>
                  <a:cubicBezTo>
                    <a:pt x="412" y="198"/>
                    <a:pt x="419" y="186"/>
                    <a:pt x="425" y="173"/>
                  </a:cubicBezTo>
                  <a:cubicBezTo>
                    <a:pt x="426" y="171"/>
                    <a:pt x="424" y="167"/>
                    <a:pt x="423" y="164"/>
                  </a:cubicBezTo>
                  <a:cubicBezTo>
                    <a:pt x="414" y="138"/>
                    <a:pt x="428" y="108"/>
                    <a:pt x="454" y="99"/>
                  </a:cubicBezTo>
                  <a:cubicBezTo>
                    <a:pt x="469" y="93"/>
                    <a:pt x="483" y="95"/>
                    <a:pt x="495" y="106"/>
                  </a:cubicBezTo>
                  <a:cubicBezTo>
                    <a:pt x="507" y="117"/>
                    <a:pt x="511" y="132"/>
                    <a:pt x="508" y="148"/>
                  </a:cubicBezTo>
                  <a:cubicBezTo>
                    <a:pt x="503" y="170"/>
                    <a:pt x="490" y="183"/>
                    <a:pt x="469" y="189"/>
                  </a:cubicBezTo>
                  <a:cubicBezTo>
                    <a:pt x="466" y="190"/>
                    <a:pt x="463" y="192"/>
                    <a:pt x="461" y="195"/>
                  </a:cubicBezTo>
                  <a:cubicBezTo>
                    <a:pt x="455" y="206"/>
                    <a:pt x="449" y="218"/>
                    <a:pt x="442" y="231"/>
                  </a:cubicBezTo>
                  <a:cubicBezTo>
                    <a:pt x="575" y="301"/>
                    <a:pt x="708" y="371"/>
                    <a:pt x="844" y="443"/>
                  </a:cubicBezTo>
                  <a:cubicBezTo>
                    <a:pt x="822" y="459"/>
                    <a:pt x="802" y="476"/>
                    <a:pt x="780" y="490"/>
                  </a:cubicBezTo>
                  <a:cubicBezTo>
                    <a:pt x="716" y="533"/>
                    <a:pt x="645" y="559"/>
                    <a:pt x="569" y="569"/>
                  </a:cubicBezTo>
                  <a:cubicBezTo>
                    <a:pt x="474" y="581"/>
                    <a:pt x="382" y="567"/>
                    <a:pt x="294" y="527"/>
                  </a:cubicBezTo>
                  <a:cubicBezTo>
                    <a:pt x="213" y="490"/>
                    <a:pt x="146" y="435"/>
                    <a:pt x="94" y="363"/>
                  </a:cubicBezTo>
                  <a:cubicBezTo>
                    <a:pt x="51" y="303"/>
                    <a:pt x="23" y="236"/>
                    <a:pt x="9" y="164"/>
                  </a:cubicBezTo>
                  <a:cubicBezTo>
                    <a:pt x="6" y="143"/>
                    <a:pt x="4" y="123"/>
                    <a:pt x="1" y="102"/>
                  </a:cubicBezTo>
                  <a:cubicBezTo>
                    <a:pt x="1" y="99"/>
                    <a:pt x="0" y="96"/>
                    <a:pt x="0" y="92"/>
                  </a:cubicBezTo>
                  <a:cubicBezTo>
                    <a:pt x="0" y="75"/>
                    <a:pt x="0" y="57"/>
                    <a:pt x="0" y="39"/>
                  </a:cubicBezTo>
                  <a:close/>
                  <a:moveTo>
                    <a:pt x="48" y="85"/>
                  </a:moveTo>
                  <a:cubicBezTo>
                    <a:pt x="51" y="212"/>
                    <a:pt x="103" y="315"/>
                    <a:pt x="191" y="401"/>
                  </a:cubicBezTo>
                  <a:cubicBezTo>
                    <a:pt x="191" y="398"/>
                    <a:pt x="190" y="395"/>
                    <a:pt x="189" y="392"/>
                  </a:cubicBezTo>
                  <a:cubicBezTo>
                    <a:pt x="176" y="361"/>
                    <a:pt x="163" y="331"/>
                    <a:pt x="151" y="299"/>
                  </a:cubicBezTo>
                  <a:cubicBezTo>
                    <a:pt x="131" y="246"/>
                    <a:pt x="123" y="190"/>
                    <a:pt x="121" y="134"/>
                  </a:cubicBezTo>
                  <a:cubicBezTo>
                    <a:pt x="120" y="131"/>
                    <a:pt x="120" y="126"/>
                    <a:pt x="118" y="124"/>
                  </a:cubicBezTo>
                  <a:cubicBezTo>
                    <a:pt x="95" y="111"/>
                    <a:pt x="72" y="99"/>
                    <a:pt x="4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0" name="Freeform 14">
              <a:extLst>
                <a:ext uri="{FF2B5EF4-FFF2-40B4-BE49-F238E27FC236}">
                  <a16:creationId xmlns:a16="http://schemas.microsoft.com/office/drawing/2014/main" id="{C1BBDFC3-AC34-8A48-9801-AFC7661097E1}"/>
                </a:ext>
              </a:extLst>
            </p:cNvPr>
            <p:cNvSpPr>
              <a:spLocks noEditPoints="1"/>
            </p:cNvSpPr>
            <p:nvPr/>
          </p:nvSpPr>
          <p:spPr bwMode="auto">
            <a:xfrm>
              <a:off x="1137" y="3141"/>
              <a:ext cx="1005" cy="732"/>
            </a:xfrm>
            <a:custGeom>
              <a:avLst/>
              <a:gdLst>
                <a:gd name="T0" fmla="*/ 0 w 424"/>
                <a:gd name="T1" fmla="*/ 309 h 309"/>
                <a:gd name="T2" fmla="*/ 1 w 424"/>
                <a:gd name="T3" fmla="*/ 305 h 309"/>
                <a:gd name="T4" fmla="*/ 106 w 424"/>
                <a:gd name="T5" fmla="*/ 28 h 309"/>
                <a:gd name="T6" fmla="*/ 115 w 424"/>
                <a:gd name="T7" fmla="*/ 0 h 309"/>
                <a:gd name="T8" fmla="*/ 121 w 424"/>
                <a:gd name="T9" fmla="*/ 4 h 309"/>
                <a:gd name="T10" fmla="*/ 331 w 424"/>
                <a:gd name="T11" fmla="*/ 100 h 309"/>
                <a:gd name="T12" fmla="*/ 341 w 424"/>
                <a:gd name="T13" fmla="*/ 107 h 309"/>
                <a:gd name="T14" fmla="*/ 424 w 424"/>
                <a:gd name="T15" fmla="*/ 305 h 309"/>
                <a:gd name="T16" fmla="*/ 424 w 424"/>
                <a:gd name="T17" fmla="*/ 307 h 309"/>
                <a:gd name="T18" fmla="*/ 414 w 424"/>
                <a:gd name="T19" fmla="*/ 308 h 309"/>
                <a:gd name="T20" fmla="*/ 336 w 424"/>
                <a:gd name="T21" fmla="*/ 308 h 309"/>
                <a:gd name="T22" fmla="*/ 326 w 424"/>
                <a:gd name="T23" fmla="*/ 309 h 309"/>
                <a:gd name="T24" fmla="*/ 0 w 424"/>
                <a:gd name="T25" fmla="*/ 309 h 309"/>
                <a:gd name="T26" fmla="*/ 130 w 424"/>
                <a:gd name="T27" fmla="*/ 59 h 309"/>
                <a:gd name="T28" fmla="*/ 50 w 424"/>
                <a:gd name="T29" fmla="*/ 284 h 309"/>
                <a:gd name="T30" fmla="*/ 62 w 424"/>
                <a:gd name="T31" fmla="*/ 271 h 309"/>
                <a:gd name="T32" fmla="*/ 157 w 424"/>
                <a:gd name="T33" fmla="*/ 83 h 309"/>
                <a:gd name="T34" fmla="*/ 155 w 424"/>
                <a:gd name="T35" fmla="*/ 76 h 309"/>
                <a:gd name="T36" fmla="*/ 130 w 424"/>
                <a:gd name="T37" fmla="*/ 5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4" h="309">
                  <a:moveTo>
                    <a:pt x="0" y="309"/>
                  </a:moveTo>
                  <a:cubicBezTo>
                    <a:pt x="1" y="308"/>
                    <a:pt x="1" y="306"/>
                    <a:pt x="1" y="305"/>
                  </a:cubicBezTo>
                  <a:cubicBezTo>
                    <a:pt x="47" y="216"/>
                    <a:pt x="77" y="122"/>
                    <a:pt x="106" y="28"/>
                  </a:cubicBezTo>
                  <a:cubicBezTo>
                    <a:pt x="109" y="19"/>
                    <a:pt x="112" y="10"/>
                    <a:pt x="115" y="0"/>
                  </a:cubicBezTo>
                  <a:cubicBezTo>
                    <a:pt x="118" y="2"/>
                    <a:pt x="120" y="3"/>
                    <a:pt x="121" y="4"/>
                  </a:cubicBezTo>
                  <a:cubicBezTo>
                    <a:pt x="183" y="55"/>
                    <a:pt x="253" y="86"/>
                    <a:pt x="331" y="100"/>
                  </a:cubicBezTo>
                  <a:cubicBezTo>
                    <a:pt x="335" y="101"/>
                    <a:pt x="340" y="104"/>
                    <a:pt x="341" y="107"/>
                  </a:cubicBezTo>
                  <a:cubicBezTo>
                    <a:pt x="364" y="175"/>
                    <a:pt x="391" y="241"/>
                    <a:pt x="424" y="305"/>
                  </a:cubicBezTo>
                  <a:cubicBezTo>
                    <a:pt x="424" y="305"/>
                    <a:pt x="424" y="306"/>
                    <a:pt x="424" y="307"/>
                  </a:cubicBezTo>
                  <a:cubicBezTo>
                    <a:pt x="421" y="307"/>
                    <a:pt x="418" y="308"/>
                    <a:pt x="414" y="308"/>
                  </a:cubicBezTo>
                  <a:cubicBezTo>
                    <a:pt x="388" y="308"/>
                    <a:pt x="362" y="308"/>
                    <a:pt x="336" y="308"/>
                  </a:cubicBezTo>
                  <a:cubicBezTo>
                    <a:pt x="332" y="308"/>
                    <a:pt x="329" y="309"/>
                    <a:pt x="326" y="309"/>
                  </a:cubicBezTo>
                  <a:cubicBezTo>
                    <a:pt x="217" y="309"/>
                    <a:pt x="109" y="309"/>
                    <a:pt x="0" y="309"/>
                  </a:cubicBezTo>
                  <a:close/>
                  <a:moveTo>
                    <a:pt x="130" y="59"/>
                  </a:moveTo>
                  <a:cubicBezTo>
                    <a:pt x="104" y="134"/>
                    <a:pt x="77" y="209"/>
                    <a:pt x="50" y="284"/>
                  </a:cubicBezTo>
                  <a:cubicBezTo>
                    <a:pt x="54" y="280"/>
                    <a:pt x="58" y="275"/>
                    <a:pt x="62" y="271"/>
                  </a:cubicBezTo>
                  <a:cubicBezTo>
                    <a:pt x="109" y="216"/>
                    <a:pt x="137" y="151"/>
                    <a:pt x="157" y="83"/>
                  </a:cubicBezTo>
                  <a:cubicBezTo>
                    <a:pt x="158" y="81"/>
                    <a:pt x="157" y="77"/>
                    <a:pt x="155" y="76"/>
                  </a:cubicBezTo>
                  <a:cubicBezTo>
                    <a:pt x="147" y="69"/>
                    <a:pt x="138" y="64"/>
                    <a:pt x="13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1" name="Freeform 15">
              <a:extLst>
                <a:ext uri="{FF2B5EF4-FFF2-40B4-BE49-F238E27FC236}">
                  <a16:creationId xmlns:a16="http://schemas.microsoft.com/office/drawing/2014/main" id="{C312337E-70C4-714D-8020-EB367688004F}"/>
                </a:ext>
              </a:extLst>
            </p:cNvPr>
            <p:cNvSpPr>
              <a:spLocks/>
            </p:cNvSpPr>
            <p:nvPr/>
          </p:nvSpPr>
          <p:spPr bwMode="auto">
            <a:xfrm>
              <a:off x="1743" y="1302"/>
              <a:ext cx="1281" cy="765"/>
            </a:xfrm>
            <a:custGeom>
              <a:avLst/>
              <a:gdLst>
                <a:gd name="T0" fmla="*/ 174 w 540"/>
                <a:gd name="T1" fmla="*/ 0 h 323"/>
                <a:gd name="T2" fmla="*/ 228 w 540"/>
                <a:gd name="T3" fmla="*/ 9 h 323"/>
                <a:gd name="T4" fmla="*/ 437 w 540"/>
                <a:gd name="T5" fmla="*/ 130 h 323"/>
                <a:gd name="T6" fmla="*/ 538 w 540"/>
                <a:gd name="T7" fmla="*/ 304 h 323"/>
                <a:gd name="T8" fmla="*/ 540 w 540"/>
                <a:gd name="T9" fmla="*/ 309 h 323"/>
                <a:gd name="T10" fmla="*/ 540 w 540"/>
                <a:gd name="T11" fmla="*/ 311 h 323"/>
                <a:gd name="T12" fmla="*/ 509 w 540"/>
                <a:gd name="T13" fmla="*/ 322 h 323"/>
                <a:gd name="T14" fmla="*/ 505 w 540"/>
                <a:gd name="T15" fmla="*/ 323 h 323"/>
                <a:gd name="T16" fmla="*/ 500 w 540"/>
                <a:gd name="T17" fmla="*/ 310 h 323"/>
                <a:gd name="T18" fmla="*/ 412 w 540"/>
                <a:gd name="T19" fmla="*/ 159 h 323"/>
                <a:gd name="T20" fmla="*/ 246 w 540"/>
                <a:gd name="T21" fmla="*/ 55 h 323"/>
                <a:gd name="T22" fmla="*/ 22 w 540"/>
                <a:gd name="T23" fmla="*/ 69 h 323"/>
                <a:gd name="T24" fmla="*/ 16 w 540"/>
                <a:gd name="T25" fmla="*/ 71 h 323"/>
                <a:gd name="T26" fmla="*/ 14 w 540"/>
                <a:gd name="T27" fmla="*/ 71 h 323"/>
                <a:gd name="T28" fmla="*/ 0 w 540"/>
                <a:gd name="T29" fmla="*/ 33 h 323"/>
                <a:gd name="T30" fmla="*/ 88 w 540"/>
                <a:gd name="T31" fmla="*/ 6 h 323"/>
                <a:gd name="T32" fmla="*/ 125 w 540"/>
                <a:gd name="T33" fmla="*/ 0 h 323"/>
                <a:gd name="T34" fmla="*/ 174 w 540"/>
                <a:gd name="T3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0" h="323">
                  <a:moveTo>
                    <a:pt x="174" y="0"/>
                  </a:moveTo>
                  <a:cubicBezTo>
                    <a:pt x="192" y="3"/>
                    <a:pt x="210" y="5"/>
                    <a:pt x="228" y="9"/>
                  </a:cubicBezTo>
                  <a:cubicBezTo>
                    <a:pt x="310" y="27"/>
                    <a:pt x="379" y="69"/>
                    <a:pt x="437" y="130"/>
                  </a:cubicBezTo>
                  <a:cubicBezTo>
                    <a:pt x="484" y="180"/>
                    <a:pt x="517" y="239"/>
                    <a:pt x="538" y="304"/>
                  </a:cubicBezTo>
                  <a:cubicBezTo>
                    <a:pt x="538" y="306"/>
                    <a:pt x="539" y="308"/>
                    <a:pt x="540" y="309"/>
                  </a:cubicBezTo>
                  <a:cubicBezTo>
                    <a:pt x="540" y="310"/>
                    <a:pt x="540" y="311"/>
                    <a:pt x="540" y="311"/>
                  </a:cubicBezTo>
                  <a:cubicBezTo>
                    <a:pt x="530" y="315"/>
                    <a:pt x="519" y="318"/>
                    <a:pt x="509" y="322"/>
                  </a:cubicBezTo>
                  <a:cubicBezTo>
                    <a:pt x="508" y="322"/>
                    <a:pt x="507" y="322"/>
                    <a:pt x="505" y="323"/>
                  </a:cubicBezTo>
                  <a:cubicBezTo>
                    <a:pt x="503" y="319"/>
                    <a:pt x="501" y="315"/>
                    <a:pt x="500" y="310"/>
                  </a:cubicBezTo>
                  <a:cubicBezTo>
                    <a:pt x="482" y="254"/>
                    <a:pt x="453" y="203"/>
                    <a:pt x="412" y="159"/>
                  </a:cubicBezTo>
                  <a:cubicBezTo>
                    <a:pt x="366" y="110"/>
                    <a:pt x="311" y="74"/>
                    <a:pt x="246" y="55"/>
                  </a:cubicBezTo>
                  <a:cubicBezTo>
                    <a:pt x="170" y="33"/>
                    <a:pt x="95" y="37"/>
                    <a:pt x="22" y="69"/>
                  </a:cubicBezTo>
                  <a:cubicBezTo>
                    <a:pt x="20" y="69"/>
                    <a:pt x="18" y="70"/>
                    <a:pt x="16" y="71"/>
                  </a:cubicBezTo>
                  <a:cubicBezTo>
                    <a:pt x="15" y="71"/>
                    <a:pt x="15" y="71"/>
                    <a:pt x="14" y="71"/>
                  </a:cubicBezTo>
                  <a:cubicBezTo>
                    <a:pt x="9" y="59"/>
                    <a:pt x="5" y="46"/>
                    <a:pt x="0" y="33"/>
                  </a:cubicBezTo>
                  <a:cubicBezTo>
                    <a:pt x="29" y="20"/>
                    <a:pt x="58" y="11"/>
                    <a:pt x="88" y="6"/>
                  </a:cubicBezTo>
                  <a:cubicBezTo>
                    <a:pt x="100" y="4"/>
                    <a:pt x="112" y="2"/>
                    <a:pt x="125" y="0"/>
                  </a:cubicBezTo>
                  <a:cubicBezTo>
                    <a:pt x="141" y="0"/>
                    <a:pt x="158" y="0"/>
                    <a:pt x="17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2" name="Freeform 16">
              <a:extLst>
                <a:ext uri="{FF2B5EF4-FFF2-40B4-BE49-F238E27FC236}">
                  <a16:creationId xmlns:a16="http://schemas.microsoft.com/office/drawing/2014/main" id="{345D204E-A9AC-0443-A7B0-C4F34937B0CE}"/>
                </a:ext>
              </a:extLst>
            </p:cNvPr>
            <p:cNvSpPr>
              <a:spLocks/>
            </p:cNvSpPr>
            <p:nvPr/>
          </p:nvSpPr>
          <p:spPr bwMode="auto">
            <a:xfrm>
              <a:off x="1819" y="1518"/>
              <a:ext cx="970" cy="625"/>
            </a:xfrm>
            <a:custGeom>
              <a:avLst/>
              <a:gdLst>
                <a:gd name="T0" fmla="*/ 12 w 409"/>
                <a:gd name="T1" fmla="*/ 77 h 264"/>
                <a:gd name="T2" fmla="*/ 0 w 409"/>
                <a:gd name="T3" fmla="*/ 41 h 264"/>
                <a:gd name="T4" fmla="*/ 36 w 409"/>
                <a:gd name="T5" fmla="*/ 28 h 264"/>
                <a:gd name="T6" fmla="*/ 314 w 409"/>
                <a:gd name="T7" fmla="*/ 97 h 264"/>
                <a:gd name="T8" fmla="*/ 408 w 409"/>
                <a:gd name="T9" fmla="*/ 247 h 264"/>
                <a:gd name="T10" fmla="*/ 409 w 409"/>
                <a:gd name="T11" fmla="*/ 252 h 264"/>
                <a:gd name="T12" fmla="*/ 375 w 409"/>
                <a:gd name="T13" fmla="*/ 264 h 264"/>
                <a:gd name="T14" fmla="*/ 354 w 409"/>
                <a:gd name="T15" fmla="*/ 213 h 264"/>
                <a:gd name="T16" fmla="*/ 229 w 409"/>
                <a:gd name="T17" fmla="*/ 81 h 264"/>
                <a:gd name="T18" fmla="*/ 24 w 409"/>
                <a:gd name="T19" fmla="*/ 72 h 264"/>
                <a:gd name="T20" fmla="*/ 12 w 409"/>
                <a:gd name="T21" fmla="*/ 7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264">
                  <a:moveTo>
                    <a:pt x="12" y="77"/>
                  </a:moveTo>
                  <a:cubicBezTo>
                    <a:pt x="8" y="65"/>
                    <a:pt x="4" y="53"/>
                    <a:pt x="0" y="41"/>
                  </a:cubicBezTo>
                  <a:cubicBezTo>
                    <a:pt x="12" y="36"/>
                    <a:pt x="24" y="31"/>
                    <a:pt x="36" y="28"/>
                  </a:cubicBezTo>
                  <a:cubicBezTo>
                    <a:pt x="142" y="0"/>
                    <a:pt x="234" y="26"/>
                    <a:pt x="314" y="97"/>
                  </a:cubicBezTo>
                  <a:cubicBezTo>
                    <a:pt x="359" y="138"/>
                    <a:pt x="389" y="189"/>
                    <a:pt x="408" y="247"/>
                  </a:cubicBezTo>
                  <a:cubicBezTo>
                    <a:pt x="408" y="249"/>
                    <a:pt x="408" y="250"/>
                    <a:pt x="409" y="252"/>
                  </a:cubicBezTo>
                  <a:cubicBezTo>
                    <a:pt x="398" y="256"/>
                    <a:pt x="386" y="260"/>
                    <a:pt x="375" y="264"/>
                  </a:cubicBezTo>
                  <a:cubicBezTo>
                    <a:pt x="368" y="246"/>
                    <a:pt x="362" y="229"/>
                    <a:pt x="354" y="213"/>
                  </a:cubicBezTo>
                  <a:cubicBezTo>
                    <a:pt x="327" y="155"/>
                    <a:pt x="286" y="110"/>
                    <a:pt x="229" y="81"/>
                  </a:cubicBezTo>
                  <a:cubicBezTo>
                    <a:pt x="162" y="47"/>
                    <a:pt x="94" y="45"/>
                    <a:pt x="24" y="72"/>
                  </a:cubicBezTo>
                  <a:cubicBezTo>
                    <a:pt x="21" y="73"/>
                    <a:pt x="17" y="75"/>
                    <a:pt x="1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3" name="Freeform 17">
              <a:extLst>
                <a:ext uri="{FF2B5EF4-FFF2-40B4-BE49-F238E27FC236}">
                  <a16:creationId xmlns:a16="http://schemas.microsoft.com/office/drawing/2014/main" id="{A32E70B3-CEAD-6E42-A775-369622A6B552}"/>
                </a:ext>
              </a:extLst>
            </p:cNvPr>
            <p:cNvSpPr>
              <a:spLocks/>
            </p:cNvSpPr>
            <p:nvPr/>
          </p:nvSpPr>
          <p:spPr bwMode="auto">
            <a:xfrm>
              <a:off x="1888" y="1700"/>
              <a:ext cx="685" cy="512"/>
            </a:xfrm>
            <a:custGeom>
              <a:avLst/>
              <a:gdLst>
                <a:gd name="T0" fmla="*/ 0 w 289"/>
                <a:gd name="T1" fmla="*/ 55 h 216"/>
                <a:gd name="T2" fmla="*/ 289 w 289"/>
                <a:gd name="T3" fmla="*/ 204 h 216"/>
                <a:gd name="T4" fmla="*/ 255 w 289"/>
                <a:gd name="T5" fmla="*/ 216 h 216"/>
                <a:gd name="T6" fmla="*/ 238 w 289"/>
                <a:gd name="T7" fmla="*/ 177 h 216"/>
                <a:gd name="T8" fmla="*/ 146 w 289"/>
                <a:gd name="T9" fmla="*/ 85 h 216"/>
                <a:gd name="T10" fmla="*/ 23 w 289"/>
                <a:gd name="T11" fmla="*/ 84 h 216"/>
                <a:gd name="T12" fmla="*/ 12 w 289"/>
                <a:gd name="T13" fmla="*/ 89 h 216"/>
                <a:gd name="T14" fmla="*/ 0 w 289"/>
                <a:gd name="T15" fmla="*/ 55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216">
                  <a:moveTo>
                    <a:pt x="0" y="55"/>
                  </a:moveTo>
                  <a:cubicBezTo>
                    <a:pt x="117" y="0"/>
                    <a:pt x="255" y="77"/>
                    <a:pt x="289" y="204"/>
                  </a:cubicBezTo>
                  <a:cubicBezTo>
                    <a:pt x="278" y="208"/>
                    <a:pt x="267" y="212"/>
                    <a:pt x="255" y="216"/>
                  </a:cubicBezTo>
                  <a:cubicBezTo>
                    <a:pt x="249" y="203"/>
                    <a:pt x="244" y="190"/>
                    <a:pt x="238" y="177"/>
                  </a:cubicBezTo>
                  <a:cubicBezTo>
                    <a:pt x="217" y="136"/>
                    <a:pt x="189" y="103"/>
                    <a:pt x="146" y="85"/>
                  </a:cubicBezTo>
                  <a:cubicBezTo>
                    <a:pt x="105" y="69"/>
                    <a:pt x="64" y="70"/>
                    <a:pt x="23" y="84"/>
                  </a:cubicBezTo>
                  <a:cubicBezTo>
                    <a:pt x="20" y="86"/>
                    <a:pt x="16" y="87"/>
                    <a:pt x="12" y="89"/>
                  </a:cubicBezTo>
                  <a:cubicBezTo>
                    <a:pt x="8" y="77"/>
                    <a:pt x="4" y="66"/>
                    <a:pt x="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grpSp>
      <p:sp>
        <p:nvSpPr>
          <p:cNvPr id="14" name="TextBox 13">
            <a:extLst>
              <a:ext uri="{FF2B5EF4-FFF2-40B4-BE49-F238E27FC236}">
                <a16:creationId xmlns:a16="http://schemas.microsoft.com/office/drawing/2014/main" id="{175C56DB-0270-6B45-BA8E-3B57777C1615}"/>
              </a:ext>
            </a:extLst>
          </p:cNvPr>
          <p:cNvSpPr txBox="1"/>
          <p:nvPr/>
        </p:nvSpPr>
        <p:spPr>
          <a:xfrm>
            <a:off x="304799" y="2303830"/>
            <a:ext cx="3609976" cy="1208023"/>
          </a:xfrm>
          <a:prstGeom prst="rect">
            <a:avLst/>
          </a:prstGeom>
          <a:noFill/>
        </p:spPr>
        <p:txBody>
          <a:bodyPr wrap="square" lIns="0" tIns="0" rIns="0" bIns="0" rtlCol="0" anchor="t">
            <a:spAutoFit/>
          </a:bodyPr>
          <a:lstStyle/>
          <a:p>
            <a:pPr marL="183600" marR="0" lvl="0" indent="-183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Adverse weather conditions do not impact operations for a NuScale Plant</a:t>
            </a:r>
          </a:p>
          <a:p>
            <a:pPr marL="183600" marR="0" lvl="0" indent="-183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A single module can be black-started and can power the entire plant in case of loss of the utility grid</a:t>
            </a:r>
          </a:p>
          <a:p>
            <a:pPr marL="183600" marR="0" lvl="0" indent="-183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On loss of offsite grid, all modules in a NuScale Plant can remain at power and be available to provide electricity upon grid restoration</a:t>
            </a:r>
          </a:p>
        </p:txBody>
      </p:sp>
      <p:sp>
        <p:nvSpPr>
          <p:cNvPr id="15" name="Text Placeholder 5">
            <a:extLst>
              <a:ext uri="{FF2B5EF4-FFF2-40B4-BE49-F238E27FC236}">
                <a16:creationId xmlns:a16="http://schemas.microsoft.com/office/drawing/2014/main" id="{0C5BB6EF-01D5-934C-9241-E8A7933DEC5B}"/>
              </a:ext>
            </a:extLst>
          </p:cNvPr>
          <p:cNvSpPr txBox="1">
            <a:spLocks/>
          </p:cNvSpPr>
          <p:nvPr/>
        </p:nvSpPr>
        <p:spPr>
          <a:xfrm>
            <a:off x="304799" y="3831096"/>
            <a:ext cx="3727266" cy="552557"/>
          </a:xfrm>
          <a:prstGeom prst="rect">
            <a:avLst/>
          </a:prstGeom>
          <a:solidFill>
            <a:schemeClr val="bg1">
              <a:lumMod val="95000"/>
            </a:schemeClr>
          </a:solidFill>
          <a:ln>
            <a:noFill/>
          </a:ln>
        </p:spPr>
        <p:txBody>
          <a:bodyPr vert="horz" lIns="144000" tIns="0" rIns="45720" bIns="0" rtlCol="0" anchor="ctr">
            <a:normAutofit/>
          </a:bodyPr>
          <a:lstStyle>
            <a:lvl1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sz="1200" b="1" kern="120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0" cap="none" spc="0" normalizeH="0" baseline="0" noProof="0" dirty="0">
                <a:ln>
                  <a:noFill/>
                </a:ln>
                <a:solidFill>
                  <a:srgbClr val="001489"/>
                </a:solidFill>
                <a:effectLst/>
                <a:uLnTx/>
                <a:uFillTx/>
                <a:latin typeface="Arial" panose="020B0604020202020204" pitchFamily="34" charset="0"/>
                <a:ea typeface="+mn-ea"/>
                <a:cs typeface="+mn-cs"/>
              </a:rPr>
              <a:t>Mission Critical Facilities</a:t>
            </a:r>
          </a:p>
        </p:txBody>
      </p:sp>
      <p:sp>
        <p:nvSpPr>
          <p:cNvPr id="16" name="TextBox 15">
            <a:extLst>
              <a:ext uri="{FF2B5EF4-FFF2-40B4-BE49-F238E27FC236}">
                <a16:creationId xmlns:a16="http://schemas.microsoft.com/office/drawing/2014/main" id="{3E7B598B-1EEA-BA4C-B3D2-62654ECF5AA7}"/>
              </a:ext>
            </a:extLst>
          </p:cNvPr>
          <p:cNvSpPr txBox="1"/>
          <p:nvPr/>
        </p:nvSpPr>
        <p:spPr>
          <a:xfrm>
            <a:off x="304801" y="4497392"/>
            <a:ext cx="3609974" cy="910506"/>
          </a:xfrm>
          <a:prstGeom prst="rect">
            <a:avLst/>
          </a:prstGeom>
          <a:noFill/>
        </p:spPr>
        <p:txBody>
          <a:bodyPr wrap="square" lIns="0" tIns="0" rIns="0" bIns="0" rtlCol="0" anchor="t">
            <a:spAutoFit/>
          </a:bodyPr>
          <a:lstStyle/>
          <a:p>
            <a:pPr marL="183600" marR="0" lvl="0" indent="-183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A NuScale Plant can provide highly reliable power to mission critical micro-grids (e.g., hospitals, data centers) with 99.95% availability over the 60-yr life</a:t>
            </a:r>
          </a:p>
          <a:p>
            <a:pPr marL="183600" marR="0" lvl="0" indent="-183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Off-grid operations enables a plant to supply power without external grid connection</a:t>
            </a:r>
          </a:p>
        </p:txBody>
      </p:sp>
      <p:sp>
        <p:nvSpPr>
          <p:cNvPr id="17" name="Freeform 5">
            <a:extLst>
              <a:ext uri="{FF2B5EF4-FFF2-40B4-BE49-F238E27FC236}">
                <a16:creationId xmlns:a16="http://schemas.microsoft.com/office/drawing/2014/main" id="{667FBD65-F20A-9042-8F3A-EB4E0AA8451A}"/>
              </a:ext>
            </a:extLst>
          </p:cNvPr>
          <p:cNvSpPr>
            <a:spLocks noEditPoints="1"/>
          </p:cNvSpPr>
          <p:nvPr/>
        </p:nvSpPr>
        <p:spPr bwMode="auto">
          <a:xfrm>
            <a:off x="3359479" y="3921786"/>
            <a:ext cx="447469" cy="371177"/>
          </a:xfrm>
          <a:custGeom>
            <a:avLst/>
            <a:gdLst>
              <a:gd name="T0" fmla="*/ 260 w 1268"/>
              <a:gd name="T1" fmla="*/ 1002 h 1052"/>
              <a:gd name="T2" fmla="*/ 101 w 1268"/>
              <a:gd name="T3" fmla="*/ 997 h 1052"/>
              <a:gd name="T4" fmla="*/ 0 w 1268"/>
              <a:gd name="T5" fmla="*/ 981 h 1052"/>
              <a:gd name="T6" fmla="*/ 20 w 1268"/>
              <a:gd name="T7" fmla="*/ 650 h 1052"/>
              <a:gd name="T8" fmla="*/ 185 w 1268"/>
              <a:gd name="T9" fmla="*/ 640 h 1052"/>
              <a:gd name="T10" fmla="*/ 406 w 1268"/>
              <a:gd name="T11" fmla="*/ 621 h 1052"/>
              <a:gd name="T12" fmla="*/ 497 w 1268"/>
              <a:gd name="T13" fmla="*/ 638 h 1052"/>
              <a:gd name="T14" fmla="*/ 499 w 1268"/>
              <a:gd name="T15" fmla="*/ 711 h 1052"/>
              <a:gd name="T16" fmla="*/ 542 w 1268"/>
              <a:gd name="T17" fmla="*/ 667 h 1052"/>
              <a:gd name="T18" fmla="*/ 527 w 1268"/>
              <a:gd name="T19" fmla="*/ 606 h 1052"/>
              <a:gd name="T20" fmla="*/ 487 w 1268"/>
              <a:gd name="T21" fmla="*/ 576 h 1052"/>
              <a:gd name="T22" fmla="*/ 140 w 1268"/>
              <a:gd name="T23" fmla="*/ 551 h 1052"/>
              <a:gd name="T24" fmla="*/ 141 w 1268"/>
              <a:gd name="T25" fmla="*/ 3 h 1052"/>
              <a:gd name="T26" fmla="*/ 1104 w 1268"/>
              <a:gd name="T27" fmla="*/ 0 h 1052"/>
              <a:gd name="T28" fmla="*/ 1130 w 1268"/>
              <a:gd name="T29" fmla="*/ 552 h 1052"/>
              <a:gd name="T30" fmla="*/ 782 w 1268"/>
              <a:gd name="T31" fmla="*/ 575 h 1052"/>
              <a:gd name="T32" fmla="*/ 751 w 1268"/>
              <a:gd name="T33" fmla="*/ 603 h 1052"/>
              <a:gd name="T34" fmla="*/ 748 w 1268"/>
              <a:gd name="T35" fmla="*/ 699 h 1052"/>
              <a:gd name="T36" fmla="*/ 772 w 1268"/>
              <a:gd name="T37" fmla="*/ 638 h 1052"/>
              <a:gd name="T38" fmla="*/ 876 w 1268"/>
              <a:gd name="T39" fmla="*/ 625 h 1052"/>
              <a:gd name="T40" fmla="*/ 1098 w 1268"/>
              <a:gd name="T41" fmla="*/ 640 h 1052"/>
              <a:gd name="T42" fmla="*/ 1251 w 1268"/>
              <a:gd name="T43" fmla="*/ 650 h 1052"/>
              <a:gd name="T44" fmla="*/ 1266 w 1268"/>
              <a:gd name="T45" fmla="*/ 959 h 1052"/>
              <a:gd name="T46" fmla="*/ 1247 w 1268"/>
              <a:gd name="T47" fmla="*/ 999 h 1052"/>
              <a:gd name="T48" fmla="*/ 1084 w 1268"/>
              <a:gd name="T49" fmla="*/ 991 h 1052"/>
              <a:gd name="T50" fmla="*/ 1010 w 1268"/>
              <a:gd name="T51" fmla="*/ 1029 h 1052"/>
              <a:gd name="T52" fmla="*/ 280 w 1268"/>
              <a:gd name="T53" fmla="*/ 1052 h 1052"/>
              <a:gd name="T54" fmla="*/ 1094 w 1268"/>
              <a:gd name="T55" fmla="*/ 539 h 1052"/>
              <a:gd name="T56" fmla="*/ 1094 w 1268"/>
              <a:gd name="T57" fmla="*/ 62 h 1052"/>
              <a:gd name="T58" fmla="*/ 201 w 1268"/>
              <a:gd name="T59" fmla="*/ 33 h 1052"/>
              <a:gd name="T60" fmla="*/ 179 w 1268"/>
              <a:gd name="T61" fmla="*/ 522 h 1052"/>
              <a:gd name="T62" fmla="*/ 498 w 1268"/>
              <a:gd name="T63" fmla="*/ 539 h 1052"/>
              <a:gd name="T64" fmla="*/ 507 w 1268"/>
              <a:gd name="T65" fmla="*/ 433 h 1052"/>
              <a:gd name="T66" fmla="*/ 598 w 1268"/>
              <a:gd name="T67" fmla="*/ 346 h 1052"/>
              <a:gd name="T68" fmla="*/ 732 w 1268"/>
              <a:gd name="T69" fmla="*/ 381 h 1052"/>
              <a:gd name="T70" fmla="*/ 768 w 1268"/>
              <a:gd name="T71" fmla="*/ 539 h 1052"/>
              <a:gd name="T72" fmla="*/ 40 w 1268"/>
              <a:gd name="T73" fmla="*/ 685 h 1052"/>
              <a:gd name="T74" fmla="*/ 68 w 1268"/>
              <a:gd name="T75" fmla="*/ 962 h 1052"/>
              <a:gd name="T76" fmla="*/ 258 w 1268"/>
              <a:gd name="T77" fmla="*/ 947 h 1052"/>
              <a:gd name="T78" fmla="*/ 276 w 1268"/>
              <a:gd name="T79" fmla="*/ 843 h 1052"/>
              <a:gd name="T80" fmla="*/ 348 w 1268"/>
              <a:gd name="T81" fmla="*/ 775 h 1052"/>
              <a:gd name="T82" fmla="*/ 453 w 1268"/>
              <a:gd name="T83" fmla="*/ 727 h 1052"/>
              <a:gd name="T84" fmla="*/ 461 w 1268"/>
              <a:gd name="T85" fmla="*/ 656 h 1052"/>
              <a:gd name="T86" fmla="*/ 355 w 1268"/>
              <a:gd name="T87" fmla="*/ 665 h 1052"/>
              <a:gd name="T88" fmla="*/ 149 w 1268"/>
              <a:gd name="T89" fmla="*/ 680 h 1052"/>
              <a:gd name="T90" fmla="*/ 1226 w 1268"/>
              <a:gd name="T91" fmla="*/ 688 h 1052"/>
              <a:gd name="T92" fmla="*/ 1062 w 1268"/>
              <a:gd name="T93" fmla="*/ 672 h 1052"/>
              <a:gd name="T94" fmla="*/ 873 w 1268"/>
              <a:gd name="T95" fmla="*/ 658 h 1052"/>
              <a:gd name="T96" fmla="*/ 810 w 1268"/>
              <a:gd name="T97" fmla="*/ 658 h 1052"/>
              <a:gd name="T98" fmla="*/ 827 w 1268"/>
              <a:gd name="T99" fmla="*/ 731 h 1052"/>
              <a:gd name="T100" fmla="*/ 925 w 1268"/>
              <a:gd name="T101" fmla="*/ 776 h 1052"/>
              <a:gd name="T102" fmla="*/ 997 w 1268"/>
              <a:gd name="T103" fmla="*/ 860 h 1052"/>
              <a:gd name="T104" fmla="*/ 1007 w 1268"/>
              <a:gd name="T105" fmla="*/ 947 h 1052"/>
              <a:gd name="T106" fmla="*/ 1152 w 1268"/>
              <a:gd name="T107" fmla="*/ 955 h 1052"/>
              <a:gd name="T108" fmla="*/ 1226 w 1268"/>
              <a:gd name="T109" fmla="*/ 688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8" h="1052">
                <a:moveTo>
                  <a:pt x="260" y="1052"/>
                </a:moveTo>
                <a:cubicBezTo>
                  <a:pt x="260" y="1034"/>
                  <a:pt x="259" y="1018"/>
                  <a:pt x="260" y="1002"/>
                </a:cubicBezTo>
                <a:cubicBezTo>
                  <a:pt x="261" y="987"/>
                  <a:pt x="256" y="982"/>
                  <a:pt x="242" y="983"/>
                </a:cubicBezTo>
                <a:cubicBezTo>
                  <a:pt x="195" y="988"/>
                  <a:pt x="148" y="993"/>
                  <a:pt x="101" y="997"/>
                </a:cubicBezTo>
                <a:cubicBezTo>
                  <a:pt x="72" y="999"/>
                  <a:pt x="44" y="999"/>
                  <a:pt x="15" y="998"/>
                </a:cubicBezTo>
                <a:cubicBezTo>
                  <a:pt x="6" y="998"/>
                  <a:pt x="0" y="992"/>
                  <a:pt x="0" y="981"/>
                </a:cubicBezTo>
                <a:cubicBezTo>
                  <a:pt x="0" y="878"/>
                  <a:pt x="0" y="774"/>
                  <a:pt x="0" y="671"/>
                </a:cubicBezTo>
                <a:cubicBezTo>
                  <a:pt x="0" y="656"/>
                  <a:pt x="7" y="651"/>
                  <a:pt x="20" y="650"/>
                </a:cubicBezTo>
                <a:cubicBezTo>
                  <a:pt x="34" y="650"/>
                  <a:pt x="48" y="652"/>
                  <a:pt x="60" y="649"/>
                </a:cubicBezTo>
                <a:cubicBezTo>
                  <a:pt x="101" y="639"/>
                  <a:pt x="143" y="642"/>
                  <a:pt x="185" y="640"/>
                </a:cubicBezTo>
                <a:cubicBezTo>
                  <a:pt x="212" y="638"/>
                  <a:pt x="239" y="637"/>
                  <a:pt x="266" y="634"/>
                </a:cubicBezTo>
                <a:cubicBezTo>
                  <a:pt x="313" y="630"/>
                  <a:pt x="359" y="625"/>
                  <a:pt x="406" y="621"/>
                </a:cubicBezTo>
                <a:cubicBezTo>
                  <a:pt x="432" y="619"/>
                  <a:pt x="458" y="620"/>
                  <a:pt x="484" y="620"/>
                </a:cubicBezTo>
                <a:cubicBezTo>
                  <a:pt x="495" y="620"/>
                  <a:pt x="497" y="629"/>
                  <a:pt x="497" y="638"/>
                </a:cubicBezTo>
                <a:cubicBezTo>
                  <a:pt x="497" y="655"/>
                  <a:pt x="497" y="673"/>
                  <a:pt x="497" y="690"/>
                </a:cubicBezTo>
                <a:cubicBezTo>
                  <a:pt x="497" y="696"/>
                  <a:pt x="498" y="702"/>
                  <a:pt x="499" y="711"/>
                </a:cubicBezTo>
                <a:cubicBezTo>
                  <a:pt x="512" y="702"/>
                  <a:pt x="523" y="695"/>
                  <a:pt x="532" y="687"/>
                </a:cubicBezTo>
                <a:cubicBezTo>
                  <a:pt x="537" y="682"/>
                  <a:pt x="542" y="673"/>
                  <a:pt x="542" y="667"/>
                </a:cubicBezTo>
                <a:cubicBezTo>
                  <a:pt x="542" y="651"/>
                  <a:pt x="540" y="636"/>
                  <a:pt x="536" y="621"/>
                </a:cubicBezTo>
                <a:cubicBezTo>
                  <a:pt x="535" y="615"/>
                  <a:pt x="531" y="608"/>
                  <a:pt x="527" y="606"/>
                </a:cubicBezTo>
                <a:cubicBezTo>
                  <a:pt x="512" y="601"/>
                  <a:pt x="508" y="589"/>
                  <a:pt x="505" y="576"/>
                </a:cubicBezTo>
                <a:cubicBezTo>
                  <a:pt x="499" y="576"/>
                  <a:pt x="493" y="576"/>
                  <a:pt x="487" y="576"/>
                </a:cubicBezTo>
                <a:cubicBezTo>
                  <a:pt x="379" y="576"/>
                  <a:pt x="272" y="576"/>
                  <a:pt x="164" y="576"/>
                </a:cubicBezTo>
                <a:cubicBezTo>
                  <a:pt x="140" y="575"/>
                  <a:pt x="140" y="575"/>
                  <a:pt x="140" y="551"/>
                </a:cubicBezTo>
                <a:cubicBezTo>
                  <a:pt x="140" y="375"/>
                  <a:pt x="140" y="199"/>
                  <a:pt x="140" y="24"/>
                </a:cubicBezTo>
                <a:cubicBezTo>
                  <a:pt x="140" y="17"/>
                  <a:pt x="141" y="11"/>
                  <a:pt x="141" y="3"/>
                </a:cubicBezTo>
                <a:cubicBezTo>
                  <a:pt x="150" y="2"/>
                  <a:pt x="158" y="1"/>
                  <a:pt x="165" y="1"/>
                </a:cubicBezTo>
                <a:cubicBezTo>
                  <a:pt x="478" y="1"/>
                  <a:pt x="791" y="1"/>
                  <a:pt x="1104" y="0"/>
                </a:cubicBezTo>
                <a:cubicBezTo>
                  <a:pt x="1123" y="0"/>
                  <a:pt x="1130" y="2"/>
                  <a:pt x="1130" y="27"/>
                </a:cubicBezTo>
                <a:cubicBezTo>
                  <a:pt x="1130" y="202"/>
                  <a:pt x="1130" y="377"/>
                  <a:pt x="1130" y="552"/>
                </a:cubicBezTo>
                <a:cubicBezTo>
                  <a:pt x="1130" y="574"/>
                  <a:pt x="1129" y="575"/>
                  <a:pt x="1107" y="575"/>
                </a:cubicBezTo>
                <a:cubicBezTo>
                  <a:pt x="999" y="576"/>
                  <a:pt x="890" y="576"/>
                  <a:pt x="782" y="575"/>
                </a:cubicBezTo>
                <a:cubicBezTo>
                  <a:pt x="769" y="575"/>
                  <a:pt x="758" y="576"/>
                  <a:pt x="757" y="593"/>
                </a:cubicBezTo>
                <a:cubicBezTo>
                  <a:pt x="757" y="597"/>
                  <a:pt x="754" y="601"/>
                  <a:pt x="751" y="603"/>
                </a:cubicBezTo>
                <a:cubicBezTo>
                  <a:pt x="723" y="624"/>
                  <a:pt x="715" y="647"/>
                  <a:pt x="728" y="679"/>
                </a:cubicBezTo>
                <a:cubicBezTo>
                  <a:pt x="732" y="687"/>
                  <a:pt x="740" y="697"/>
                  <a:pt x="748" y="699"/>
                </a:cubicBezTo>
                <a:cubicBezTo>
                  <a:pt x="766" y="705"/>
                  <a:pt x="773" y="705"/>
                  <a:pt x="772" y="683"/>
                </a:cubicBezTo>
                <a:cubicBezTo>
                  <a:pt x="772" y="668"/>
                  <a:pt x="773" y="653"/>
                  <a:pt x="772" y="638"/>
                </a:cubicBezTo>
                <a:cubicBezTo>
                  <a:pt x="771" y="624"/>
                  <a:pt x="777" y="619"/>
                  <a:pt x="790" y="620"/>
                </a:cubicBezTo>
                <a:cubicBezTo>
                  <a:pt x="819" y="622"/>
                  <a:pt x="848" y="623"/>
                  <a:pt x="876" y="625"/>
                </a:cubicBezTo>
                <a:cubicBezTo>
                  <a:pt x="898" y="626"/>
                  <a:pt x="920" y="625"/>
                  <a:pt x="942" y="627"/>
                </a:cubicBezTo>
                <a:cubicBezTo>
                  <a:pt x="994" y="631"/>
                  <a:pt x="1046" y="636"/>
                  <a:pt x="1098" y="640"/>
                </a:cubicBezTo>
                <a:cubicBezTo>
                  <a:pt x="1119" y="641"/>
                  <a:pt x="1139" y="640"/>
                  <a:pt x="1160" y="642"/>
                </a:cubicBezTo>
                <a:cubicBezTo>
                  <a:pt x="1190" y="644"/>
                  <a:pt x="1220" y="647"/>
                  <a:pt x="1251" y="650"/>
                </a:cubicBezTo>
                <a:cubicBezTo>
                  <a:pt x="1264" y="652"/>
                  <a:pt x="1266" y="662"/>
                  <a:pt x="1266" y="674"/>
                </a:cubicBezTo>
                <a:cubicBezTo>
                  <a:pt x="1266" y="769"/>
                  <a:pt x="1266" y="864"/>
                  <a:pt x="1266" y="959"/>
                </a:cubicBezTo>
                <a:cubicBezTo>
                  <a:pt x="1266" y="966"/>
                  <a:pt x="1265" y="973"/>
                  <a:pt x="1266" y="980"/>
                </a:cubicBezTo>
                <a:cubicBezTo>
                  <a:pt x="1268" y="995"/>
                  <a:pt x="1260" y="999"/>
                  <a:pt x="1247" y="999"/>
                </a:cubicBezTo>
                <a:cubicBezTo>
                  <a:pt x="1203" y="996"/>
                  <a:pt x="1159" y="994"/>
                  <a:pt x="1115" y="992"/>
                </a:cubicBezTo>
                <a:cubicBezTo>
                  <a:pt x="1105" y="992"/>
                  <a:pt x="1094" y="993"/>
                  <a:pt x="1084" y="991"/>
                </a:cubicBezTo>
                <a:cubicBezTo>
                  <a:pt x="1060" y="989"/>
                  <a:pt x="1036" y="985"/>
                  <a:pt x="1010" y="982"/>
                </a:cubicBezTo>
                <a:cubicBezTo>
                  <a:pt x="1010" y="999"/>
                  <a:pt x="1010" y="1014"/>
                  <a:pt x="1010" y="1029"/>
                </a:cubicBezTo>
                <a:cubicBezTo>
                  <a:pt x="1010" y="1052"/>
                  <a:pt x="1010" y="1052"/>
                  <a:pt x="988" y="1052"/>
                </a:cubicBezTo>
                <a:cubicBezTo>
                  <a:pt x="752" y="1052"/>
                  <a:pt x="516" y="1052"/>
                  <a:pt x="280" y="1052"/>
                </a:cubicBezTo>
                <a:cubicBezTo>
                  <a:pt x="274" y="1052"/>
                  <a:pt x="268" y="1052"/>
                  <a:pt x="260" y="1052"/>
                </a:cubicBezTo>
                <a:close/>
                <a:moveTo>
                  <a:pt x="1094" y="539"/>
                </a:moveTo>
                <a:cubicBezTo>
                  <a:pt x="1094" y="531"/>
                  <a:pt x="1094" y="525"/>
                  <a:pt x="1094" y="519"/>
                </a:cubicBezTo>
                <a:cubicBezTo>
                  <a:pt x="1094" y="367"/>
                  <a:pt x="1094" y="214"/>
                  <a:pt x="1094" y="62"/>
                </a:cubicBezTo>
                <a:cubicBezTo>
                  <a:pt x="1094" y="38"/>
                  <a:pt x="1090" y="33"/>
                  <a:pt x="1066" y="33"/>
                </a:cubicBezTo>
                <a:cubicBezTo>
                  <a:pt x="778" y="33"/>
                  <a:pt x="489" y="33"/>
                  <a:pt x="201" y="33"/>
                </a:cubicBezTo>
                <a:cubicBezTo>
                  <a:pt x="180" y="33"/>
                  <a:pt x="179" y="34"/>
                  <a:pt x="179" y="56"/>
                </a:cubicBezTo>
                <a:cubicBezTo>
                  <a:pt x="179" y="211"/>
                  <a:pt x="179" y="367"/>
                  <a:pt x="179" y="522"/>
                </a:cubicBezTo>
                <a:cubicBezTo>
                  <a:pt x="179" y="527"/>
                  <a:pt x="179" y="533"/>
                  <a:pt x="179" y="539"/>
                </a:cubicBezTo>
                <a:cubicBezTo>
                  <a:pt x="286" y="539"/>
                  <a:pt x="391" y="539"/>
                  <a:pt x="498" y="539"/>
                </a:cubicBezTo>
                <a:cubicBezTo>
                  <a:pt x="498" y="534"/>
                  <a:pt x="498" y="530"/>
                  <a:pt x="498" y="526"/>
                </a:cubicBezTo>
                <a:cubicBezTo>
                  <a:pt x="498" y="495"/>
                  <a:pt x="495" y="463"/>
                  <a:pt x="507" y="433"/>
                </a:cubicBezTo>
                <a:cubicBezTo>
                  <a:pt x="517" y="410"/>
                  <a:pt x="528" y="388"/>
                  <a:pt x="549" y="371"/>
                </a:cubicBezTo>
                <a:cubicBezTo>
                  <a:pt x="565" y="358"/>
                  <a:pt x="582" y="348"/>
                  <a:pt x="598" y="346"/>
                </a:cubicBezTo>
                <a:cubicBezTo>
                  <a:pt x="627" y="343"/>
                  <a:pt x="656" y="338"/>
                  <a:pt x="686" y="351"/>
                </a:cubicBezTo>
                <a:cubicBezTo>
                  <a:pt x="703" y="359"/>
                  <a:pt x="718" y="367"/>
                  <a:pt x="732" y="381"/>
                </a:cubicBezTo>
                <a:cubicBezTo>
                  <a:pt x="754" y="403"/>
                  <a:pt x="766" y="429"/>
                  <a:pt x="768" y="459"/>
                </a:cubicBezTo>
                <a:cubicBezTo>
                  <a:pt x="769" y="485"/>
                  <a:pt x="768" y="512"/>
                  <a:pt x="768" y="539"/>
                </a:cubicBezTo>
                <a:cubicBezTo>
                  <a:pt x="877" y="539"/>
                  <a:pt x="985" y="539"/>
                  <a:pt x="1094" y="539"/>
                </a:cubicBezTo>
                <a:close/>
                <a:moveTo>
                  <a:pt x="40" y="685"/>
                </a:moveTo>
                <a:cubicBezTo>
                  <a:pt x="40" y="779"/>
                  <a:pt x="40" y="870"/>
                  <a:pt x="40" y="962"/>
                </a:cubicBezTo>
                <a:cubicBezTo>
                  <a:pt x="50" y="962"/>
                  <a:pt x="59" y="963"/>
                  <a:pt x="68" y="962"/>
                </a:cubicBezTo>
                <a:cubicBezTo>
                  <a:pt x="89" y="959"/>
                  <a:pt x="111" y="955"/>
                  <a:pt x="133" y="954"/>
                </a:cubicBezTo>
                <a:cubicBezTo>
                  <a:pt x="175" y="951"/>
                  <a:pt x="218" y="949"/>
                  <a:pt x="258" y="947"/>
                </a:cubicBezTo>
                <a:cubicBezTo>
                  <a:pt x="262" y="935"/>
                  <a:pt x="267" y="926"/>
                  <a:pt x="268" y="916"/>
                </a:cubicBezTo>
                <a:cubicBezTo>
                  <a:pt x="271" y="892"/>
                  <a:pt x="273" y="867"/>
                  <a:pt x="276" y="843"/>
                </a:cubicBezTo>
                <a:cubicBezTo>
                  <a:pt x="278" y="818"/>
                  <a:pt x="291" y="801"/>
                  <a:pt x="314" y="790"/>
                </a:cubicBezTo>
                <a:cubicBezTo>
                  <a:pt x="325" y="785"/>
                  <a:pt x="337" y="780"/>
                  <a:pt x="348" y="775"/>
                </a:cubicBezTo>
                <a:cubicBezTo>
                  <a:pt x="369" y="765"/>
                  <a:pt x="389" y="755"/>
                  <a:pt x="410" y="746"/>
                </a:cubicBezTo>
                <a:cubicBezTo>
                  <a:pt x="424" y="739"/>
                  <a:pt x="439" y="734"/>
                  <a:pt x="453" y="727"/>
                </a:cubicBezTo>
                <a:cubicBezTo>
                  <a:pt x="457" y="726"/>
                  <a:pt x="461" y="722"/>
                  <a:pt x="461" y="720"/>
                </a:cubicBezTo>
                <a:cubicBezTo>
                  <a:pt x="461" y="699"/>
                  <a:pt x="461" y="678"/>
                  <a:pt x="461" y="656"/>
                </a:cubicBezTo>
                <a:cubicBezTo>
                  <a:pt x="450" y="656"/>
                  <a:pt x="441" y="655"/>
                  <a:pt x="432" y="656"/>
                </a:cubicBezTo>
                <a:cubicBezTo>
                  <a:pt x="407" y="659"/>
                  <a:pt x="381" y="663"/>
                  <a:pt x="355" y="665"/>
                </a:cubicBezTo>
                <a:cubicBezTo>
                  <a:pt x="338" y="666"/>
                  <a:pt x="321" y="665"/>
                  <a:pt x="304" y="666"/>
                </a:cubicBezTo>
                <a:cubicBezTo>
                  <a:pt x="252" y="670"/>
                  <a:pt x="201" y="676"/>
                  <a:pt x="149" y="680"/>
                </a:cubicBezTo>
                <a:cubicBezTo>
                  <a:pt x="113" y="682"/>
                  <a:pt x="77" y="684"/>
                  <a:pt x="40" y="685"/>
                </a:cubicBezTo>
                <a:close/>
                <a:moveTo>
                  <a:pt x="1226" y="688"/>
                </a:moveTo>
                <a:cubicBezTo>
                  <a:pt x="1211" y="686"/>
                  <a:pt x="1196" y="683"/>
                  <a:pt x="1182" y="682"/>
                </a:cubicBezTo>
                <a:cubicBezTo>
                  <a:pt x="1142" y="679"/>
                  <a:pt x="1102" y="681"/>
                  <a:pt x="1062" y="672"/>
                </a:cubicBezTo>
                <a:cubicBezTo>
                  <a:pt x="1033" y="666"/>
                  <a:pt x="1003" y="669"/>
                  <a:pt x="973" y="666"/>
                </a:cubicBezTo>
                <a:cubicBezTo>
                  <a:pt x="940" y="663"/>
                  <a:pt x="906" y="669"/>
                  <a:pt x="873" y="658"/>
                </a:cubicBezTo>
                <a:cubicBezTo>
                  <a:pt x="857" y="653"/>
                  <a:pt x="838" y="656"/>
                  <a:pt x="820" y="656"/>
                </a:cubicBezTo>
                <a:cubicBezTo>
                  <a:pt x="816" y="656"/>
                  <a:pt x="812" y="657"/>
                  <a:pt x="810" y="658"/>
                </a:cubicBezTo>
                <a:cubicBezTo>
                  <a:pt x="802" y="663"/>
                  <a:pt x="803" y="719"/>
                  <a:pt x="811" y="724"/>
                </a:cubicBezTo>
                <a:cubicBezTo>
                  <a:pt x="816" y="727"/>
                  <a:pt x="822" y="729"/>
                  <a:pt x="827" y="731"/>
                </a:cubicBezTo>
                <a:cubicBezTo>
                  <a:pt x="840" y="737"/>
                  <a:pt x="853" y="742"/>
                  <a:pt x="866" y="748"/>
                </a:cubicBezTo>
                <a:cubicBezTo>
                  <a:pt x="886" y="757"/>
                  <a:pt x="905" y="768"/>
                  <a:pt x="925" y="776"/>
                </a:cubicBezTo>
                <a:cubicBezTo>
                  <a:pt x="944" y="783"/>
                  <a:pt x="959" y="792"/>
                  <a:pt x="975" y="804"/>
                </a:cubicBezTo>
                <a:cubicBezTo>
                  <a:pt x="994" y="819"/>
                  <a:pt x="992" y="842"/>
                  <a:pt x="997" y="860"/>
                </a:cubicBezTo>
                <a:cubicBezTo>
                  <a:pt x="1004" y="885"/>
                  <a:pt x="1003" y="913"/>
                  <a:pt x="1005" y="940"/>
                </a:cubicBezTo>
                <a:cubicBezTo>
                  <a:pt x="1005" y="942"/>
                  <a:pt x="1006" y="944"/>
                  <a:pt x="1007" y="947"/>
                </a:cubicBezTo>
                <a:cubicBezTo>
                  <a:pt x="1045" y="949"/>
                  <a:pt x="1083" y="951"/>
                  <a:pt x="1121" y="953"/>
                </a:cubicBezTo>
                <a:cubicBezTo>
                  <a:pt x="1131" y="954"/>
                  <a:pt x="1143" y="951"/>
                  <a:pt x="1152" y="955"/>
                </a:cubicBezTo>
                <a:cubicBezTo>
                  <a:pt x="1176" y="966"/>
                  <a:pt x="1201" y="959"/>
                  <a:pt x="1226" y="963"/>
                </a:cubicBezTo>
                <a:cubicBezTo>
                  <a:pt x="1226" y="870"/>
                  <a:pt x="1226" y="779"/>
                  <a:pt x="1226" y="68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89"/>
              </a:solidFill>
              <a:effectLst/>
              <a:uLnTx/>
              <a:uFillTx/>
              <a:latin typeface="Arial" panose="020B0604020202020204"/>
              <a:ea typeface="+mn-ea"/>
              <a:cs typeface="+mn-cs"/>
            </a:endParaRPr>
          </a:p>
        </p:txBody>
      </p:sp>
      <p:sp>
        <p:nvSpPr>
          <p:cNvPr id="18" name="Text Placeholder 5">
            <a:extLst>
              <a:ext uri="{FF2B5EF4-FFF2-40B4-BE49-F238E27FC236}">
                <a16:creationId xmlns:a16="http://schemas.microsoft.com/office/drawing/2014/main" id="{DFFBA9B3-E92A-B446-879C-C1C38B48FD49}"/>
              </a:ext>
            </a:extLst>
          </p:cNvPr>
          <p:cNvSpPr txBox="1">
            <a:spLocks/>
          </p:cNvSpPr>
          <p:nvPr/>
        </p:nvSpPr>
        <p:spPr>
          <a:xfrm>
            <a:off x="4232366" y="1643454"/>
            <a:ext cx="3727266" cy="552556"/>
          </a:xfrm>
          <a:prstGeom prst="rect">
            <a:avLst/>
          </a:prstGeom>
          <a:solidFill>
            <a:schemeClr val="bg1">
              <a:lumMod val="95000"/>
            </a:schemeClr>
          </a:solidFill>
          <a:ln>
            <a:noFill/>
          </a:ln>
        </p:spPr>
        <p:txBody>
          <a:bodyPr vert="horz" lIns="144000" tIns="0" rIns="45720" bIns="0" rtlCol="0" anchor="ctr">
            <a:normAutofit/>
          </a:bodyPr>
          <a:lstStyle>
            <a:lvl1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sz="1200" b="1" kern="120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0" cap="none" spc="0" normalizeH="0" baseline="0" noProof="0" dirty="0">
                <a:ln>
                  <a:noFill/>
                </a:ln>
                <a:solidFill>
                  <a:srgbClr val="C4D97C">
                    <a:lumMod val="75000"/>
                  </a:srgbClr>
                </a:solidFill>
                <a:effectLst/>
                <a:uLnTx/>
                <a:uFillTx/>
                <a:latin typeface="Arial" panose="020B0604020202020204" pitchFamily="34" charset="0"/>
                <a:ea typeface="+mn-ea"/>
                <a:cs typeface="+mn-cs"/>
              </a:rPr>
              <a:t>Coal Plant Replacement</a:t>
            </a:r>
          </a:p>
        </p:txBody>
      </p:sp>
      <p:sp>
        <p:nvSpPr>
          <p:cNvPr id="19" name="TextBox 18">
            <a:extLst>
              <a:ext uri="{FF2B5EF4-FFF2-40B4-BE49-F238E27FC236}">
                <a16:creationId xmlns:a16="http://schemas.microsoft.com/office/drawing/2014/main" id="{2F8E42EC-1DD2-964E-8B27-C6F431E91248}"/>
              </a:ext>
            </a:extLst>
          </p:cNvPr>
          <p:cNvSpPr txBox="1"/>
          <p:nvPr/>
        </p:nvSpPr>
        <p:spPr>
          <a:xfrm>
            <a:off x="4232366" y="2303830"/>
            <a:ext cx="3609976" cy="1007968"/>
          </a:xfrm>
          <a:prstGeom prst="rect">
            <a:avLst/>
          </a:prstGeom>
          <a:noFill/>
        </p:spPr>
        <p:txBody>
          <a:bodyPr wrap="square" lIns="0" tIns="0" rIns="0" bIns="0" rtlCol="0" anchor="t">
            <a:spAutoFit/>
          </a:bodyPr>
          <a:lstStyle/>
          <a:p>
            <a:pPr marL="183600" marR="0" lvl="0" indent="-183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~132 coal plants in the U.S., representing 140+ GW of capacity, are planned for retirement through 2050</a:t>
            </a:r>
          </a:p>
          <a:p>
            <a:pPr marL="183600" marR="0" lvl="0" indent="-183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Opportunity to preserve 41,500 power plant jobs by repurposing this lost coal capacity with over 150 NuScale plants (12 NPM), and create or preserve nearly 37,000 manufacturing jobs per year </a:t>
            </a:r>
          </a:p>
        </p:txBody>
      </p:sp>
      <p:sp>
        <p:nvSpPr>
          <p:cNvPr id="20" name="Text Placeholder 5">
            <a:extLst>
              <a:ext uri="{FF2B5EF4-FFF2-40B4-BE49-F238E27FC236}">
                <a16:creationId xmlns:a16="http://schemas.microsoft.com/office/drawing/2014/main" id="{3ADADAD4-0892-2E43-9B3D-EB24097C968C}"/>
              </a:ext>
            </a:extLst>
          </p:cNvPr>
          <p:cNvSpPr txBox="1">
            <a:spLocks/>
          </p:cNvSpPr>
          <p:nvPr/>
        </p:nvSpPr>
        <p:spPr>
          <a:xfrm>
            <a:off x="4232366" y="3831096"/>
            <a:ext cx="3727266" cy="552557"/>
          </a:xfrm>
          <a:prstGeom prst="rect">
            <a:avLst/>
          </a:prstGeom>
          <a:solidFill>
            <a:schemeClr val="bg1">
              <a:lumMod val="95000"/>
            </a:schemeClr>
          </a:solidFill>
          <a:ln>
            <a:noFill/>
          </a:ln>
        </p:spPr>
        <p:txBody>
          <a:bodyPr vert="horz" lIns="144000" tIns="0" rIns="45720" bIns="0" rtlCol="0" anchor="ctr">
            <a:normAutofit/>
          </a:bodyPr>
          <a:lstStyle>
            <a:lvl1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sz="1200" b="1" kern="120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0" cap="none" spc="0" normalizeH="0" baseline="0" noProof="0" dirty="0">
                <a:ln>
                  <a:noFill/>
                </a:ln>
                <a:solidFill>
                  <a:srgbClr val="C4D97C">
                    <a:lumMod val="75000"/>
                  </a:srgbClr>
                </a:solidFill>
                <a:effectLst/>
                <a:uLnTx/>
                <a:uFillTx/>
                <a:latin typeface="Arial" panose="020B0604020202020204" pitchFamily="34" charset="0"/>
                <a:ea typeface="+mn-ea"/>
                <a:cs typeface="+mn-cs"/>
              </a:rPr>
              <a:t>Support for Wind and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0" cap="none" spc="0" normalizeH="0" baseline="0" noProof="0" dirty="0">
                <a:ln>
                  <a:noFill/>
                </a:ln>
                <a:solidFill>
                  <a:srgbClr val="C4D97C">
                    <a:lumMod val="75000"/>
                  </a:srgbClr>
                </a:solidFill>
                <a:effectLst/>
                <a:uLnTx/>
                <a:uFillTx/>
                <a:latin typeface="Arial" panose="020B0604020202020204" pitchFamily="34" charset="0"/>
                <a:ea typeface="+mn-ea"/>
                <a:cs typeface="+mn-cs"/>
              </a:rPr>
              <a:t>Solar Development </a:t>
            </a:r>
          </a:p>
        </p:txBody>
      </p:sp>
      <p:sp>
        <p:nvSpPr>
          <p:cNvPr id="21" name="TextBox 20">
            <a:extLst>
              <a:ext uri="{FF2B5EF4-FFF2-40B4-BE49-F238E27FC236}">
                <a16:creationId xmlns:a16="http://schemas.microsoft.com/office/drawing/2014/main" id="{4E20EB16-6159-8849-8CA9-80263E2BFA79}"/>
              </a:ext>
            </a:extLst>
          </p:cNvPr>
          <p:cNvSpPr txBox="1"/>
          <p:nvPr/>
        </p:nvSpPr>
        <p:spPr>
          <a:xfrm>
            <a:off x="4232368" y="4497392"/>
            <a:ext cx="3609974" cy="748923"/>
          </a:xfrm>
          <a:prstGeom prst="rect">
            <a:avLst/>
          </a:prstGeom>
          <a:noFill/>
        </p:spPr>
        <p:txBody>
          <a:bodyPr wrap="square" lIns="0" tIns="0" rIns="0" bIns="0" rtlCol="0" anchor="t">
            <a:spAutoFit/>
          </a:bodyPr>
          <a:lstStyle/>
          <a:p>
            <a:pPr marL="183600" marR="0" lvl="0" indent="-183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err="1">
                <a:ln>
                  <a:noFill/>
                </a:ln>
                <a:solidFill>
                  <a:srgbClr val="353533"/>
                </a:solidFill>
                <a:effectLst/>
                <a:uLnTx/>
                <a:uFillTx/>
                <a:latin typeface="Arial" panose="020B0604020202020204"/>
                <a:ea typeface="+mn-ea"/>
                <a:cs typeface="+mn-cs"/>
              </a:rPr>
              <a:t>NuScale's</a:t>
            </a: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 load-following capabilities well-suited to both solar and wind's intermittency</a:t>
            </a:r>
          </a:p>
          <a:p>
            <a:pPr marL="183600" marR="0" lvl="0" indent="-183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Provides critical ancillary services to support electric</a:t>
            </a:r>
            <a:b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b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grid stability</a:t>
            </a:r>
          </a:p>
        </p:txBody>
      </p:sp>
      <p:sp>
        <p:nvSpPr>
          <p:cNvPr id="22" name="Text Placeholder 5">
            <a:extLst>
              <a:ext uri="{FF2B5EF4-FFF2-40B4-BE49-F238E27FC236}">
                <a16:creationId xmlns:a16="http://schemas.microsoft.com/office/drawing/2014/main" id="{DF5A7650-3011-4D49-AC91-C2F9EE52AB94}"/>
              </a:ext>
            </a:extLst>
          </p:cNvPr>
          <p:cNvSpPr txBox="1">
            <a:spLocks/>
          </p:cNvSpPr>
          <p:nvPr/>
        </p:nvSpPr>
        <p:spPr>
          <a:xfrm>
            <a:off x="8159933" y="1643454"/>
            <a:ext cx="3727266" cy="552556"/>
          </a:xfrm>
          <a:prstGeom prst="rect">
            <a:avLst/>
          </a:prstGeom>
          <a:solidFill>
            <a:schemeClr val="bg1">
              <a:lumMod val="95000"/>
            </a:schemeClr>
          </a:solidFill>
          <a:ln>
            <a:noFill/>
          </a:ln>
        </p:spPr>
        <p:txBody>
          <a:bodyPr vert="horz" lIns="144000" tIns="0" rIns="45720" bIns="0" rtlCol="0" anchor="ctr">
            <a:normAutofit/>
          </a:bodyPr>
          <a:lstStyle>
            <a:lvl1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sz="1200" b="1" kern="120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0" cap="none" spc="0" normalizeH="0" baseline="0" noProof="0" dirty="0">
                <a:ln>
                  <a:noFill/>
                </a:ln>
                <a:solidFill>
                  <a:srgbClr val="C4D97C">
                    <a:lumMod val="75000"/>
                  </a:srgbClr>
                </a:solidFill>
                <a:effectLst/>
                <a:uLnTx/>
                <a:uFillTx/>
                <a:latin typeface="Arial" panose="020B0604020202020204" pitchFamily="34" charset="0"/>
                <a:ea typeface="+mn-ea"/>
                <a:cs typeface="+mn-cs"/>
              </a:rPr>
              <a:t>Carbon Capture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0" cap="none" spc="0" normalizeH="0" baseline="0" noProof="0" dirty="0">
                <a:ln>
                  <a:noFill/>
                </a:ln>
                <a:solidFill>
                  <a:srgbClr val="C4D97C">
                    <a:lumMod val="75000"/>
                  </a:srgbClr>
                </a:solidFill>
                <a:effectLst/>
                <a:uLnTx/>
                <a:uFillTx/>
                <a:latin typeface="Arial" panose="020B0604020202020204" pitchFamily="34" charset="0"/>
                <a:ea typeface="+mn-ea"/>
                <a:cs typeface="+mn-cs"/>
              </a:rPr>
              <a:t>&amp; Sequestration (CCS)</a:t>
            </a:r>
          </a:p>
        </p:txBody>
      </p:sp>
      <p:sp>
        <p:nvSpPr>
          <p:cNvPr id="23" name="TextBox 22">
            <a:extLst>
              <a:ext uri="{FF2B5EF4-FFF2-40B4-BE49-F238E27FC236}">
                <a16:creationId xmlns:a16="http://schemas.microsoft.com/office/drawing/2014/main" id="{B22FA70D-9639-BC47-AA36-6B4DEA745163}"/>
              </a:ext>
            </a:extLst>
          </p:cNvPr>
          <p:cNvSpPr txBox="1"/>
          <p:nvPr/>
        </p:nvSpPr>
        <p:spPr>
          <a:xfrm>
            <a:off x="8159933" y="2303830"/>
            <a:ext cx="3609976" cy="884858"/>
          </a:xfrm>
          <a:prstGeom prst="rect">
            <a:avLst/>
          </a:prstGeom>
          <a:noFill/>
        </p:spPr>
        <p:txBody>
          <a:bodyPr wrap="square" lIns="0" tIns="0" rIns="0" bIns="0" rtlCol="0" anchor="t">
            <a:spAutoFit/>
          </a:bodyPr>
          <a:lstStyle/>
          <a:p>
            <a:pPr marL="183600" marR="0" lvl="0" indent="-183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NPMs can power energy-intensive CCS facilities with 100% clean power</a:t>
            </a:r>
          </a:p>
          <a:p>
            <a:pPr marL="183600" marR="0" lvl="0" indent="-183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Many global decarbonization pathways anticipate significant CCS deployment</a:t>
            </a:r>
          </a:p>
          <a:p>
            <a:pPr marL="183600" marR="0" lvl="0" indent="-183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Direct air capture</a:t>
            </a:r>
          </a:p>
        </p:txBody>
      </p:sp>
      <p:sp>
        <p:nvSpPr>
          <p:cNvPr id="24" name="Text Placeholder 5">
            <a:extLst>
              <a:ext uri="{FF2B5EF4-FFF2-40B4-BE49-F238E27FC236}">
                <a16:creationId xmlns:a16="http://schemas.microsoft.com/office/drawing/2014/main" id="{8C916A56-97CA-4845-998B-43076252202C}"/>
              </a:ext>
            </a:extLst>
          </p:cNvPr>
          <p:cNvSpPr txBox="1">
            <a:spLocks/>
          </p:cNvSpPr>
          <p:nvPr/>
        </p:nvSpPr>
        <p:spPr>
          <a:xfrm>
            <a:off x="8159933" y="3831096"/>
            <a:ext cx="3727266" cy="552557"/>
          </a:xfrm>
          <a:prstGeom prst="rect">
            <a:avLst/>
          </a:prstGeom>
          <a:solidFill>
            <a:schemeClr val="bg1">
              <a:lumMod val="95000"/>
            </a:schemeClr>
          </a:solidFill>
          <a:ln>
            <a:noFill/>
          </a:ln>
        </p:spPr>
        <p:txBody>
          <a:bodyPr vert="horz" lIns="144000" tIns="0" rIns="45720" bIns="0" rtlCol="0" anchor="ctr">
            <a:normAutofit/>
          </a:bodyPr>
          <a:lstStyle>
            <a:lvl1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sz="1200" b="1" kern="120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400" b="1" i="0" u="none" strike="noStrike" kern="0" cap="none" spc="0" normalizeH="0" baseline="0" noProof="0" dirty="0">
                <a:ln>
                  <a:noFill/>
                </a:ln>
                <a:solidFill>
                  <a:srgbClr val="C4D97C">
                    <a:lumMod val="75000"/>
                  </a:srgbClr>
                </a:solidFill>
                <a:effectLst/>
                <a:uLnTx/>
                <a:uFillTx/>
                <a:latin typeface="Arial" panose="020B0604020202020204" pitchFamily="34" charset="0"/>
                <a:ea typeface="+mn-ea"/>
                <a:cs typeface="+mn-cs"/>
              </a:rPr>
              <a:t>Hydrogen Production</a:t>
            </a:r>
          </a:p>
        </p:txBody>
      </p:sp>
      <p:sp>
        <p:nvSpPr>
          <p:cNvPr id="25" name="TextBox 24">
            <a:extLst>
              <a:ext uri="{FF2B5EF4-FFF2-40B4-BE49-F238E27FC236}">
                <a16:creationId xmlns:a16="http://schemas.microsoft.com/office/drawing/2014/main" id="{A8715739-5DB0-234F-B8C0-45B004A7B738}"/>
              </a:ext>
            </a:extLst>
          </p:cNvPr>
          <p:cNvSpPr txBox="1"/>
          <p:nvPr/>
        </p:nvSpPr>
        <p:spPr>
          <a:xfrm>
            <a:off x="8159935" y="4497392"/>
            <a:ext cx="3609974" cy="748923"/>
          </a:xfrm>
          <a:prstGeom prst="rect">
            <a:avLst/>
          </a:prstGeom>
          <a:noFill/>
        </p:spPr>
        <p:txBody>
          <a:bodyPr wrap="square" lIns="0" tIns="0" rIns="0" bIns="0" rtlCol="0" anchor="t">
            <a:spAutoFit/>
          </a:bodyPr>
          <a:lstStyle/>
          <a:p>
            <a:pPr marL="183600" marR="0" lvl="0" indent="-183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NuScale NPMs can produce cost effective, green hydrogen at scale</a:t>
            </a:r>
          </a:p>
          <a:p>
            <a:pPr marL="183600" marR="0" lvl="0" indent="-183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353533"/>
                </a:solidFill>
                <a:effectLst/>
                <a:uLnTx/>
                <a:uFillTx/>
                <a:latin typeface="Arial" panose="020B0604020202020204"/>
                <a:ea typeface="+mn-ea"/>
                <a:cs typeface="+mn-cs"/>
              </a:rPr>
              <a:t>Hydrogen production by conventional renewables faces challenges of scale and cost</a:t>
            </a:r>
          </a:p>
        </p:txBody>
      </p:sp>
      <p:grpSp>
        <p:nvGrpSpPr>
          <p:cNvPr id="26" name="Group 64">
            <a:extLst>
              <a:ext uri="{FF2B5EF4-FFF2-40B4-BE49-F238E27FC236}">
                <a16:creationId xmlns:a16="http://schemas.microsoft.com/office/drawing/2014/main" id="{04FB5456-8E6E-0143-906C-53DA7E73C138}"/>
              </a:ext>
            </a:extLst>
          </p:cNvPr>
          <p:cNvGrpSpPr>
            <a:grpSpLocks noChangeAspect="1"/>
          </p:cNvGrpSpPr>
          <p:nvPr/>
        </p:nvGrpSpPr>
        <p:grpSpPr bwMode="auto">
          <a:xfrm>
            <a:off x="11174329" y="1739185"/>
            <a:ext cx="525946" cy="339778"/>
            <a:chOff x="177" y="2495"/>
            <a:chExt cx="3263" cy="2108"/>
          </a:xfrm>
          <a:solidFill>
            <a:schemeClr val="accent2">
              <a:lumMod val="75000"/>
            </a:schemeClr>
          </a:solidFill>
        </p:grpSpPr>
        <p:sp>
          <p:nvSpPr>
            <p:cNvPr id="27" name="Freeform 65">
              <a:extLst>
                <a:ext uri="{FF2B5EF4-FFF2-40B4-BE49-F238E27FC236}">
                  <a16:creationId xmlns:a16="http://schemas.microsoft.com/office/drawing/2014/main" id="{6829CC05-2539-1844-A40D-E26A5AF08986}"/>
                </a:ext>
              </a:extLst>
            </p:cNvPr>
            <p:cNvSpPr>
              <a:spLocks/>
            </p:cNvSpPr>
            <p:nvPr/>
          </p:nvSpPr>
          <p:spPr bwMode="auto">
            <a:xfrm>
              <a:off x="177" y="2495"/>
              <a:ext cx="3263" cy="1939"/>
            </a:xfrm>
            <a:custGeom>
              <a:avLst/>
              <a:gdLst>
                <a:gd name="T0" fmla="*/ 0 w 1378"/>
                <a:gd name="T1" fmla="*/ 625 h 818"/>
                <a:gd name="T2" fmla="*/ 0 w 1378"/>
                <a:gd name="T3" fmla="*/ 576 h 818"/>
                <a:gd name="T4" fmla="*/ 2 w 1378"/>
                <a:gd name="T5" fmla="*/ 570 h 818"/>
                <a:gd name="T6" fmla="*/ 125 w 1378"/>
                <a:gd name="T7" fmla="*/ 406 h 818"/>
                <a:gd name="T8" fmla="*/ 167 w 1378"/>
                <a:gd name="T9" fmla="*/ 390 h 818"/>
                <a:gd name="T10" fmla="*/ 358 w 1378"/>
                <a:gd name="T11" fmla="*/ 30 h 818"/>
                <a:gd name="T12" fmla="*/ 564 w 1378"/>
                <a:gd name="T13" fmla="*/ 20 h 818"/>
                <a:gd name="T14" fmla="*/ 760 w 1378"/>
                <a:gd name="T15" fmla="*/ 184 h 818"/>
                <a:gd name="T16" fmla="*/ 1156 w 1378"/>
                <a:gd name="T17" fmla="*/ 384 h 818"/>
                <a:gd name="T18" fmla="*/ 1166 w 1378"/>
                <a:gd name="T19" fmla="*/ 385 h 818"/>
                <a:gd name="T20" fmla="*/ 1368 w 1378"/>
                <a:gd name="T21" fmla="*/ 537 h 818"/>
                <a:gd name="T22" fmla="*/ 1378 w 1378"/>
                <a:gd name="T23" fmla="*/ 576 h 818"/>
                <a:gd name="T24" fmla="*/ 1378 w 1378"/>
                <a:gd name="T25" fmla="*/ 625 h 818"/>
                <a:gd name="T26" fmla="*/ 1376 w 1378"/>
                <a:gd name="T27" fmla="*/ 628 h 818"/>
                <a:gd name="T28" fmla="*/ 1149 w 1378"/>
                <a:gd name="T29" fmla="*/ 816 h 818"/>
                <a:gd name="T30" fmla="*/ 921 w 1378"/>
                <a:gd name="T31" fmla="*/ 815 h 818"/>
                <a:gd name="T32" fmla="*/ 904 w 1378"/>
                <a:gd name="T33" fmla="*/ 815 h 818"/>
                <a:gd name="T34" fmla="*/ 904 w 1378"/>
                <a:gd name="T35" fmla="*/ 711 h 818"/>
                <a:gd name="T36" fmla="*/ 906 w 1378"/>
                <a:gd name="T37" fmla="*/ 590 h 818"/>
                <a:gd name="T38" fmla="*/ 878 w 1378"/>
                <a:gd name="T39" fmla="*/ 532 h 818"/>
                <a:gd name="T40" fmla="*/ 817 w 1378"/>
                <a:gd name="T41" fmla="*/ 502 h 818"/>
                <a:gd name="T42" fmla="*/ 626 w 1378"/>
                <a:gd name="T43" fmla="*/ 492 h 818"/>
                <a:gd name="T44" fmla="*/ 533 w 1378"/>
                <a:gd name="T45" fmla="*/ 522 h 818"/>
                <a:gd name="T46" fmla="*/ 492 w 1378"/>
                <a:gd name="T47" fmla="*/ 595 h 818"/>
                <a:gd name="T48" fmla="*/ 494 w 1378"/>
                <a:gd name="T49" fmla="*/ 646 h 818"/>
                <a:gd name="T50" fmla="*/ 493 w 1378"/>
                <a:gd name="T51" fmla="*/ 774 h 818"/>
                <a:gd name="T52" fmla="*/ 493 w 1378"/>
                <a:gd name="T53" fmla="*/ 777 h 818"/>
                <a:gd name="T54" fmla="*/ 493 w 1378"/>
                <a:gd name="T55" fmla="*/ 814 h 818"/>
                <a:gd name="T56" fmla="*/ 486 w 1378"/>
                <a:gd name="T57" fmla="*/ 815 h 818"/>
                <a:gd name="T58" fmla="*/ 211 w 1378"/>
                <a:gd name="T59" fmla="*/ 815 h 818"/>
                <a:gd name="T60" fmla="*/ 7 w 1378"/>
                <a:gd name="T61" fmla="*/ 653 h 818"/>
                <a:gd name="T62" fmla="*/ 0 w 1378"/>
                <a:gd name="T63" fmla="*/ 625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8" h="818">
                  <a:moveTo>
                    <a:pt x="0" y="625"/>
                  </a:moveTo>
                  <a:cubicBezTo>
                    <a:pt x="0" y="609"/>
                    <a:pt x="0" y="592"/>
                    <a:pt x="0" y="576"/>
                  </a:cubicBezTo>
                  <a:cubicBezTo>
                    <a:pt x="1" y="574"/>
                    <a:pt x="2" y="572"/>
                    <a:pt x="2" y="570"/>
                  </a:cubicBezTo>
                  <a:cubicBezTo>
                    <a:pt x="15" y="494"/>
                    <a:pt x="56" y="440"/>
                    <a:pt x="125" y="406"/>
                  </a:cubicBezTo>
                  <a:cubicBezTo>
                    <a:pt x="138" y="399"/>
                    <a:pt x="153" y="395"/>
                    <a:pt x="167" y="390"/>
                  </a:cubicBezTo>
                  <a:cubicBezTo>
                    <a:pt x="131" y="214"/>
                    <a:pt x="237" y="77"/>
                    <a:pt x="358" y="30"/>
                  </a:cubicBezTo>
                  <a:cubicBezTo>
                    <a:pt x="425" y="4"/>
                    <a:pt x="494" y="0"/>
                    <a:pt x="564" y="20"/>
                  </a:cubicBezTo>
                  <a:cubicBezTo>
                    <a:pt x="653" y="46"/>
                    <a:pt x="717" y="102"/>
                    <a:pt x="760" y="184"/>
                  </a:cubicBezTo>
                  <a:cubicBezTo>
                    <a:pt x="927" y="94"/>
                    <a:pt x="1130" y="196"/>
                    <a:pt x="1156" y="384"/>
                  </a:cubicBezTo>
                  <a:cubicBezTo>
                    <a:pt x="1159" y="385"/>
                    <a:pt x="1163" y="385"/>
                    <a:pt x="1166" y="385"/>
                  </a:cubicBezTo>
                  <a:cubicBezTo>
                    <a:pt x="1260" y="388"/>
                    <a:pt x="1341" y="449"/>
                    <a:pt x="1368" y="537"/>
                  </a:cubicBezTo>
                  <a:cubicBezTo>
                    <a:pt x="1372" y="550"/>
                    <a:pt x="1374" y="563"/>
                    <a:pt x="1378" y="576"/>
                  </a:cubicBezTo>
                  <a:cubicBezTo>
                    <a:pt x="1378" y="592"/>
                    <a:pt x="1378" y="609"/>
                    <a:pt x="1378" y="625"/>
                  </a:cubicBezTo>
                  <a:cubicBezTo>
                    <a:pt x="1377" y="626"/>
                    <a:pt x="1376" y="627"/>
                    <a:pt x="1376" y="628"/>
                  </a:cubicBezTo>
                  <a:cubicBezTo>
                    <a:pt x="1366" y="721"/>
                    <a:pt x="1282" y="818"/>
                    <a:pt x="1149" y="816"/>
                  </a:cubicBezTo>
                  <a:cubicBezTo>
                    <a:pt x="1073" y="814"/>
                    <a:pt x="997" y="815"/>
                    <a:pt x="921" y="815"/>
                  </a:cubicBezTo>
                  <a:cubicBezTo>
                    <a:pt x="916" y="815"/>
                    <a:pt x="912" y="815"/>
                    <a:pt x="904" y="815"/>
                  </a:cubicBezTo>
                  <a:cubicBezTo>
                    <a:pt x="904" y="780"/>
                    <a:pt x="904" y="746"/>
                    <a:pt x="904" y="711"/>
                  </a:cubicBezTo>
                  <a:cubicBezTo>
                    <a:pt x="905" y="671"/>
                    <a:pt x="906" y="630"/>
                    <a:pt x="906" y="590"/>
                  </a:cubicBezTo>
                  <a:cubicBezTo>
                    <a:pt x="906" y="566"/>
                    <a:pt x="897" y="545"/>
                    <a:pt x="878" y="532"/>
                  </a:cubicBezTo>
                  <a:cubicBezTo>
                    <a:pt x="859" y="519"/>
                    <a:pt x="838" y="508"/>
                    <a:pt x="817" y="502"/>
                  </a:cubicBezTo>
                  <a:cubicBezTo>
                    <a:pt x="754" y="483"/>
                    <a:pt x="690" y="483"/>
                    <a:pt x="626" y="492"/>
                  </a:cubicBezTo>
                  <a:cubicBezTo>
                    <a:pt x="593" y="496"/>
                    <a:pt x="561" y="504"/>
                    <a:pt x="533" y="522"/>
                  </a:cubicBezTo>
                  <a:cubicBezTo>
                    <a:pt x="506" y="539"/>
                    <a:pt x="491" y="562"/>
                    <a:pt x="492" y="595"/>
                  </a:cubicBezTo>
                  <a:cubicBezTo>
                    <a:pt x="493" y="612"/>
                    <a:pt x="494" y="629"/>
                    <a:pt x="494" y="646"/>
                  </a:cubicBezTo>
                  <a:cubicBezTo>
                    <a:pt x="494" y="689"/>
                    <a:pt x="493" y="731"/>
                    <a:pt x="493" y="774"/>
                  </a:cubicBezTo>
                  <a:cubicBezTo>
                    <a:pt x="493" y="775"/>
                    <a:pt x="493" y="776"/>
                    <a:pt x="493" y="777"/>
                  </a:cubicBezTo>
                  <a:cubicBezTo>
                    <a:pt x="493" y="790"/>
                    <a:pt x="493" y="802"/>
                    <a:pt x="493" y="814"/>
                  </a:cubicBezTo>
                  <a:cubicBezTo>
                    <a:pt x="489" y="815"/>
                    <a:pt x="488" y="815"/>
                    <a:pt x="486" y="815"/>
                  </a:cubicBezTo>
                  <a:cubicBezTo>
                    <a:pt x="394" y="815"/>
                    <a:pt x="302" y="817"/>
                    <a:pt x="211" y="815"/>
                  </a:cubicBezTo>
                  <a:cubicBezTo>
                    <a:pt x="114" y="813"/>
                    <a:pt x="31" y="746"/>
                    <a:pt x="7" y="653"/>
                  </a:cubicBezTo>
                  <a:cubicBezTo>
                    <a:pt x="4" y="644"/>
                    <a:pt x="2" y="634"/>
                    <a:pt x="0" y="6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28" name="Freeform 66">
              <a:extLst>
                <a:ext uri="{FF2B5EF4-FFF2-40B4-BE49-F238E27FC236}">
                  <a16:creationId xmlns:a16="http://schemas.microsoft.com/office/drawing/2014/main" id="{E5B0065B-5F7E-F54C-8C92-6015AC11338B}"/>
                </a:ext>
              </a:extLst>
            </p:cNvPr>
            <p:cNvSpPr>
              <a:spLocks/>
            </p:cNvSpPr>
            <p:nvPr/>
          </p:nvSpPr>
          <p:spPr bwMode="auto">
            <a:xfrm>
              <a:off x="1465" y="3770"/>
              <a:ext cx="734" cy="337"/>
            </a:xfrm>
            <a:custGeom>
              <a:avLst/>
              <a:gdLst>
                <a:gd name="T0" fmla="*/ 158 w 310"/>
                <a:gd name="T1" fmla="*/ 0 h 142"/>
                <a:gd name="T2" fmla="*/ 268 w 310"/>
                <a:gd name="T3" fmla="*/ 16 h 142"/>
                <a:gd name="T4" fmla="*/ 289 w 310"/>
                <a:gd name="T5" fmla="*/ 25 h 142"/>
                <a:gd name="T6" fmla="*/ 310 w 310"/>
                <a:gd name="T7" fmla="*/ 60 h 142"/>
                <a:gd name="T8" fmla="*/ 266 w 310"/>
                <a:gd name="T9" fmla="*/ 120 h 142"/>
                <a:gd name="T10" fmla="*/ 43 w 310"/>
                <a:gd name="T11" fmla="*/ 119 h 142"/>
                <a:gd name="T12" fmla="*/ 23 w 310"/>
                <a:gd name="T13" fmla="*/ 111 h 142"/>
                <a:gd name="T14" fmla="*/ 1 w 310"/>
                <a:gd name="T15" fmla="*/ 74 h 142"/>
                <a:gd name="T16" fmla="*/ 43 w 310"/>
                <a:gd name="T17" fmla="*/ 16 h 142"/>
                <a:gd name="T18" fmla="*/ 158 w 310"/>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142">
                  <a:moveTo>
                    <a:pt x="158" y="0"/>
                  </a:moveTo>
                  <a:cubicBezTo>
                    <a:pt x="194" y="1"/>
                    <a:pt x="231" y="4"/>
                    <a:pt x="268" y="16"/>
                  </a:cubicBezTo>
                  <a:cubicBezTo>
                    <a:pt x="275" y="19"/>
                    <a:pt x="282" y="22"/>
                    <a:pt x="289" y="25"/>
                  </a:cubicBezTo>
                  <a:cubicBezTo>
                    <a:pt x="303" y="33"/>
                    <a:pt x="310" y="43"/>
                    <a:pt x="310" y="60"/>
                  </a:cubicBezTo>
                  <a:cubicBezTo>
                    <a:pt x="309" y="100"/>
                    <a:pt x="305" y="108"/>
                    <a:pt x="266" y="120"/>
                  </a:cubicBezTo>
                  <a:cubicBezTo>
                    <a:pt x="192" y="142"/>
                    <a:pt x="117" y="141"/>
                    <a:pt x="43" y="119"/>
                  </a:cubicBezTo>
                  <a:cubicBezTo>
                    <a:pt x="36" y="117"/>
                    <a:pt x="30" y="114"/>
                    <a:pt x="23" y="111"/>
                  </a:cubicBezTo>
                  <a:cubicBezTo>
                    <a:pt x="8" y="104"/>
                    <a:pt x="0" y="92"/>
                    <a:pt x="1" y="74"/>
                  </a:cubicBezTo>
                  <a:cubicBezTo>
                    <a:pt x="2" y="36"/>
                    <a:pt x="6" y="29"/>
                    <a:pt x="43" y="16"/>
                  </a:cubicBezTo>
                  <a:cubicBezTo>
                    <a:pt x="79" y="4"/>
                    <a:pt x="117" y="1"/>
                    <a:pt x="158"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29" name="Freeform 67">
              <a:extLst>
                <a:ext uri="{FF2B5EF4-FFF2-40B4-BE49-F238E27FC236}">
                  <a16:creationId xmlns:a16="http://schemas.microsoft.com/office/drawing/2014/main" id="{29691EBD-FF0C-4247-8058-4CCA6BE8FEBC}"/>
                </a:ext>
              </a:extLst>
            </p:cNvPr>
            <p:cNvSpPr>
              <a:spLocks/>
            </p:cNvSpPr>
            <p:nvPr/>
          </p:nvSpPr>
          <p:spPr bwMode="auto">
            <a:xfrm>
              <a:off x="1465" y="4211"/>
              <a:ext cx="755" cy="223"/>
            </a:xfrm>
            <a:custGeom>
              <a:avLst/>
              <a:gdLst>
                <a:gd name="T0" fmla="*/ 1 w 319"/>
                <a:gd name="T1" fmla="*/ 0 h 94"/>
                <a:gd name="T2" fmla="*/ 86 w 319"/>
                <a:gd name="T3" fmla="*/ 36 h 94"/>
                <a:gd name="T4" fmla="*/ 255 w 319"/>
                <a:gd name="T5" fmla="*/ 30 h 94"/>
                <a:gd name="T6" fmla="*/ 307 w 319"/>
                <a:gd name="T7" fmla="*/ 3 h 94"/>
                <a:gd name="T8" fmla="*/ 277 w 319"/>
                <a:gd name="T9" fmla="*/ 72 h 94"/>
                <a:gd name="T10" fmla="*/ 127 w 319"/>
                <a:gd name="T11" fmla="*/ 90 h 94"/>
                <a:gd name="T12" fmla="*/ 43 w 319"/>
                <a:gd name="T13" fmla="*/ 75 h 94"/>
                <a:gd name="T14" fmla="*/ 16 w 319"/>
                <a:gd name="T15" fmla="*/ 63 h 94"/>
                <a:gd name="T16" fmla="*/ 1 w 319"/>
                <a:gd name="T17" fmla="*/ 35 h 94"/>
                <a:gd name="T18" fmla="*/ 1 w 319"/>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94">
                  <a:moveTo>
                    <a:pt x="1" y="0"/>
                  </a:moveTo>
                  <a:cubicBezTo>
                    <a:pt x="27" y="25"/>
                    <a:pt x="56" y="32"/>
                    <a:pt x="86" y="36"/>
                  </a:cubicBezTo>
                  <a:cubicBezTo>
                    <a:pt x="143" y="45"/>
                    <a:pt x="199" y="44"/>
                    <a:pt x="255" y="30"/>
                  </a:cubicBezTo>
                  <a:cubicBezTo>
                    <a:pt x="274" y="25"/>
                    <a:pt x="293" y="18"/>
                    <a:pt x="307" y="3"/>
                  </a:cubicBezTo>
                  <a:cubicBezTo>
                    <a:pt x="319" y="36"/>
                    <a:pt x="310" y="60"/>
                    <a:pt x="277" y="72"/>
                  </a:cubicBezTo>
                  <a:cubicBezTo>
                    <a:pt x="229" y="90"/>
                    <a:pt x="178" y="94"/>
                    <a:pt x="127" y="90"/>
                  </a:cubicBezTo>
                  <a:cubicBezTo>
                    <a:pt x="99" y="88"/>
                    <a:pt x="71" y="81"/>
                    <a:pt x="43" y="75"/>
                  </a:cubicBezTo>
                  <a:cubicBezTo>
                    <a:pt x="34" y="73"/>
                    <a:pt x="25" y="68"/>
                    <a:pt x="16" y="63"/>
                  </a:cubicBezTo>
                  <a:cubicBezTo>
                    <a:pt x="6" y="57"/>
                    <a:pt x="0" y="48"/>
                    <a:pt x="1" y="35"/>
                  </a:cubicBezTo>
                  <a:cubicBezTo>
                    <a:pt x="2" y="25"/>
                    <a:pt x="1" y="14"/>
                    <a:pt x="1"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30" name="Freeform 68">
              <a:extLst>
                <a:ext uri="{FF2B5EF4-FFF2-40B4-BE49-F238E27FC236}">
                  <a16:creationId xmlns:a16="http://schemas.microsoft.com/office/drawing/2014/main" id="{8DAC7BC7-914C-8341-AE84-35BF033AF104}"/>
                </a:ext>
              </a:extLst>
            </p:cNvPr>
            <p:cNvSpPr>
              <a:spLocks/>
            </p:cNvSpPr>
            <p:nvPr/>
          </p:nvSpPr>
          <p:spPr bwMode="auto">
            <a:xfrm>
              <a:off x="1458" y="4387"/>
              <a:ext cx="760" cy="216"/>
            </a:xfrm>
            <a:custGeom>
              <a:avLst/>
              <a:gdLst>
                <a:gd name="T0" fmla="*/ 6 w 321"/>
                <a:gd name="T1" fmla="*/ 0 h 91"/>
                <a:gd name="T2" fmla="*/ 99 w 321"/>
                <a:gd name="T3" fmla="*/ 35 h 91"/>
                <a:gd name="T4" fmla="*/ 262 w 321"/>
                <a:gd name="T5" fmla="*/ 25 h 91"/>
                <a:gd name="T6" fmla="*/ 311 w 321"/>
                <a:gd name="T7" fmla="*/ 3 h 91"/>
                <a:gd name="T8" fmla="*/ 276 w 321"/>
                <a:gd name="T9" fmla="*/ 71 h 91"/>
                <a:gd name="T10" fmla="*/ 115 w 321"/>
                <a:gd name="T11" fmla="*/ 86 h 91"/>
                <a:gd name="T12" fmla="*/ 43 w 321"/>
                <a:gd name="T13" fmla="*/ 71 h 91"/>
                <a:gd name="T14" fmla="*/ 6 w 321"/>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91">
                  <a:moveTo>
                    <a:pt x="6" y="0"/>
                  </a:moveTo>
                  <a:cubicBezTo>
                    <a:pt x="32" y="25"/>
                    <a:pt x="65" y="30"/>
                    <a:pt x="99" y="35"/>
                  </a:cubicBezTo>
                  <a:cubicBezTo>
                    <a:pt x="154" y="42"/>
                    <a:pt x="209" y="41"/>
                    <a:pt x="262" y="25"/>
                  </a:cubicBezTo>
                  <a:cubicBezTo>
                    <a:pt x="279" y="20"/>
                    <a:pt x="295" y="11"/>
                    <a:pt x="311" y="3"/>
                  </a:cubicBezTo>
                  <a:cubicBezTo>
                    <a:pt x="321" y="38"/>
                    <a:pt x="312" y="58"/>
                    <a:pt x="276" y="71"/>
                  </a:cubicBezTo>
                  <a:cubicBezTo>
                    <a:pt x="223" y="89"/>
                    <a:pt x="169" y="91"/>
                    <a:pt x="115" y="86"/>
                  </a:cubicBezTo>
                  <a:cubicBezTo>
                    <a:pt x="91" y="84"/>
                    <a:pt x="66" y="79"/>
                    <a:pt x="43" y="71"/>
                  </a:cubicBezTo>
                  <a:cubicBezTo>
                    <a:pt x="0" y="56"/>
                    <a:pt x="1" y="48"/>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31" name="Freeform 69">
              <a:extLst>
                <a:ext uri="{FF2B5EF4-FFF2-40B4-BE49-F238E27FC236}">
                  <a16:creationId xmlns:a16="http://schemas.microsoft.com/office/drawing/2014/main" id="{B7931669-8E0F-1A49-B24A-741366EC33E2}"/>
                </a:ext>
              </a:extLst>
            </p:cNvPr>
            <p:cNvSpPr>
              <a:spLocks/>
            </p:cNvSpPr>
            <p:nvPr/>
          </p:nvSpPr>
          <p:spPr bwMode="auto">
            <a:xfrm>
              <a:off x="1456" y="4048"/>
              <a:ext cx="746" cy="220"/>
            </a:xfrm>
            <a:custGeom>
              <a:avLst/>
              <a:gdLst>
                <a:gd name="T0" fmla="*/ 313 w 315"/>
                <a:gd name="T1" fmla="*/ 4 h 93"/>
                <a:gd name="T2" fmla="*/ 312 w 315"/>
                <a:gd name="T3" fmla="*/ 42 h 93"/>
                <a:gd name="T4" fmla="*/ 294 w 315"/>
                <a:gd name="T5" fmla="*/ 63 h 93"/>
                <a:gd name="T6" fmla="*/ 229 w 315"/>
                <a:gd name="T7" fmla="*/ 83 h 93"/>
                <a:gd name="T8" fmla="*/ 60 w 315"/>
                <a:gd name="T9" fmla="*/ 77 h 93"/>
                <a:gd name="T10" fmla="*/ 48 w 315"/>
                <a:gd name="T11" fmla="*/ 74 h 93"/>
                <a:gd name="T12" fmla="*/ 7 w 315"/>
                <a:gd name="T13" fmla="*/ 0 h 93"/>
                <a:gd name="T14" fmla="*/ 98 w 315"/>
                <a:gd name="T15" fmla="*/ 35 h 93"/>
                <a:gd name="T16" fmla="*/ 264 w 315"/>
                <a:gd name="T17" fmla="*/ 26 h 93"/>
                <a:gd name="T18" fmla="*/ 313 w 315"/>
                <a:gd name="T19"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5" h="93">
                  <a:moveTo>
                    <a:pt x="313" y="4"/>
                  </a:moveTo>
                  <a:cubicBezTo>
                    <a:pt x="313" y="15"/>
                    <a:pt x="315" y="29"/>
                    <a:pt x="312" y="42"/>
                  </a:cubicBezTo>
                  <a:cubicBezTo>
                    <a:pt x="310" y="50"/>
                    <a:pt x="302" y="60"/>
                    <a:pt x="294" y="63"/>
                  </a:cubicBezTo>
                  <a:cubicBezTo>
                    <a:pt x="273" y="72"/>
                    <a:pt x="251" y="80"/>
                    <a:pt x="229" y="83"/>
                  </a:cubicBezTo>
                  <a:cubicBezTo>
                    <a:pt x="172" y="93"/>
                    <a:pt x="116" y="92"/>
                    <a:pt x="60" y="77"/>
                  </a:cubicBezTo>
                  <a:cubicBezTo>
                    <a:pt x="56" y="76"/>
                    <a:pt x="52" y="75"/>
                    <a:pt x="48" y="74"/>
                  </a:cubicBezTo>
                  <a:cubicBezTo>
                    <a:pt x="0" y="56"/>
                    <a:pt x="3" y="49"/>
                    <a:pt x="7" y="0"/>
                  </a:cubicBezTo>
                  <a:cubicBezTo>
                    <a:pt x="33" y="25"/>
                    <a:pt x="65" y="31"/>
                    <a:pt x="98" y="35"/>
                  </a:cubicBezTo>
                  <a:cubicBezTo>
                    <a:pt x="154" y="43"/>
                    <a:pt x="210" y="42"/>
                    <a:pt x="264" y="26"/>
                  </a:cubicBezTo>
                  <a:cubicBezTo>
                    <a:pt x="281" y="21"/>
                    <a:pt x="296" y="11"/>
                    <a:pt x="31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grpSp>
      <p:cxnSp>
        <p:nvCxnSpPr>
          <p:cNvPr id="32" name="Straight Connector 31">
            <a:extLst>
              <a:ext uri="{FF2B5EF4-FFF2-40B4-BE49-F238E27FC236}">
                <a16:creationId xmlns:a16="http://schemas.microsoft.com/office/drawing/2014/main" id="{F1A5C159-8E98-634A-AF5F-6BA2A742BF6C}"/>
              </a:ext>
            </a:extLst>
          </p:cNvPr>
          <p:cNvCxnSpPr/>
          <p:nvPr/>
        </p:nvCxnSpPr>
        <p:spPr>
          <a:xfrm>
            <a:off x="4132217" y="1219200"/>
            <a:ext cx="0" cy="48863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D6F5321-1328-1747-850C-45AD08CAB648}"/>
              </a:ext>
            </a:extLst>
          </p:cNvPr>
          <p:cNvCxnSpPr>
            <a:cxnSpLocks/>
          </p:cNvCxnSpPr>
          <p:nvPr/>
        </p:nvCxnSpPr>
        <p:spPr>
          <a:xfrm>
            <a:off x="8059782" y="1643454"/>
            <a:ext cx="0" cy="446207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772602E-0E17-5F46-9E46-FAACD6BFF687}"/>
              </a:ext>
            </a:extLst>
          </p:cNvPr>
          <p:cNvCxnSpPr/>
          <p:nvPr/>
        </p:nvCxnSpPr>
        <p:spPr>
          <a:xfrm>
            <a:off x="304799" y="3671474"/>
            <a:ext cx="36099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44A88D7-9C3E-7640-8401-431F2F02E813}"/>
              </a:ext>
            </a:extLst>
          </p:cNvPr>
          <p:cNvCxnSpPr>
            <a:cxnSpLocks/>
          </p:cNvCxnSpPr>
          <p:nvPr/>
        </p:nvCxnSpPr>
        <p:spPr>
          <a:xfrm>
            <a:off x="4291011" y="3671474"/>
            <a:ext cx="36099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E69D327-E47D-5045-B89D-8DDCEEFC4805}"/>
              </a:ext>
            </a:extLst>
          </p:cNvPr>
          <p:cNvCxnSpPr>
            <a:cxnSpLocks/>
          </p:cNvCxnSpPr>
          <p:nvPr/>
        </p:nvCxnSpPr>
        <p:spPr>
          <a:xfrm>
            <a:off x="8218578" y="3671474"/>
            <a:ext cx="36099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B7B2ECB0-5E1B-614D-9723-77EE74D19B6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302629" y="1711580"/>
            <a:ext cx="416302" cy="416302"/>
          </a:xfrm>
          <a:prstGeom prst="rect">
            <a:avLst/>
          </a:prstGeom>
        </p:spPr>
      </p:pic>
      <p:pic>
        <p:nvPicPr>
          <p:cNvPr id="38" name="Graphic 37">
            <a:extLst>
              <a:ext uri="{FF2B5EF4-FFF2-40B4-BE49-F238E27FC236}">
                <a16:creationId xmlns:a16="http://schemas.microsoft.com/office/drawing/2014/main" id="{2A7F5565-D92B-5143-8C07-7D1063D816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302546" y="3899141"/>
            <a:ext cx="416464" cy="416464"/>
          </a:xfrm>
          <a:prstGeom prst="rect">
            <a:avLst/>
          </a:prstGeom>
        </p:spPr>
      </p:pic>
      <p:sp>
        <p:nvSpPr>
          <p:cNvPr id="39" name="Oval 38">
            <a:extLst>
              <a:ext uri="{FF2B5EF4-FFF2-40B4-BE49-F238E27FC236}">
                <a16:creationId xmlns:a16="http://schemas.microsoft.com/office/drawing/2014/main" id="{7B761BE5-96EE-7046-BA88-0B41CF426B70}"/>
              </a:ext>
            </a:extLst>
          </p:cNvPr>
          <p:cNvSpPr/>
          <p:nvPr/>
        </p:nvSpPr>
        <p:spPr>
          <a:xfrm>
            <a:off x="11455098" y="4037362"/>
            <a:ext cx="118714" cy="118714"/>
          </a:xfrm>
          <a:prstGeom prst="ellipse">
            <a:avLst/>
          </a:prstGeom>
          <a:solidFill>
            <a:srgbClr val="A6C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5880F088-A8C5-7241-BFDF-7F7423677514}"/>
              </a:ext>
            </a:extLst>
          </p:cNvPr>
          <p:cNvSpPr/>
          <p:nvPr/>
        </p:nvSpPr>
        <p:spPr>
          <a:xfrm>
            <a:off x="11301168" y="3883432"/>
            <a:ext cx="426574" cy="426575"/>
          </a:xfrm>
          <a:prstGeom prst="ellipse">
            <a:avLst/>
          </a:prstGeom>
          <a:noFill/>
          <a:ln w="28575">
            <a:solidFill>
              <a:srgbClr val="A6C6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Oval 40">
            <a:extLst>
              <a:ext uri="{FF2B5EF4-FFF2-40B4-BE49-F238E27FC236}">
                <a16:creationId xmlns:a16="http://schemas.microsoft.com/office/drawing/2014/main" id="{06612D2A-4551-3341-9DF8-CA2A71D7F8A2}"/>
              </a:ext>
            </a:extLst>
          </p:cNvPr>
          <p:cNvSpPr/>
          <p:nvPr/>
        </p:nvSpPr>
        <p:spPr>
          <a:xfrm>
            <a:off x="11625146" y="3915653"/>
            <a:ext cx="77424" cy="77424"/>
          </a:xfrm>
          <a:prstGeom prst="ellipse">
            <a:avLst/>
          </a:prstGeom>
          <a:solidFill>
            <a:srgbClr val="A6C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6042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AECDF3-66FF-2847-BD5E-DD2FD422F7D3}"/>
              </a:ext>
            </a:extLst>
          </p:cNvPr>
          <p:cNvSpPr>
            <a:spLocks noGrp="1"/>
          </p:cNvSpPr>
          <p:nvPr>
            <p:ph type="title"/>
          </p:nvPr>
        </p:nvSpPr>
        <p:spPr/>
        <p:txBody>
          <a:bodyPr/>
          <a:lstStyle/>
          <a:p>
            <a:r>
              <a:rPr lang="en-US" dirty="0"/>
              <a:t>NuScale is Years Ahead of the Competition</a:t>
            </a:r>
          </a:p>
        </p:txBody>
      </p:sp>
      <p:graphicFrame>
        <p:nvGraphicFramePr>
          <p:cNvPr id="80" name="object 5">
            <a:extLst>
              <a:ext uri="{FF2B5EF4-FFF2-40B4-BE49-F238E27FC236}">
                <a16:creationId xmlns:a16="http://schemas.microsoft.com/office/drawing/2014/main" id="{49476AEE-FE8A-FA45-B955-6300ABE12556}"/>
              </a:ext>
            </a:extLst>
          </p:cNvPr>
          <p:cNvGraphicFramePr>
            <a:graphicFrameLocks noGrp="1"/>
          </p:cNvGraphicFramePr>
          <p:nvPr>
            <p:extLst/>
          </p:nvPr>
        </p:nvGraphicFramePr>
        <p:xfrm>
          <a:off x="381001" y="1422210"/>
          <a:ext cx="11430000" cy="4729478"/>
        </p:xfrm>
        <a:graphic>
          <a:graphicData uri="http://schemas.openxmlformats.org/drawingml/2006/table">
            <a:tbl>
              <a:tblPr firstRow="1" bandRow="1"/>
              <a:tblGrid>
                <a:gridCol w="2984229">
                  <a:extLst>
                    <a:ext uri="{9D8B030D-6E8A-4147-A177-3AD203B41FA5}">
                      <a16:colId xmlns:a16="http://schemas.microsoft.com/office/drawing/2014/main" val="20000"/>
                    </a:ext>
                  </a:extLst>
                </a:gridCol>
                <a:gridCol w="3825031">
                  <a:extLst>
                    <a:ext uri="{9D8B030D-6E8A-4147-A177-3AD203B41FA5}">
                      <a16:colId xmlns:a16="http://schemas.microsoft.com/office/drawing/2014/main" val="20001"/>
                    </a:ext>
                  </a:extLst>
                </a:gridCol>
                <a:gridCol w="2310370">
                  <a:extLst>
                    <a:ext uri="{9D8B030D-6E8A-4147-A177-3AD203B41FA5}">
                      <a16:colId xmlns:a16="http://schemas.microsoft.com/office/drawing/2014/main" val="20002"/>
                    </a:ext>
                  </a:extLst>
                </a:gridCol>
                <a:gridCol w="2310370">
                  <a:extLst>
                    <a:ext uri="{9D8B030D-6E8A-4147-A177-3AD203B41FA5}">
                      <a16:colId xmlns:a16="http://schemas.microsoft.com/office/drawing/2014/main" val="20003"/>
                    </a:ext>
                  </a:extLst>
                </a:gridCol>
              </a:tblGrid>
              <a:tr h="0">
                <a:tc rowSpan="2">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nSpc>
                          <a:spcPct val="100000"/>
                        </a:lnSpc>
                      </a:pPr>
                      <a:r>
                        <a:rPr sz="1300" b="0" dirty="0">
                          <a:solidFill>
                            <a:srgbClr val="FFFFFF"/>
                          </a:solidFill>
                          <a:latin typeface="Arial" panose="020B0604020202020204" pitchFamily="34" charset="0"/>
                          <a:cs typeface="Arial" panose="020B0604020202020204" pitchFamily="34" charset="0"/>
                        </a:rPr>
                        <a:t>Selected</a:t>
                      </a:r>
                      <a:r>
                        <a:rPr sz="1300" b="0" spc="195" dirty="0">
                          <a:solidFill>
                            <a:srgbClr val="FFFFFF"/>
                          </a:solidFill>
                          <a:latin typeface="Arial" panose="020B0604020202020204" pitchFamily="34" charset="0"/>
                          <a:cs typeface="Arial" panose="020B0604020202020204" pitchFamily="34" charset="0"/>
                        </a:rPr>
                        <a:t> </a:t>
                      </a:r>
                      <a:r>
                        <a:rPr lang="en-US" sz="1300" b="0" spc="195" dirty="0">
                          <a:solidFill>
                            <a:srgbClr val="FFFFFF"/>
                          </a:solidFill>
                          <a:latin typeface="Arial" panose="020B0604020202020204" pitchFamily="34" charset="0"/>
                          <a:cs typeface="Arial" panose="020B0604020202020204" pitchFamily="34" charset="0"/>
                        </a:rPr>
                        <a:t/>
                      </a:r>
                      <a:br>
                        <a:rPr lang="en-US" sz="1300" b="0" spc="195" dirty="0">
                          <a:solidFill>
                            <a:srgbClr val="FFFFFF"/>
                          </a:solidFill>
                          <a:latin typeface="Arial" panose="020B0604020202020204" pitchFamily="34" charset="0"/>
                          <a:cs typeface="Arial" panose="020B0604020202020204" pitchFamily="34" charset="0"/>
                        </a:rPr>
                      </a:br>
                      <a:r>
                        <a:rPr sz="1300" b="0" spc="-10" dirty="0">
                          <a:solidFill>
                            <a:srgbClr val="FFFFFF"/>
                          </a:solidFill>
                          <a:latin typeface="Arial" panose="020B0604020202020204" pitchFamily="34" charset="0"/>
                          <a:cs typeface="Arial" panose="020B0604020202020204" pitchFamily="34" charset="0"/>
                        </a:rPr>
                        <a:t>Differentiators</a:t>
                      </a:r>
                      <a:endParaRPr sz="1300" b="0" dirty="0">
                        <a:latin typeface="Arial" panose="020B0604020202020204" pitchFamily="34" charset="0"/>
                        <a:cs typeface="Arial" panose="020B0604020202020204" pitchFamily="34" charset="0"/>
                      </a:endParaRPr>
                    </a:p>
                  </a:txBody>
                  <a:tcPr marR="0" marT="457200" marB="0" anchor="ctr">
                    <a:lnL w="28575">
                      <a:solidFill>
                        <a:srgbClr val="FFFFFF"/>
                      </a:solidFill>
                      <a:prstDash val="solid"/>
                    </a:lnL>
                    <a:lnR w="12700" cap="flat" cmpd="sng" algn="ctr">
                      <a:solidFill>
                        <a:sysClr val="window" lastClr="FFFFFF"/>
                      </a:solidFill>
                      <a:prstDash val="solid"/>
                      <a:round/>
                      <a:headEnd type="none" w="med" len="med"/>
                      <a:tailEnd type="none" w="med" len="med"/>
                    </a:lnR>
                    <a:lnT w="28575">
                      <a:solidFill>
                        <a:srgbClr val="FFFFFF"/>
                      </a:solidFill>
                      <a:prstDash val="solid"/>
                    </a:lnT>
                    <a:lnB>
                      <a:noFill/>
                    </a:lnB>
                    <a:lnTlToBr w="12700" cmpd="sng">
                      <a:noFill/>
                      <a:prstDash val="solid"/>
                    </a:lnTlToBr>
                    <a:lnBlToTr w="12700" cmpd="sng">
                      <a:noFill/>
                      <a:prstDash val="solid"/>
                    </a:lnBlToTr>
                    <a:solidFill>
                      <a:srgbClr val="001388"/>
                    </a:solidFill>
                  </a:tcPr>
                </a:tc>
                <a:tc rowSpan="2">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a:lnSpc>
                          <a:spcPct val="100000"/>
                        </a:lnSpc>
                      </a:pPr>
                      <a:endParaRPr sz="1300" b="0">
                        <a:latin typeface="Arial" panose="020B0604020202020204" pitchFamily="34" charset="0"/>
                        <a:cs typeface="Arial" panose="020B0604020202020204" pitchFamily="34" charset="0"/>
                      </a:endParaRPr>
                    </a:p>
                  </a:txBody>
                  <a:tcPr marL="0" marR="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28575">
                      <a:solidFill>
                        <a:srgbClr val="FFFFFF"/>
                      </a:solid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489"/>
                    </a:solidFill>
                  </a:tcPr>
                </a:tc>
                <a:tc gridSpan="2">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15240" algn="ctr">
                        <a:lnSpc>
                          <a:spcPct val="100000"/>
                        </a:lnSpc>
                        <a:spcBef>
                          <a:spcPts val="1225"/>
                        </a:spcBef>
                      </a:pPr>
                      <a:r>
                        <a:rPr sz="1300" b="0" dirty="0">
                          <a:solidFill>
                            <a:srgbClr val="FFFFFF"/>
                          </a:solidFill>
                          <a:latin typeface="Arial" panose="020B0604020202020204" pitchFamily="34" charset="0"/>
                          <a:cs typeface="Arial" panose="020B0604020202020204" pitchFamily="34" charset="0"/>
                        </a:rPr>
                        <a:t>Small</a:t>
                      </a:r>
                      <a:r>
                        <a:rPr sz="1300" b="0" spc="175" dirty="0">
                          <a:solidFill>
                            <a:srgbClr val="FFFFFF"/>
                          </a:solidFill>
                          <a:latin typeface="Arial" panose="020B0604020202020204" pitchFamily="34" charset="0"/>
                          <a:cs typeface="Arial" panose="020B0604020202020204" pitchFamily="34" charset="0"/>
                        </a:rPr>
                        <a:t> </a:t>
                      </a:r>
                      <a:r>
                        <a:rPr sz="1300" b="0" dirty="0">
                          <a:solidFill>
                            <a:srgbClr val="FFFFFF"/>
                          </a:solidFill>
                          <a:latin typeface="Arial" panose="020B0604020202020204" pitchFamily="34" charset="0"/>
                          <a:cs typeface="Arial" panose="020B0604020202020204" pitchFamily="34" charset="0"/>
                        </a:rPr>
                        <a:t>Modular</a:t>
                      </a:r>
                      <a:r>
                        <a:rPr sz="1300" b="0" spc="200" dirty="0">
                          <a:solidFill>
                            <a:srgbClr val="FFFFFF"/>
                          </a:solidFill>
                          <a:latin typeface="Arial" panose="020B0604020202020204" pitchFamily="34" charset="0"/>
                          <a:cs typeface="Arial" panose="020B0604020202020204" pitchFamily="34" charset="0"/>
                        </a:rPr>
                        <a:t> </a:t>
                      </a:r>
                      <a:r>
                        <a:rPr sz="1300" b="0" dirty="0">
                          <a:solidFill>
                            <a:srgbClr val="FFFFFF"/>
                          </a:solidFill>
                          <a:latin typeface="Arial" panose="020B0604020202020204" pitchFamily="34" charset="0"/>
                          <a:cs typeface="Arial" panose="020B0604020202020204" pitchFamily="34" charset="0"/>
                        </a:rPr>
                        <a:t>Reactor</a:t>
                      </a:r>
                      <a:r>
                        <a:rPr sz="1300" b="0" spc="100" dirty="0">
                          <a:solidFill>
                            <a:srgbClr val="FFFFFF"/>
                          </a:solidFill>
                          <a:latin typeface="Arial" panose="020B0604020202020204" pitchFamily="34" charset="0"/>
                          <a:cs typeface="Arial" panose="020B0604020202020204" pitchFamily="34" charset="0"/>
                        </a:rPr>
                        <a:t> </a:t>
                      </a:r>
                      <a:r>
                        <a:rPr sz="1300" b="0" spc="-10" dirty="0">
                          <a:solidFill>
                            <a:srgbClr val="FFFFFF"/>
                          </a:solidFill>
                          <a:latin typeface="Arial" panose="020B0604020202020204" pitchFamily="34" charset="0"/>
                          <a:cs typeface="Arial" panose="020B0604020202020204" pitchFamily="34" charset="0"/>
                        </a:rPr>
                        <a:t>Competitors</a:t>
                      </a:r>
                      <a:r>
                        <a:rPr lang="en-US" sz="1300" b="0" spc="-10" baseline="30000" dirty="0">
                          <a:solidFill>
                            <a:srgbClr val="FFFFFF"/>
                          </a:solidFill>
                          <a:latin typeface="Arial" panose="020B0604020202020204" pitchFamily="34" charset="0"/>
                          <a:cs typeface="Arial" panose="020B0604020202020204" pitchFamily="34" charset="0"/>
                        </a:rPr>
                        <a:t>1</a:t>
                      </a:r>
                      <a:endParaRPr sz="1300" b="0" baseline="30000" dirty="0">
                        <a:latin typeface="Arial" panose="020B0604020202020204" pitchFamily="34" charset="0"/>
                        <a:cs typeface="Arial" panose="020B0604020202020204" pitchFamily="34" charset="0"/>
                      </a:endParaRPr>
                    </a:p>
                  </a:txBody>
                  <a:tcPr marL="0" marR="0" marT="155575" marB="0">
                    <a:lnL w="12700" cap="flat" cmpd="sng" algn="ctr">
                      <a:solidFill>
                        <a:sysClr val="window" lastClr="FFFFFF"/>
                      </a:solidFill>
                      <a:prstDash val="solid"/>
                      <a:round/>
                      <a:headEnd type="none" w="med" len="med"/>
                      <a:tailEnd type="none" w="med" len="med"/>
                    </a:lnL>
                    <a:lnR w="28575">
                      <a:solidFill>
                        <a:srgbClr val="FFFFFF"/>
                      </a:solidFill>
                      <a:prstDash val="solid"/>
                    </a:lnR>
                    <a:lnT w="28575">
                      <a:solidFill>
                        <a:srgbClr val="FFFFFF"/>
                      </a:solidFill>
                      <a:prstDash val="soli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1388"/>
                    </a:solidFill>
                  </a:tcPr>
                </a:tc>
                <a:tc hMerge="1">
                  <a:txBody>
                    <a:bodyPr/>
                    <a:lstStyle/>
                    <a:p>
                      <a:endParaRPr/>
                    </a:p>
                  </a:txBody>
                  <a:tcPr marL="0" marR="0" marT="0" marB="0"/>
                </a:tc>
                <a:extLst>
                  <a:ext uri="{0D108BD9-81ED-4DB2-BD59-A6C34878D82A}">
                    <a16:rowId xmlns:a16="http://schemas.microsoft.com/office/drawing/2014/main" val="10000"/>
                  </a:ext>
                </a:extLst>
              </a:tr>
              <a:tr h="457200">
                <a:tc vMerge="1">
                  <a:txBody>
                    <a:bodyPr/>
                    <a:lstStyle/>
                    <a:p>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solidFill>
                      <a:srgbClr val="001388"/>
                    </a:solidFill>
                  </a:tcPr>
                </a:tc>
                <a:tc vMerge="1">
                  <a:txBody>
                    <a:bodyPr/>
                    <a:lstStyle/>
                    <a:p>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38100">
                      <a:solidFill>
                        <a:srgbClr val="C4D97B"/>
                      </a:solidFill>
                      <a:prstDash val="sysDash"/>
                    </a:lnB>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algn="ctr">
                        <a:lnSpc>
                          <a:spcPct val="100000"/>
                        </a:lnSpc>
                      </a:pPr>
                      <a:r>
                        <a:rPr sz="1300" b="0" dirty="0">
                          <a:solidFill>
                            <a:srgbClr val="FFFFFF"/>
                          </a:solidFill>
                          <a:latin typeface="Arial" panose="020B0604020202020204" pitchFamily="34" charset="0"/>
                          <a:cs typeface="Arial" panose="020B0604020202020204" pitchFamily="34" charset="0"/>
                        </a:rPr>
                        <a:t>Other</a:t>
                      </a:r>
                      <a:r>
                        <a:rPr sz="1300" b="0" spc="114" dirty="0">
                          <a:solidFill>
                            <a:srgbClr val="FFFFFF"/>
                          </a:solidFill>
                          <a:latin typeface="Arial" panose="020B0604020202020204" pitchFamily="34" charset="0"/>
                          <a:cs typeface="Arial" panose="020B0604020202020204" pitchFamily="34" charset="0"/>
                        </a:rPr>
                        <a:t> </a:t>
                      </a:r>
                      <a:r>
                        <a:rPr sz="1300" b="0" dirty="0">
                          <a:solidFill>
                            <a:srgbClr val="FFFFFF"/>
                          </a:solidFill>
                          <a:latin typeface="Arial" panose="020B0604020202020204" pitchFamily="34" charset="0"/>
                          <a:cs typeface="Arial" panose="020B0604020202020204" pitchFamily="34" charset="0"/>
                        </a:rPr>
                        <a:t>Light</a:t>
                      </a:r>
                      <a:r>
                        <a:rPr sz="1300" b="0" spc="25" dirty="0">
                          <a:solidFill>
                            <a:srgbClr val="FFFFFF"/>
                          </a:solidFill>
                          <a:latin typeface="Arial" panose="020B0604020202020204" pitchFamily="34" charset="0"/>
                          <a:cs typeface="Arial" panose="020B0604020202020204" pitchFamily="34" charset="0"/>
                        </a:rPr>
                        <a:t> </a:t>
                      </a:r>
                      <a:r>
                        <a:rPr sz="1300" b="0" dirty="0">
                          <a:solidFill>
                            <a:srgbClr val="FFFFFF"/>
                          </a:solidFill>
                          <a:latin typeface="Arial" panose="020B0604020202020204" pitchFamily="34" charset="0"/>
                          <a:cs typeface="Arial" panose="020B0604020202020204" pitchFamily="34" charset="0"/>
                        </a:rPr>
                        <a:t>Water</a:t>
                      </a:r>
                      <a:r>
                        <a:rPr sz="1300" b="0" spc="200" dirty="0">
                          <a:solidFill>
                            <a:srgbClr val="FFFFFF"/>
                          </a:solidFill>
                          <a:latin typeface="Arial" panose="020B0604020202020204" pitchFamily="34" charset="0"/>
                          <a:cs typeface="Arial" panose="020B0604020202020204" pitchFamily="34" charset="0"/>
                        </a:rPr>
                        <a:t> </a:t>
                      </a:r>
                      <a:r>
                        <a:rPr sz="1300" b="0" spc="-10" dirty="0">
                          <a:solidFill>
                            <a:srgbClr val="FFFFFF"/>
                          </a:solidFill>
                          <a:latin typeface="Arial" panose="020B0604020202020204" pitchFamily="34" charset="0"/>
                          <a:cs typeface="Arial" panose="020B0604020202020204" pitchFamily="34" charset="0"/>
                        </a:rPr>
                        <a:t>Reactors</a:t>
                      </a:r>
                      <a:endParaRPr sz="1300" b="0" dirty="0">
                        <a:latin typeface="Arial" panose="020B0604020202020204" pitchFamily="34" charset="0"/>
                        <a:cs typeface="Arial" panose="020B0604020202020204" pitchFamily="34" charset="0"/>
                      </a:endParaRPr>
                    </a:p>
                  </a:txBody>
                  <a:tcPr marL="0" marR="0" marT="127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001388"/>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9525" algn="ctr">
                        <a:lnSpc>
                          <a:spcPct val="100000"/>
                        </a:lnSpc>
                      </a:pPr>
                      <a:r>
                        <a:rPr sz="1300" b="0" dirty="0">
                          <a:solidFill>
                            <a:srgbClr val="FFFFFF"/>
                          </a:solidFill>
                          <a:latin typeface="Arial" panose="020B0604020202020204" pitchFamily="34" charset="0"/>
                          <a:cs typeface="Arial" panose="020B0604020202020204" pitchFamily="34" charset="0"/>
                        </a:rPr>
                        <a:t>Non-Light</a:t>
                      </a:r>
                      <a:r>
                        <a:rPr sz="1300" b="0" spc="160" dirty="0">
                          <a:solidFill>
                            <a:srgbClr val="FFFFFF"/>
                          </a:solidFill>
                          <a:latin typeface="Arial" panose="020B0604020202020204" pitchFamily="34" charset="0"/>
                          <a:cs typeface="Arial" panose="020B0604020202020204" pitchFamily="34" charset="0"/>
                        </a:rPr>
                        <a:t> </a:t>
                      </a:r>
                      <a:r>
                        <a:rPr sz="1300" b="0" dirty="0">
                          <a:solidFill>
                            <a:srgbClr val="FFFFFF"/>
                          </a:solidFill>
                          <a:latin typeface="Arial" panose="020B0604020202020204" pitchFamily="34" charset="0"/>
                          <a:cs typeface="Arial" panose="020B0604020202020204" pitchFamily="34" charset="0"/>
                        </a:rPr>
                        <a:t>Water</a:t>
                      </a:r>
                      <a:r>
                        <a:rPr sz="1300" b="0" spc="170" dirty="0">
                          <a:solidFill>
                            <a:srgbClr val="FFFFFF"/>
                          </a:solidFill>
                          <a:latin typeface="Arial" panose="020B0604020202020204" pitchFamily="34" charset="0"/>
                          <a:cs typeface="Arial" panose="020B0604020202020204" pitchFamily="34" charset="0"/>
                        </a:rPr>
                        <a:t> </a:t>
                      </a:r>
                      <a:r>
                        <a:rPr sz="1300" b="0" spc="-10" dirty="0">
                          <a:solidFill>
                            <a:srgbClr val="FFFFFF"/>
                          </a:solidFill>
                          <a:latin typeface="Arial" panose="020B0604020202020204" pitchFamily="34" charset="0"/>
                          <a:cs typeface="Arial" panose="020B0604020202020204" pitchFamily="34" charset="0"/>
                        </a:rPr>
                        <a:t>Reactors</a:t>
                      </a:r>
                      <a:r>
                        <a:rPr lang="en-US" sz="1300" b="0" spc="-15" baseline="26143" dirty="0">
                          <a:solidFill>
                            <a:srgbClr val="FFFFFF"/>
                          </a:solidFill>
                          <a:latin typeface="Arial" panose="020B0604020202020204" pitchFamily="34" charset="0"/>
                          <a:cs typeface="Arial" panose="020B0604020202020204" pitchFamily="34" charset="0"/>
                        </a:rPr>
                        <a:t>2</a:t>
                      </a:r>
                      <a:endParaRPr sz="1300" b="0" baseline="26143" dirty="0">
                        <a:latin typeface="Arial" panose="020B0604020202020204" pitchFamily="34" charset="0"/>
                        <a:cs typeface="Arial" panose="020B0604020202020204" pitchFamily="34" charset="0"/>
                      </a:endParaRPr>
                    </a:p>
                  </a:txBody>
                  <a:tcPr marL="0" marR="0" marT="1270" marB="0" anchor="ctr">
                    <a:lnL w="12700" cap="flat" cmpd="sng" algn="ctr">
                      <a:solidFill>
                        <a:sysClr val="window" lastClr="FFFFFF"/>
                      </a:solidFill>
                      <a:prstDash val="solid"/>
                      <a:round/>
                      <a:headEnd type="none" w="med" len="med"/>
                      <a:tailEnd type="none" w="med" len="med"/>
                    </a:lnL>
                    <a:lnR w="28575">
                      <a:solidFill>
                        <a:srgbClr val="FFFFFF"/>
                      </a:solidFill>
                      <a:prstDash val="solid"/>
                    </a:lnR>
                    <a:lnT w="1270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001388"/>
                    </a:solidFill>
                  </a:tcPr>
                </a:tc>
                <a:extLst>
                  <a:ext uri="{0D108BD9-81ED-4DB2-BD59-A6C34878D82A}">
                    <a16:rowId xmlns:a16="http://schemas.microsoft.com/office/drawing/2014/main" val="10001"/>
                  </a:ext>
                </a:extLst>
              </a:tr>
              <a:tr h="631613">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nSpc>
                          <a:spcPct val="100000"/>
                        </a:lnSpc>
                      </a:pPr>
                      <a:r>
                        <a:rPr sz="1300" b="0" dirty="0">
                          <a:solidFill>
                            <a:schemeClr val="tx1"/>
                          </a:solidFill>
                          <a:latin typeface="Arial" panose="020B0604020202020204" pitchFamily="34" charset="0"/>
                          <a:cs typeface="Arial" panose="020B0604020202020204" pitchFamily="34" charset="0"/>
                        </a:rPr>
                        <a:t>Underlying</a:t>
                      </a:r>
                      <a:r>
                        <a:rPr sz="1300" b="0" spc="70" dirty="0">
                          <a:solidFill>
                            <a:schemeClr val="tx1"/>
                          </a:solidFill>
                          <a:latin typeface="Arial" panose="020B0604020202020204" pitchFamily="34" charset="0"/>
                          <a:cs typeface="Arial" panose="020B0604020202020204" pitchFamily="34" charset="0"/>
                        </a:rPr>
                        <a:t> </a:t>
                      </a:r>
                      <a:r>
                        <a:rPr sz="1300" b="0" spc="-10" dirty="0">
                          <a:solidFill>
                            <a:schemeClr val="tx1"/>
                          </a:solidFill>
                          <a:latin typeface="Arial" panose="020B0604020202020204" pitchFamily="34" charset="0"/>
                          <a:cs typeface="Arial" panose="020B0604020202020204" pitchFamily="34" charset="0"/>
                        </a:rPr>
                        <a:t>Technology</a:t>
                      </a:r>
                      <a:r>
                        <a:rPr sz="1300" b="0" spc="-75" dirty="0">
                          <a:solidFill>
                            <a:schemeClr val="tx1"/>
                          </a:solidFill>
                          <a:latin typeface="Arial" panose="020B0604020202020204" pitchFamily="34" charset="0"/>
                          <a:cs typeface="Arial" panose="020B0604020202020204" pitchFamily="34" charset="0"/>
                        </a:rPr>
                        <a:t> </a:t>
                      </a:r>
                      <a:r>
                        <a:rPr sz="1300" b="0" spc="-10" dirty="0">
                          <a:solidFill>
                            <a:schemeClr val="tx1"/>
                          </a:solidFill>
                          <a:latin typeface="Arial" panose="020B0604020202020204" pitchFamily="34" charset="0"/>
                          <a:cs typeface="Arial" panose="020B0604020202020204" pitchFamily="34" charset="0"/>
                        </a:rPr>
                        <a:t>Track</a:t>
                      </a:r>
                      <a:r>
                        <a:rPr sz="1300" b="0" spc="-70" dirty="0">
                          <a:solidFill>
                            <a:schemeClr val="tx1"/>
                          </a:solidFill>
                          <a:latin typeface="Arial" panose="020B0604020202020204" pitchFamily="34" charset="0"/>
                          <a:cs typeface="Arial" panose="020B0604020202020204" pitchFamily="34" charset="0"/>
                        </a:rPr>
                        <a:t> </a:t>
                      </a:r>
                      <a:r>
                        <a:rPr sz="1300" b="0" spc="-10" dirty="0">
                          <a:solidFill>
                            <a:schemeClr val="tx1"/>
                          </a:solidFill>
                          <a:latin typeface="Arial" panose="020B0604020202020204" pitchFamily="34" charset="0"/>
                          <a:cs typeface="Arial" panose="020B0604020202020204" pitchFamily="34" charset="0"/>
                        </a:rPr>
                        <a:t>Record</a:t>
                      </a:r>
                      <a:endParaRPr sz="1300" b="0" dirty="0">
                        <a:solidFill>
                          <a:schemeClr val="tx1"/>
                        </a:solidFill>
                        <a:latin typeface="Arial" panose="020B0604020202020204" pitchFamily="34" charset="0"/>
                        <a:cs typeface="Arial" panose="020B0604020202020204" pitchFamily="34" charset="0"/>
                      </a:endParaRPr>
                    </a:p>
                  </a:txBody>
                  <a:tcPr marR="0" marT="3175" marB="0" anchor="ctr">
                    <a:lnL>
                      <a:noFill/>
                    </a:lnL>
                    <a:lnR w="12700" cap="flat" cmpd="sng" algn="ctr">
                      <a:noFill/>
                      <a:prstDash val="solid"/>
                      <a:round/>
                      <a:headEnd type="none" w="med" len="med"/>
                      <a:tailEnd type="none" w="med" len="med"/>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marR="502284" indent="0">
                        <a:lnSpc>
                          <a:spcPct val="100000"/>
                        </a:lnSpc>
                        <a:spcBef>
                          <a:spcPts val="969"/>
                        </a:spcBef>
                      </a:pPr>
                      <a:r>
                        <a:rPr sz="1300" b="0" dirty="0">
                          <a:solidFill>
                            <a:schemeClr val="bg1"/>
                          </a:solidFill>
                          <a:latin typeface="Arial" panose="020B0604020202020204" pitchFamily="34" charset="0"/>
                          <a:cs typeface="Arial" panose="020B0604020202020204" pitchFamily="34" charset="0"/>
                        </a:rPr>
                        <a:t>Light</a:t>
                      </a:r>
                      <a:r>
                        <a:rPr sz="1300" b="0" spc="35" dirty="0">
                          <a:solidFill>
                            <a:schemeClr val="bg1"/>
                          </a:solidFill>
                          <a:latin typeface="Arial" panose="020B0604020202020204" pitchFamily="34" charset="0"/>
                          <a:cs typeface="Arial" panose="020B0604020202020204" pitchFamily="34" charset="0"/>
                        </a:rPr>
                        <a:t> </a:t>
                      </a:r>
                      <a:r>
                        <a:rPr sz="1300" b="0" dirty="0">
                          <a:solidFill>
                            <a:schemeClr val="bg1"/>
                          </a:solidFill>
                          <a:latin typeface="Arial" panose="020B0604020202020204" pitchFamily="34" charset="0"/>
                          <a:cs typeface="Arial" panose="020B0604020202020204" pitchFamily="34" charset="0"/>
                        </a:rPr>
                        <a:t>water</a:t>
                      </a:r>
                      <a:r>
                        <a:rPr sz="1300" b="0" spc="-75" dirty="0">
                          <a:solidFill>
                            <a:schemeClr val="bg1"/>
                          </a:solidFill>
                          <a:latin typeface="Arial" panose="020B0604020202020204" pitchFamily="34" charset="0"/>
                          <a:cs typeface="Arial" panose="020B0604020202020204" pitchFamily="34" charset="0"/>
                        </a:rPr>
                        <a:t> </a:t>
                      </a:r>
                      <a:r>
                        <a:rPr sz="1300" b="0" dirty="0">
                          <a:solidFill>
                            <a:schemeClr val="bg1"/>
                          </a:solidFill>
                          <a:latin typeface="Arial" panose="020B0604020202020204" pitchFamily="34" charset="0"/>
                          <a:cs typeface="Arial" panose="020B0604020202020204" pitchFamily="34" charset="0"/>
                        </a:rPr>
                        <a:t>reactor</a:t>
                      </a:r>
                      <a:r>
                        <a:rPr sz="1300" b="0" spc="-20" dirty="0">
                          <a:solidFill>
                            <a:schemeClr val="bg1"/>
                          </a:solidFill>
                          <a:latin typeface="Arial" panose="020B0604020202020204" pitchFamily="34" charset="0"/>
                          <a:cs typeface="Arial" panose="020B0604020202020204" pitchFamily="34" charset="0"/>
                        </a:rPr>
                        <a:t> </a:t>
                      </a:r>
                      <a:r>
                        <a:rPr sz="1300" b="0" dirty="0">
                          <a:solidFill>
                            <a:schemeClr val="bg1"/>
                          </a:solidFill>
                          <a:latin typeface="Arial" panose="020B0604020202020204" pitchFamily="34" charset="0"/>
                          <a:cs typeface="Arial" panose="020B0604020202020204" pitchFamily="34" charset="0"/>
                        </a:rPr>
                        <a:t>(LWR)</a:t>
                      </a:r>
                      <a:r>
                        <a:rPr sz="1300" b="0" spc="-75" dirty="0">
                          <a:solidFill>
                            <a:schemeClr val="bg1"/>
                          </a:solidFill>
                          <a:latin typeface="Arial" panose="020B0604020202020204" pitchFamily="34" charset="0"/>
                          <a:cs typeface="Arial" panose="020B0604020202020204" pitchFamily="34" charset="0"/>
                        </a:rPr>
                        <a:t> </a:t>
                      </a:r>
                      <a:r>
                        <a:rPr lang="en-US" sz="1300" b="0" spc="-75" dirty="0">
                          <a:solidFill>
                            <a:schemeClr val="bg1"/>
                          </a:solidFill>
                          <a:latin typeface="Arial" panose="020B0604020202020204" pitchFamily="34" charset="0"/>
                          <a:cs typeface="Arial" panose="020B0604020202020204" pitchFamily="34" charset="0"/>
                        </a:rPr>
                        <a:t>(</a:t>
                      </a:r>
                      <a:r>
                        <a:rPr lang="en-US" sz="1300" b="0" spc="-25" dirty="0">
                          <a:solidFill>
                            <a:schemeClr val="bg1"/>
                          </a:solidFill>
                          <a:latin typeface="Arial" panose="020B0604020202020204" pitchFamily="34" charset="0"/>
                          <a:cs typeface="Arial" panose="020B0604020202020204" pitchFamily="34" charset="0"/>
                        </a:rPr>
                        <a:t>50+ </a:t>
                      </a:r>
                      <a:r>
                        <a:rPr sz="1300" b="0" spc="-10" dirty="0">
                          <a:solidFill>
                            <a:schemeClr val="bg1"/>
                          </a:solidFill>
                          <a:latin typeface="Arial" panose="020B0604020202020204" pitchFamily="34" charset="0"/>
                          <a:cs typeface="Arial" panose="020B0604020202020204" pitchFamily="34" charset="0"/>
                        </a:rPr>
                        <a:t>years</a:t>
                      </a:r>
                      <a:r>
                        <a:rPr sz="1300" b="0" spc="-55" dirty="0">
                          <a:solidFill>
                            <a:schemeClr val="bg1"/>
                          </a:solidFill>
                          <a:latin typeface="Arial" panose="020B0604020202020204" pitchFamily="34" charset="0"/>
                          <a:cs typeface="Arial" panose="020B0604020202020204" pitchFamily="34" charset="0"/>
                        </a:rPr>
                        <a:t> </a:t>
                      </a:r>
                      <a:r>
                        <a:rPr sz="1300" b="0" spc="-10" dirty="0">
                          <a:solidFill>
                            <a:schemeClr val="bg1"/>
                          </a:solidFill>
                          <a:latin typeface="Arial" panose="020B0604020202020204" pitchFamily="34" charset="0"/>
                          <a:cs typeface="Arial" panose="020B0604020202020204" pitchFamily="34" charset="0"/>
                        </a:rPr>
                        <a:t>history</a:t>
                      </a:r>
                      <a:r>
                        <a:rPr lang="en-US" sz="1300" b="0" spc="-10" dirty="0">
                          <a:solidFill>
                            <a:schemeClr val="bg1"/>
                          </a:solidFill>
                          <a:latin typeface="Arial" panose="020B0604020202020204" pitchFamily="34" charset="0"/>
                          <a:cs typeface="Arial" panose="020B0604020202020204" pitchFamily="34" charset="0"/>
                        </a:rPr>
                        <a:t>)</a:t>
                      </a:r>
                      <a:endParaRPr sz="1300" b="0" dirty="0">
                        <a:solidFill>
                          <a:schemeClr val="bg1"/>
                        </a:solidFill>
                        <a:latin typeface="Arial" panose="020B0604020202020204" pitchFamily="34" charset="0"/>
                        <a:cs typeface="Arial" panose="020B0604020202020204" pitchFamily="34" charset="0"/>
                      </a:endParaRPr>
                    </a:p>
                  </a:txBody>
                  <a:tcPr marL="4572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48A23F"/>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20320" algn="l">
                        <a:lnSpc>
                          <a:spcPct val="100000"/>
                        </a:lnSpc>
                      </a:pPr>
                      <a:r>
                        <a:rPr sz="1300" b="0">
                          <a:solidFill>
                            <a:srgbClr val="585858"/>
                          </a:solidFill>
                          <a:latin typeface="Arial" panose="020B0604020202020204" pitchFamily="34" charset="0"/>
                          <a:cs typeface="Arial" panose="020B0604020202020204" pitchFamily="34" charset="0"/>
                        </a:rPr>
                        <a:t>Same</a:t>
                      </a:r>
                      <a:r>
                        <a:rPr sz="1300" b="0" spc="-60">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as</a:t>
                      </a:r>
                      <a:r>
                        <a:rPr sz="1300" b="0" spc="15">
                          <a:solidFill>
                            <a:srgbClr val="585858"/>
                          </a:solidFill>
                          <a:latin typeface="Arial" panose="020B0604020202020204" pitchFamily="34" charset="0"/>
                          <a:cs typeface="Arial" panose="020B0604020202020204" pitchFamily="34" charset="0"/>
                        </a:rPr>
                        <a:t> </a:t>
                      </a:r>
                      <a:r>
                        <a:rPr lang="en-US" sz="1300" b="0" spc="-10">
                          <a:solidFill>
                            <a:srgbClr val="585858"/>
                          </a:solidFill>
                          <a:latin typeface="Arial" panose="020B0604020202020204" pitchFamily="34" charset="0"/>
                          <a:cs typeface="Arial" panose="020B0604020202020204" pitchFamily="34" charset="0"/>
                        </a:rPr>
                        <a:t>NuScale</a:t>
                      </a:r>
                      <a:endParaRPr sz="1300" b="0">
                        <a:latin typeface="Arial" panose="020B0604020202020204" pitchFamily="34" charset="0"/>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solidFill>
                        <a:sysClr val="window" lastClr="FFFFFF">
                          <a:lumMod val="85000"/>
                        </a:sysClr>
                      </a:solidFill>
                      <a:prstDash val="solid"/>
                      <a:round/>
                      <a:headEnd type="none" w="med" len="med"/>
                      <a:tailEnd type="none" w="med" len="med"/>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gn="l">
                        <a:lnSpc>
                          <a:spcPct val="100000"/>
                        </a:lnSpc>
                      </a:pPr>
                      <a:r>
                        <a:rPr sz="1300" b="0" spc="-10">
                          <a:solidFill>
                            <a:srgbClr val="585858"/>
                          </a:solidFill>
                          <a:latin typeface="Arial" panose="020B0604020202020204" pitchFamily="34" charset="0"/>
                          <a:cs typeface="Arial" panose="020B0604020202020204" pitchFamily="34" charset="0"/>
                        </a:rPr>
                        <a:t>Relatively</a:t>
                      </a:r>
                      <a:r>
                        <a:rPr sz="1300" b="0" spc="50">
                          <a:solidFill>
                            <a:srgbClr val="585858"/>
                          </a:solidFill>
                          <a:latin typeface="Arial" panose="020B0604020202020204" pitchFamily="34" charset="0"/>
                          <a:cs typeface="Arial" panose="020B0604020202020204" pitchFamily="34" charset="0"/>
                        </a:rPr>
                        <a:t> </a:t>
                      </a:r>
                      <a:r>
                        <a:rPr sz="1300" b="0" spc="-10">
                          <a:solidFill>
                            <a:srgbClr val="585858"/>
                          </a:solidFill>
                          <a:latin typeface="Arial" panose="020B0604020202020204" pitchFamily="34" charset="0"/>
                          <a:cs typeface="Arial" panose="020B0604020202020204" pitchFamily="34" charset="0"/>
                        </a:rPr>
                        <a:t>limited</a:t>
                      </a:r>
                      <a:endParaRPr sz="1300" b="0">
                        <a:latin typeface="Arial" panose="020B0604020202020204" pitchFamily="34" charset="0"/>
                        <a:cs typeface="Arial" panose="020B0604020202020204" pitchFamily="34" charset="0"/>
                      </a:endParaRPr>
                    </a:p>
                  </a:txBody>
                  <a:tcPr marR="0" marT="0" marB="0" anchor="ctr">
                    <a:lnL w="12700" cap="flat" cmpd="sng" algn="ctr">
                      <a:solidFill>
                        <a:sysClr val="window" lastClr="FFFFFF">
                          <a:lumMod val="85000"/>
                        </a:sysClr>
                      </a:solidFill>
                      <a:prstDash val="solid"/>
                      <a:round/>
                      <a:headEnd type="none" w="med" len="med"/>
                      <a:tailEnd type="none" w="med" len="med"/>
                    </a:lnL>
                    <a:lnR>
                      <a:noFill/>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31613">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nSpc>
                          <a:spcPct val="100000"/>
                        </a:lnSpc>
                        <a:spcBef>
                          <a:spcPts val="5"/>
                        </a:spcBef>
                      </a:pPr>
                      <a:r>
                        <a:rPr sz="1300" b="0" dirty="0">
                          <a:solidFill>
                            <a:schemeClr val="tx1"/>
                          </a:solidFill>
                          <a:latin typeface="Arial" panose="020B0604020202020204" pitchFamily="34" charset="0"/>
                          <a:cs typeface="Arial" panose="020B0604020202020204" pitchFamily="34" charset="0"/>
                        </a:rPr>
                        <a:t>Fuel</a:t>
                      </a:r>
                      <a:r>
                        <a:rPr sz="1300" b="0" spc="-50" dirty="0">
                          <a:solidFill>
                            <a:schemeClr val="tx1"/>
                          </a:solidFill>
                          <a:latin typeface="Arial" panose="020B0604020202020204" pitchFamily="34" charset="0"/>
                          <a:cs typeface="Arial" panose="020B0604020202020204" pitchFamily="34" charset="0"/>
                        </a:rPr>
                        <a:t> </a:t>
                      </a:r>
                      <a:r>
                        <a:rPr sz="1300" b="0" dirty="0">
                          <a:solidFill>
                            <a:schemeClr val="tx1"/>
                          </a:solidFill>
                          <a:latin typeface="Arial" panose="020B0604020202020204" pitchFamily="34" charset="0"/>
                          <a:cs typeface="Arial" panose="020B0604020202020204" pitchFamily="34" charset="0"/>
                        </a:rPr>
                        <a:t>Supply</a:t>
                      </a:r>
                      <a:r>
                        <a:rPr sz="1300" b="0" spc="90" dirty="0">
                          <a:solidFill>
                            <a:schemeClr val="tx1"/>
                          </a:solidFill>
                          <a:latin typeface="Arial" panose="020B0604020202020204" pitchFamily="34" charset="0"/>
                          <a:cs typeface="Arial" panose="020B0604020202020204" pitchFamily="34" charset="0"/>
                        </a:rPr>
                        <a:t> </a:t>
                      </a:r>
                      <a:r>
                        <a:rPr sz="1300" b="0" spc="-10" dirty="0">
                          <a:solidFill>
                            <a:schemeClr val="tx1"/>
                          </a:solidFill>
                          <a:latin typeface="Arial" panose="020B0604020202020204" pitchFamily="34" charset="0"/>
                          <a:cs typeface="Arial" panose="020B0604020202020204" pitchFamily="34" charset="0"/>
                        </a:rPr>
                        <a:t>Infrastructure</a:t>
                      </a:r>
                      <a:endParaRPr sz="1300" b="0" dirty="0">
                        <a:solidFill>
                          <a:schemeClr val="tx1"/>
                        </a:solidFill>
                        <a:latin typeface="Arial" panose="020B0604020202020204" pitchFamily="34" charset="0"/>
                        <a:cs typeface="Arial" panose="020B0604020202020204" pitchFamily="34" charset="0"/>
                      </a:endParaRPr>
                    </a:p>
                  </a:txBody>
                  <a:tcPr marR="0" marT="2540" marB="0" anchor="ctr">
                    <a:lnL>
                      <a:noFill/>
                    </a:lnL>
                    <a:lnR w="12700" cap="flat" cmpd="sng" algn="ctr">
                      <a:no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nSpc>
                          <a:spcPct val="100000"/>
                        </a:lnSpc>
                        <a:spcBef>
                          <a:spcPts val="5"/>
                        </a:spcBef>
                      </a:pPr>
                      <a:r>
                        <a:rPr sz="1300" b="0">
                          <a:solidFill>
                            <a:schemeClr val="bg1"/>
                          </a:solidFill>
                          <a:latin typeface="Arial" panose="020B0604020202020204" pitchFamily="34" charset="0"/>
                          <a:cs typeface="Arial" panose="020B0604020202020204" pitchFamily="34" charset="0"/>
                        </a:rPr>
                        <a:t>Exists</a:t>
                      </a:r>
                      <a:r>
                        <a:rPr sz="1300" b="0" spc="-45">
                          <a:solidFill>
                            <a:schemeClr val="bg1"/>
                          </a:solidFill>
                          <a:latin typeface="Arial" panose="020B0604020202020204" pitchFamily="34" charset="0"/>
                          <a:cs typeface="Arial" panose="020B0604020202020204" pitchFamily="34" charset="0"/>
                        </a:rPr>
                        <a:t> </a:t>
                      </a:r>
                      <a:r>
                        <a:rPr sz="1300" b="0">
                          <a:solidFill>
                            <a:schemeClr val="bg1"/>
                          </a:solidFill>
                          <a:latin typeface="Arial" panose="020B0604020202020204" pitchFamily="34" charset="0"/>
                          <a:cs typeface="Arial" panose="020B0604020202020204" pitchFamily="34" charset="0"/>
                        </a:rPr>
                        <a:t>(50+ years</a:t>
                      </a:r>
                      <a:r>
                        <a:rPr sz="1300" b="0" spc="25">
                          <a:solidFill>
                            <a:schemeClr val="bg1"/>
                          </a:solidFill>
                          <a:latin typeface="Arial" panose="020B0604020202020204" pitchFamily="34" charset="0"/>
                          <a:cs typeface="Arial" panose="020B0604020202020204" pitchFamily="34" charset="0"/>
                        </a:rPr>
                        <a:t> </a:t>
                      </a:r>
                      <a:r>
                        <a:rPr sz="1300" b="0" spc="-10">
                          <a:solidFill>
                            <a:schemeClr val="bg1"/>
                          </a:solidFill>
                          <a:latin typeface="Arial" panose="020B0604020202020204" pitchFamily="34" charset="0"/>
                          <a:cs typeface="Arial" panose="020B0604020202020204" pitchFamily="34" charset="0"/>
                        </a:rPr>
                        <a:t>history)</a:t>
                      </a:r>
                      <a:endParaRPr sz="1300" b="0">
                        <a:solidFill>
                          <a:schemeClr val="bg1"/>
                        </a:solidFill>
                        <a:latin typeface="Arial" panose="020B0604020202020204" pitchFamily="34" charset="0"/>
                        <a:cs typeface="Arial" panose="020B0604020202020204" pitchFamily="34" charset="0"/>
                      </a:endParaRPr>
                    </a:p>
                  </a:txBody>
                  <a:tcPr marL="457200" marR="0" marT="25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48A23F"/>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20320" algn="l">
                        <a:lnSpc>
                          <a:spcPct val="100000"/>
                        </a:lnSpc>
                        <a:spcBef>
                          <a:spcPts val="5"/>
                        </a:spcBef>
                      </a:pPr>
                      <a:r>
                        <a:rPr sz="1300" b="0">
                          <a:solidFill>
                            <a:srgbClr val="585858"/>
                          </a:solidFill>
                          <a:latin typeface="Arial" panose="020B0604020202020204" pitchFamily="34" charset="0"/>
                          <a:cs typeface="Arial" panose="020B0604020202020204" pitchFamily="34" charset="0"/>
                        </a:rPr>
                        <a:t>Same</a:t>
                      </a:r>
                      <a:r>
                        <a:rPr sz="1300" b="0" spc="-60">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as</a:t>
                      </a:r>
                      <a:r>
                        <a:rPr sz="1300" b="0" spc="15">
                          <a:solidFill>
                            <a:srgbClr val="585858"/>
                          </a:solidFill>
                          <a:latin typeface="Arial" panose="020B0604020202020204" pitchFamily="34" charset="0"/>
                          <a:cs typeface="Arial" panose="020B0604020202020204" pitchFamily="34" charset="0"/>
                        </a:rPr>
                        <a:t> </a:t>
                      </a:r>
                      <a:r>
                        <a:rPr lang="en-US" sz="1300" b="0" spc="-10">
                          <a:solidFill>
                            <a:srgbClr val="585858"/>
                          </a:solidFill>
                          <a:latin typeface="Arial" panose="020B0604020202020204" pitchFamily="34" charset="0"/>
                          <a:cs typeface="Arial" panose="020B0604020202020204" pitchFamily="34" charset="0"/>
                        </a:rPr>
                        <a:t>NuScale</a:t>
                      </a:r>
                      <a:endParaRPr sz="1300" b="0">
                        <a:latin typeface="Arial" panose="020B0604020202020204" pitchFamily="34" charset="0"/>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solidFill>
                        <a:sysClr val="window" lastClr="FFFFFF">
                          <a:lumMod val="85000"/>
                        </a:sysClr>
                      </a:solid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marR="474980" indent="0">
                        <a:lnSpc>
                          <a:spcPct val="100000"/>
                        </a:lnSpc>
                        <a:spcBef>
                          <a:spcPts val="1025"/>
                        </a:spcBef>
                      </a:pPr>
                      <a:r>
                        <a:rPr sz="1300" b="0">
                          <a:solidFill>
                            <a:srgbClr val="585858"/>
                          </a:solidFill>
                          <a:latin typeface="Arial" panose="020B0604020202020204" pitchFamily="34" charset="0"/>
                          <a:cs typeface="Arial" panose="020B0604020202020204" pitchFamily="34" charset="0"/>
                        </a:rPr>
                        <a:t>Does</a:t>
                      </a:r>
                      <a:r>
                        <a:rPr sz="1300" b="0" spc="-40">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not</a:t>
                      </a:r>
                      <a:r>
                        <a:rPr sz="1300" b="0" spc="-5">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exist </a:t>
                      </a:r>
                      <a:r>
                        <a:rPr sz="1300" b="0" spc="-25">
                          <a:solidFill>
                            <a:srgbClr val="585858"/>
                          </a:solidFill>
                          <a:latin typeface="Arial" panose="020B0604020202020204" pitchFamily="34" charset="0"/>
                          <a:cs typeface="Arial" panose="020B0604020202020204" pitchFamily="34" charset="0"/>
                        </a:rPr>
                        <a:t>today; </a:t>
                      </a:r>
                      <a:r>
                        <a:rPr lang="en-US" sz="1300" b="0" spc="-25">
                          <a:solidFill>
                            <a:srgbClr val="585858"/>
                          </a:solidFill>
                          <a:latin typeface="Arial" panose="020B0604020202020204" pitchFamily="34" charset="0"/>
                          <a:cs typeface="Arial" panose="020B0604020202020204" pitchFamily="34" charset="0"/>
                        </a:rPr>
                        <a:t>U</a:t>
                      </a:r>
                      <a:r>
                        <a:rPr sz="1300" b="0">
                          <a:solidFill>
                            <a:srgbClr val="585858"/>
                          </a:solidFill>
                          <a:latin typeface="Arial" panose="020B0604020202020204" pitchFamily="34" charset="0"/>
                          <a:cs typeface="Arial" panose="020B0604020202020204" pitchFamily="34" charset="0"/>
                        </a:rPr>
                        <a:t>nder</a:t>
                      </a:r>
                      <a:r>
                        <a:rPr sz="1300" b="0" spc="-60">
                          <a:solidFill>
                            <a:srgbClr val="585858"/>
                          </a:solidFill>
                          <a:latin typeface="Arial" panose="020B0604020202020204" pitchFamily="34" charset="0"/>
                          <a:cs typeface="Arial" panose="020B0604020202020204" pitchFamily="34" charset="0"/>
                        </a:rPr>
                        <a:t> </a:t>
                      </a:r>
                      <a:r>
                        <a:rPr sz="1300" b="0" spc="-10">
                          <a:solidFill>
                            <a:srgbClr val="585858"/>
                          </a:solidFill>
                          <a:latin typeface="Arial" panose="020B0604020202020204" pitchFamily="34" charset="0"/>
                          <a:cs typeface="Arial" panose="020B0604020202020204" pitchFamily="34" charset="0"/>
                        </a:rPr>
                        <a:t>development</a:t>
                      </a:r>
                      <a:endParaRPr sz="1300" b="0">
                        <a:latin typeface="Arial" panose="020B0604020202020204" pitchFamily="34" charset="0"/>
                        <a:cs typeface="Arial" panose="020B0604020202020204" pitchFamily="34" charset="0"/>
                      </a:endParaRPr>
                    </a:p>
                  </a:txBody>
                  <a:tcPr marR="0" marT="0" marB="0" anchor="ctr">
                    <a:lnL w="12700" cap="flat" cmpd="sng" algn="ctr">
                      <a:solidFill>
                        <a:sysClr val="window" lastClr="FFFFFF">
                          <a:lumMod val="85000"/>
                        </a:sysClr>
                      </a:solidFill>
                      <a:prstDash val="solid"/>
                      <a:round/>
                      <a:headEnd type="none" w="med" len="med"/>
                      <a:tailEnd type="none" w="med" len="med"/>
                    </a:lnL>
                    <a:lnR>
                      <a:noFill/>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31613">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nSpc>
                          <a:spcPct val="100000"/>
                        </a:lnSpc>
                      </a:pPr>
                      <a:r>
                        <a:rPr sz="1300" b="0" dirty="0">
                          <a:solidFill>
                            <a:schemeClr val="tx1"/>
                          </a:solidFill>
                          <a:latin typeface="Arial" panose="020B0604020202020204" pitchFamily="34" charset="0"/>
                          <a:cs typeface="Arial" panose="020B0604020202020204" pitchFamily="34" charset="0"/>
                        </a:rPr>
                        <a:t>Manufacturing</a:t>
                      </a:r>
                      <a:r>
                        <a:rPr sz="1300" b="0" spc="5" dirty="0">
                          <a:solidFill>
                            <a:schemeClr val="tx1"/>
                          </a:solidFill>
                          <a:latin typeface="Arial" panose="020B0604020202020204" pitchFamily="34" charset="0"/>
                          <a:cs typeface="Arial" panose="020B0604020202020204" pitchFamily="34" charset="0"/>
                        </a:rPr>
                        <a:t> </a:t>
                      </a:r>
                      <a:r>
                        <a:rPr sz="1300" b="0" spc="-10" dirty="0">
                          <a:solidFill>
                            <a:schemeClr val="tx1"/>
                          </a:solidFill>
                          <a:latin typeface="Arial" panose="020B0604020202020204" pitchFamily="34" charset="0"/>
                          <a:cs typeface="Arial" panose="020B0604020202020204" pitchFamily="34" charset="0"/>
                        </a:rPr>
                        <a:t>Infrastructure</a:t>
                      </a:r>
                      <a:endParaRPr sz="1300" b="0" dirty="0">
                        <a:solidFill>
                          <a:schemeClr val="tx1"/>
                        </a:solidFill>
                        <a:latin typeface="Arial" panose="020B0604020202020204" pitchFamily="34" charset="0"/>
                        <a:cs typeface="Arial" panose="020B0604020202020204" pitchFamily="34" charset="0"/>
                      </a:endParaRPr>
                    </a:p>
                  </a:txBody>
                  <a:tcPr marR="0" marT="2540" marB="0" anchor="ctr">
                    <a:lnL>
                      <a:noFill/>
                    </a:lnL>
                    <a:lnR w="12700" cap="flat" cmpd="sng" algn="ctr">
                      <a:no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28575" cap="flat" cmpd="sng" algn="ctr">
                      <a:solidFill>
                        <a:srgbClr val="001489"/>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marR="878840" indent="0">
                        <a:lnSpc>
                          <a:spcPct val="100000"/>
                        </a:lnSpc>
                        <a:spcBef>
                          <a:spcPts val="1080"/>
                        </a:spcBef>
                      </a:pPr>
                      <a:r>
                        <a:rPr sz="1300" b="0" spc="-10" dirty="0">
                          <a:solidFill>
                            <a:schemeClr val="bg1"/>
                          </a:solidFill>
                          <a:latin typeface="Arial" panose="020B0604020202020204" pitchFamily="34" charset="0"/>
                          <a:cs typeface="Arial" panose="020B0604020202020204" pitchFamily="34" charset="0"/>
                        </a:rPr>
                        <a:t>Multiple</a:t>
                      </a:r>
                      <a:r>
                        <a:rPr sz="1300" b="0" spc="90" dirty="0">
                          <a:solidFill>
                            <a:schemeClr val="bg1"/>
                          </a:solidFill>
                          <a:latin typeface="Arial" panose="020B0604020202020204" pitchFamily="34" charset="0"/>
                          <a:cs typeface="Arial" panose="020B0604020202020204" pitchFamily="34" charset="0"/>
                        </a:rPr>
                        <a:t> </a:t>
                      </a:r>
                      <a:r>
                        <a:rPr sz="1300" b="0" dirty="0">
                          <a:solidFill>
                            <a:schemeClr val="bg1"/>
                          </a:solidFill>
                          <a:latin typeface="Arial" panose="020B0604020202020204" pitchFamily="34" charset="0"/>
                          <a:cs typeface="Arial" panose="020B0604020202020204" pitchFamily="34" charset="0"/>
                        </a:rPr>
                        <a:t>suppliers</a:t>
                      </a:r>
                      <a:r>
                        <a:rPr sz="1300" b="0" spc="-15" dirty="0">
                          <a:solidFill>
                            <a:schemeClr val="bg1"/>
                          </a:solidFill>
                          <a:latin typeface="Arial" panose="020B0604020202020204" pitchFamily="34" charset="0"/>
                          <a:cs typeface="Arial" panose="020B0604020202020204" pitchFamily="34" charset="0"/>
                        </a:rPr>
                        <a:t> </a:t>
                      </a:r>
                      <a:r>
                        <a:rPr sz="1300" b="0" dirty="0">
                          <a:solidFill>
                            <a:schemeClr val="bg1"/>
                          </a:solidFill>
                          <a:latin typeface="Arial" panose="020B0604020202020204" pitchFamily="34" charset="0"/>
                          <a:cs typeface="Arial" panose="020B0604020202020204" pitchFamily="34" charset="0"/>
                        </a:rPr>
                        <a:t>for</a:t>
                      </a:r>
                      <a:r>
                        <a:rPr sz="1300" b="0" spc="-85" dirty="0">
                          <a:solidFill>
                            <a:schemeClr val="bg1"/>
                          </a:solidFill>
                          <a:latin typeface="Arial" panose="020B0604020202020204" pitchFamily="34" charset="0"/>
                          <a:cs typeface="Arial" panose="020B0604020202020204" pitchFamily="34" charset="0"/>
                        </a:rPr>
                        <a:t> </a:t>
                      </a:r>
                      <a:r>
                        <a:rPr sz="1300" b="0" dirty="0">
                          <a:solidFill>
                            <a:schemeClr val="bg1"/>
                          </a:solidFill>
                          <a:latin typeface="Arial" panose="020B0604020202020204" pitchFamily="34" charset="0"/>
                          <a:cs typeface="Arial" panose="020B0604020202020204" pitchFamily="34" charset="0"/>
                        </a:rPr>
                        <a:t>all</a:t>
                      </a:r>
                      <a:r>
                        <a:rPr sz="1300" b="0" spc="-60" dirty="0">
                          <a:solidFill>
                            <a:schemeClr val="bg1"/>
                          </a:solidFill>
                          <a:latin typeface="Arial" panose="020B0604020202020204" pitchFamily="34" charset="0"/>
                          <a:cs typeface="Arial" panose="020B0604020202020204" pitchFamily="34" charset="0"/>
                        </a:rPr>
                        <a:t> </a:t>
                      </a:r>
                      <a:r>
                        <a:rPr sz="1300" b="0" spc="-10" dirty="0">
                          <a:solidFill>
                            <a:schemeClr val="bg1"/>
                          </a:solidFill>
                          <a:latin typeface="Arial" panose="020B0604020202020204" pitchFamily="34" charset="0"/>
                          <a:cs typeface="Arial" panose="020B0604020202020204" pitchFamily="34" charset="0"/>
                        </a:rPr>
                        <a:t>critical components</a:t>
                      </a:r>
                      <a:endParaRPr sz="1300" b="0" dirty="0">
                        <a:solidFill>
                          <a:schemeClr val="bg1"/>
                        </a:solidFill>
                        <a:latin typeface="Arial" panose="020B0604020202020204" pitchFamily="34" charset="0"/>
                        <a:cs typeface="Arial" panose="020B0604020202020204" pitchFamily="34" charset="0"/>
                      </a:endParaRPr>
                    </a:p>
                  </a:txBody>
                  <a:tcPr marL="4572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28575" cap="flat" cmpd="sng" algn="ctr">
                      <a:solidFill>
                        <a:srgbClr val="001489"/>
                      </a:solidFill>
                      <a:prstDash val="solid"/>
                      <a:round/>
                      <a:headEnd type="none" w="med" len="med"/>
                      <a:tailEnd type="none" w="med" len="med"/>
                    </a:lnB>
                    <a:lnTlToBr w="12700" cmpd="sng">
                      <a:noFill/>
                      <a:prstDash val="solid"/>
                    </a:lnTlToBr>
                    <a:lnBlToTr w="12700" cmpd="sng">
                      <a:noFill/>
                      <a:prstDash val="solid"/>
                    </a:lnBlToTr>
                    <a:solidFill>
                      <a:srgbClr val="48A23F"/>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20320" algn="l">
                        <a:lnSpc>
                          <a:spcPct val="100000"/>
                        </a:lnSpc>
                      </a:pPr>
                      <a:r>
                        <a:rPr sz="1300" b="0">
                          <a:solidFill>
                            <a:srgbClr val="585858"/>
                          </a:solidFill>
                          <a:latin typeface="Arial" panose="020B0604020202020204" pitchFamily="34" charset="0"/>
                          <a:cs typeface="Arial" panose="020B0604020202020204" pitchFamily="34" charset="0"/>
                        </a:rPr>
                        <a:t>Same</a:t>
                      </a:r>
                      <a:r>
                        <a:rPr sz="1300" b="0" spc="-60">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as</a:t>
                      </a:r>
                      <a:r>
                        <a:rPr sz="1300" b="0" spc="15">
                          <a:solidFill>
                            <a:srgbClr val="585858"/>
                          </a:solidFill>
                          <a:latin typeface="Arial" panose="020B0604020202020204" pitchFamily="34" charset="0"/>
                          <a:cs typeface="Arial" panose="020B0604020202020204" pitchFamily="34" charset="0"/>
                        </a:rPr>
                        <a:t> </a:t>
                      </a:r>
                      <a:r>
                        <a:rPr lang="en-US" sz="1300" b="0" spc="-10">
                          <a:solidFill>
                            <a:srgbClr val="585858"/>
                          </a:solidFill>
                          <a:latin typeface="Arial" panose="020B0604020202020204" pitchFamily="34" charset="0"/>
                          <a:cs typeface="Arial" panose="020B0604020202020204" pitchFamily="34" charset="0"/>
                        </a:rPr>
                        <a:t>NuScale</a:t>
                      </a:r>
                      <a:endParaRPr sz="1300" b="0">
                        <a:latin typeface="Arial" panose="020B0604020202020204" pitchFamily="34" charset="0"/>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solidFill>
                        <a:sysClr val="window" lastClr="FFFFFF">
                          <a:lumMod val="85000"/>
                        </a:sysClr>
                      </a:solid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28575" cap="flat" cmpd="sng" algn="ctr">
                      <a:solidFill>
                        <a:srgbClr val="00148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gn="l">
                        <a:lnSpc>
                          <a:spcPct val="100000"/>
                        </a:lnSpc>
                      </a:pPr>
                      <a:r>
                        <a:rPr sz="1300" b="0">
                          <a:solidFill>
                            <a:srgbClr val="585858"/>
                          </a:solidFill>
                          <a:latin typeface="Arial" panose="020B0604020202020204" pitchFamily="34" charset="0"/>
                          <a:cs typeface="Arial" panose="020B0604020202020204" pitchFamily="34" charset="0"/>
                        </a:rPr>
                        <a:t>Largely in</a:t>
                      </a:r>
                      <a:r>
                        <a:rPr sz="1300" b="0" spc="-45">
                          <a:solidFill>
                            <a:srgbClr val="585858"/>
                          </a:solidFill>
                          <a:latin typeface="Arial" panose="020B0604020202020204" pitchFamily="34" charset="0"/>
                          <a:cs typeface="Arial" panose="020B0604020202020204" pitchFamily="34" charset="0"/>
                        </a:rPr>
                        <a:t> </a:t>
                      </a:r>
                      <a:r>
                        <a:rPr sz="1300" b="0" spc="-10">
                          <a:solidFill>
                            <a:srgbClr val="585858"/>
                          </a:solidFill>
                          <a:latin typeface="Arial" panose="020B0604020202020204" pitchFamily="34" charset="0"/>
                          <a:cs typeface="Arial" panose="020B0604020202020204" pitchFamily="34" charset="0"/>
                        </a:rPr>
                        <a:t>place</a:t>
                      </a:r>
                      <a:endParaRPr sz="1300" b="0">
                        <a:latin typeface="Arial" panose="020B0604020202020204" pitchFamily="34" charset="0"/>
                        <a:cs typeface="Arial" panose="020B0604020202020204" pitchFamily="34" charset="0"/>
                      </a:endParaRPr>
                    </a:p>
                  </a:txBody>
                  <a:tcPr marR="0" marT="0" marB="0" anchor="ctr">
                    <a:lnL w="12700" cap="flat" cmpd="sng" algn="ctr">
                      <a:solidFill>
                        <a:sysClr val="window" lastClr="FFFFFF">
                          <a:lumMod val="85000"/>
                        </a:sysClr>
                      </a:solidFill>
                      <a:prstDash val="solid"/>
                      <a:round/>
                      <a:headEnd type="none" w="med" len="med"/>
                      <a:tailEnd type="none" w="med" len="med"/>
                    </a:lnL>
                    <a:lnR>
                      <a:noFill/>
                    </a:lnR>
                    <a:lnT w="12700" cap="flat" cmpd="sng" algn="ctr">
                      <a:solidFill>
                        <a:sysClr val="window" lastClr="FFFFFF">
                          <a:lumMod val="85000"/>
                        </a:sysClr>
                      </a:solidFill>
                      <a:prstDash val="solid"/>
                      <a:round/>
                      <a:headEnd type="none" w="med" len="med"/>
                      <a:tailEnd type="none" w="med" len="med"/>
                    </a:lnT>
                    <a:lnB w="28575" cap="flat" cmpd="sng" algn="ctr">
                      <a:solidFill>
                        <a:srgbClr val="00148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31613">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nSpc>
                          <a:spcPct val="100000"/>
                        </a:lnSpc>
                      </a:pPr>
                      <a:r>
                        <a:rPr sz="1300" b="0" dirty="0">
                          <a:solidFill>
                            <a:schemeClr val="tx1"/>
                          </a:solidFill>
                          <a:latin typeface="Arial" panose="020B0604020202020204" pitchFamily="34" charset="0"/>
                          <a:cs typeface="Arial" panose="020B0604020202020204" pitchFamily="34" charset="0"/>
                        </a:rPr>
                        <a:t>Design</a:t>
                      </a:r>
                      <a:r>
                        <a:rPr sz="1300" b="0" spc="-65" dirty="0">
                          <a:solidFill>
                            <a:schemeClr val="tx1"/>
                          </a:solidFill>
                          <a:latin typeface="Arial" panose="020B0604020202020204" pitchFamily="34" charset="0"/>
                          <a:cs typeface="Arial" panose="020B0604020202020204" pitchFamily="34" charset="0"/>
                        </a:rPr>
                        <a:t> </a:t>
                      </a:r>
                      <a:r>
                        <a:rPr sz="1300" b="0" spc="-10" dirty="0">
                          <a:solidFill>
                            <a:schemeClr val="tx1"/>
                          </a:solidFill>
                          <a:latin typeface="Arial" panose="020B0604020202020204" pitchFamily="34" charset="0"/>
                          <a:cs typeface="Arial" panose="020B0604020202020204" pitchFamily="34" charset="0"/>
                        </a:rPr>
                        <a:t>Approval</a:t>
                      </a:r>
                      <a:r>
                        <a:rPr sz="1300" b="0" spc="85" dirty="0">
                          <a:solidFill>
                            <a:schemeClr val="tx1"/>
                          </a:solidFill>
                          <a:latin typeface="Arial" panose="020B0604020202020204" pitchFamily="34" charset="0"/>
                          <a:cs typeface="Arial" panose="020B0604020202020204" pitchFamily="34" charset="0"/>
                        </a:rPr>
                        <a:t> </a:t>
                      </a:r>
                      <a:r>
                        <a:rPr sz="1300" b="0" dirty="0">
                          <a:solidFill>
                            <a:schemeClr val="tx1"/>
                          </a:solidFill>
                          <a:latin typeface="Arial" panose="020B0604020202020204" pitchFamily="34" charset="0"/>
                          <a:cs typeface="Arial" panose="020B0604020202020204" pitchFamily="34" charset="0"/>
                        </a:rPr>
                        <a:t>by</a:t>
                      </a:r>
                      <a:r>
                        <a:rPr sz="1300" b="0" spc="-5" dirty="0">
                          <a:solidFill>
                            <a:schemeClr val="tx1"/>
                          </a:solidFill>
                          <a:latin typeface="Arial" panose="020B0604020202020204" pitchFamily="34" charset="0"/>
                          <a:cs typeface="Arial" panose="020B0604020202020204" pitchFamily="34" charset="0"/>
                        </a:rPr>
                        <a:t> </a:t>
                      </a:r>
                      <a:r>
                        <a:rPr sz="1300" b="0" spc="-25" dirty="0">
                          <a:solidFill>
                            <a:schemeClr val="tx1"/>
                          </a:solidFill>
                          <a:latin typeface="Arial" panose="020B0604020202020204" pitchFamily="34" charset="0"/>
                          <a:cs typeface="Arial" panose="020B0604020202020204" pitchFamily="34" charset="0"/>
                        </a:rPr>
                        <a:t>NRC</a:t>
                      </a:r>
                      <a:endParaRPr sz="1300" b="0" dirty="0">
                        <a:solidFill>
                          <a:schemeClr val="tx1"/>
                        </a:solidFill>
                        <a:latin typeface="Arial" panose="020B0604020202020204" pitchFamily="34" charset="0"/>
                        <a:cs typeface="Arial" panose="020B0604020202020204" pitchFamily="34" charset="0"/>
                      </a:endParaRPr>
                    </a:p>
                  </a:txBody>
                  <a:tcPr marR="0" marT="1270" marB="0" anchor="ctr">
                    <a:lnL w="28575" cap="flat" cmpd="sng" algn="ctr">
                      <a:solidFill>
                        <a:srgbClr val="001489"/>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1489"/>
                      </a:solidFill>
                      <a:prstDash val="solid"/>
                      <a:round/>
                      <a:headEnd type="none" w="med" len="med"/>
                      <a:tailEnd type="none" w="med" len="med"/>
                    </a:lnT>
                    <a:lnB w="28575" cap="flat" cmpd="sng" algn="ctr">
                      <a:solidFill>
                        <a:srgbClr val="001489"/>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marR="217804" indent="0">
                        <a:lnSpc>
                          <a:spcPct val="100000"/>
                        </a:lnSpc>
                        <a:spcBef>
                          <a:spcPts val="520"/>
                        </a:spcBef>
                      </a:pPr>
                      <a:r>
                        <a:rPr sz="1300" b="0" dirty="0">
                          <a:solidFill>
                            <a:schemeClr val="bg1"/>
                          </a:solidFill>
                          <a:latin typeface="Arial" panose="020B0604020202020204" pitchFamily="34" charset="0"/>
                          <a:cs typeface="Arial" panose="020B0604020202020204" pitchFamily="34" charset="0"/>
                        </a:rPr>
                        <a:t>Standard</a:t>
                      </a:r>
                      <a:r>
                        <a:rPr sz="1300" b="0" spc="-10" dirty="0">
                          <a:solidFill>
                            <a:schemeClr val="bg1"/>
                          </a:solidFill>
                          <a:latin typeface="Arial" panose="020B0604020202020204" pitchFamily="34" charset="0"/>
                          <a:cs typeface="Arial" panose="020B0604020202020204" pitchFamily="34" charset="0"/>
                        </a:rPr>
                        <a:t> Design</a:t>
                      </a:r>
                      <a:r>
                        <a:rPr sz="1300" b="0" spc="-75" dirty="0">
                          <a:solidFill>
                            <a:schemeClr val="bg1"/>
                          </a:solidFill>
                          <a:latin typeface="Arial" panose="020B0604020202020204" pitchFamily="34" charset="0"/>
                          <a:cs typeface="Arial" panose="020B0604020202020204" pitchFamily="34" charset="0"/>
                        </a:rPr>
                        <a:t> </a:t>
                      </a:r>
                      <a:r>
                        <a:rPr sz="1300" b="0" spc="-10" dirty="0">
                          <a:solidFill>
                            <a:schemeClr val="bg1"/>
                          </a:solidFill>
                          <a:latin typeface="Arial" panose="020B0604020202020204" pitchFamily="34" charset="0"/>
                          <a:cs typeface="Arial" panose="020B0604020202020204" pitchFamily="34" charset="0"/>
                        </a:rPr>
                        <a:t>Approval</a:t>
                      </a:r>
                      <a:r>
                        <a:rPr sz="1300" b="0" spc="85" dirty="0">
                          <a:solidFill>
                            <a:schemeClr val="bg1"/>
                          </a:solidFill>
                          <a:latin typeface="Arial" panose="020B0604020202020204" pitchFamily="34" charset="0"/>
                          <a:cs typeface="Arial" panose="020B0604020202020204" pitchFamily="34" charset="0"/>
                        </a:rPr>
                        <a:t> </a:t>
                      </a:r>
                      <a:r>
                        <a:rPr sz="1300" b="0" spc="-10" dirty="0">
                          <a:solidFill>
                            <a:schemeClr val="bg1"/>
                          </a:solidFill>
                          <a:latin typeface="Arial" panose="020B0604020202020204" pitchFamily="34" charset="0"/>
                          <a:cs typeface="Arial" panose="020B0604020202020204" pitchFamily="34" charset="0"/>
                        </a:rPr>
                        <a:t>received</a:t>
                      </a:r>
                      <a:r>
                        <a:rPr sz="1300" b="0" spc="-40" dirty="0">
                          <a:solidFill>
                            <a:schemeClr val="bg1"/>
                          </a:solidFill>
                          <a:latin typeface="Arial" panose="020B0604020202020204" pitchFamily="34" charset="0"/>
                          <a:cs typeface="Arial" panose="020B0604020202020204" pitchFamily="34" charset="0"/>
                        </a:rPr>
                        <a:t> </a:t>
                      </a:r>
                      <a:r>
                        <a:rPr sz="1300" b="0" spc="-20" dirty="0">
                          <a:solidFill>
                            <a:schemeClr val="bg1"/>
                          </a:solidFill>
                          <a:latin typeface="Arial" panose="020B0604020202020204" pitchFamily="34" charset="0"/>
                          <a:cs typeface="Arial" panose="020B0604020202020204" pitchFamily="34" charset="0"/>
                        </a:rPr>
                        <a:t>from </a:t>
                      </a:r>
                      <a:r>
                        <a:rPr sz="1300" b="0" dirty="0">
                          <a:solidFill>
                            <a:schemeClr val="bg1"/>
                          </a:solidFill>
                          <a:latin typeface="Arial" panose="020B0604020202020204" pitchFamily="34" charset="0"/>
                          <a:cs typeface="Arial" panose="020B0604020202020204" pitchFamily="34" charset="0"/>
                        </a:rPr>
                        <a:t>NRC</a:t>
                      </a:r>
                      <a:r>
                        <a:rPr sz="1300" b="0" spc="-20" dirty="0">
                          <a:solidFill>
                            <a:schemeClr val="bg1"/>
                          </a:solidFill>
                          <a:latin typeface="Arial" panose="020B0604020202020204" pitchFamily="34" charset="0"/>
                          <a:cs typeface="Arial" panose="020B0604020202020204" pitchFamily="34" charset="0"/>
                        </a:rPr>
                        <a:t> </a:t>
                      </a:r>
                      <a:r>
                        <a:rPr sz="1300" b="0" spc="-10" dirty="0">
                          <a:solidFill>
                            <a:schemeClr val="bg1"/>
                          </a:solidFill>
                          <a:latin typeface="Arial" panose="020B0604020202020204" pitchFamily="34" charset="0"/>
                          <a:cs typeface="Arial" panose="020B0604020202020204" pitchFamily="34" charset="0"/>
                        </a:rPr>
                        <a:t>(42</a:t>
                      </a:r>
                      <a:r>
                        <a:rPr sz="1300" b="0" spc="-70" dirty="0">
                          <a:solidFill>
                            <a:schemeClr val="bg1"/>
                          </a:solidFill>
                          <a:latin typeface="Arial" panose="020B0604020202020204" pitchFamily="34" charset="0"/>
                          <a:cs typeface="Arial" panose="020B0604020202020204" pitchFamily="34" charset="0"/>
                        </a:rPr>
                        <a:t> </a:t>
                      </a:r>
                      <a:r>
                        <a:rPr sz="1300" b="0" dirty="0">
                          <a:solidFill>
                            <a:schemeClr val="bg1"/>
                          </a:solidFill>
                          <a:latin typeface="Arial" panose="020B0604020202020204" pitchFamily="34" charset="0"/>
                          <a:cs typeface="Arial" panose="020B0604020202020204" pitchFamily="34" charset="0"/>
                        </a:rPr>
                        <a:t>months</a:t>
                      </a:r>
                      <a:r>
                        <a:rPr sz="1300" b="0" spc="25" dirty="0">
                          <a:solidFill>
                            <a:schemeClr val="bg1"/>
                          </a:solidFill>
                          <a:latin typeface="Arial" panose="020B0604020202020204" pitchFamily="34" charset="0"/>
                          <a:cs typeface="Arial" panose="020B0604020202020204" pitchFamily="34" charset="0"/>
                        </a:rPr>
                        <a:t> </a:t>
                      </a:r>
                      <a:r>
                        <a:rPr sz="1300" b="0" dirty="0">
                          <a:solidFill>
                            <a:schemeClr val="bg1"/>
                          </a:solidFill>
                          <a:latin typeface="Arial" panose="020B0604020202020204" pitchFamily="34" charset="0"/>
                          <a:cs typeface="Arial" panose="020B0604020202020204" pitchFamily="34" charset="0"/>
                        </a:rPr>
                        <a:t>after</a:t>
                      </a:r>
                      <a:r>
                        <a:rPr sz="1300" b="0" spc="-5" dirty="0">
                          <a:solidFill>
                            <a:schemeClr val="bg1"/>
                          </a:solidFill>
                          <a:latin typeface="Arial" panose="020B0604020202020204" pitchFamily="34" charset="0"/>
                          <a:cs typeface="Arial" panose="020B0604020202020204" pitchFamily="34" charset="0"/>
                        </a:rPr>
                        <a:t> </a:t>
                      </a:r>
                      <a:r>
                        <a:rPr sz="1300" b="0" spc="-10" dirty="0">
                          <a:solidFill>
                            <a:schemeClr val="bg1"/>
                          </a:solidFill>
                          <a:latin typeface="Arial" panose="020B0604020202020204" pitchFamily="34" charset="0"/>
                          <a:cs typeface="Arial" panose="020B0604020202020204" pitchFamily="34" charset="0"/>
                        </a:rPr>
                        <a:t>application submission)</a:t>
                      </a:r>
                      <a:endParaRPr sz="1300" b="0" dirty="0">
                        <a:solidFill>
                          <a:schemeClr val="bg1"/>
                        </a:solidFill>
                        <a:latin typeface="Arial" panose="020B0604020202020204" pitchFamily="34" charset="0"/>
                        <a:cs typeface="Arial" panose="020B0604020202020204" pitchFamily="34" charset="0"/>
                      </a:endParaRPr>
                    </a:p>
                  </a:txBody>
                  <a:tcPr marL="4572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1489"/>
                      </a:solidFill>
                      <a:prstDash val="solid"/>
                      <a:round/>
                      <a:headEnd type="none" w="med" len="med"/>
                      <a:tailEnd type="none" w="med" len="med"/>
                    </a:lnT>
                    <a:lnB w="28575" cap="flat" cmpd="sng" algn="ctr">
                      <a:solidFill>
                        <a:srgbClr val="001489"/>
                      </a:solidFill>
                      <a:prstDash val="solid"/>
                      <a:round/>
                      <a:headEnd type="none" w="med" len="med"/>
                      <a:tailEnd type="none" w="med" len="med"/>
                    </a:lnB>
                    <a:lnTlToBr w="12700" cmpd="sng">
                      <a:noFill/>
                      <a:prstDash val="solid"/>
                    </a:lnTlToBr>
                    <a:lnBlToTr w="12700" cmpd="sng">
                      <a:noFill/>
                      <a:prstDash val="solid"/>
                    </a:lnBlToTr>
                    <a:solidFill>
                      <a:srgbClr val="48A23F"/>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marR="139700" indent="0" algn="l">
                        <a:lnSpc>
                          <a:spcPct val="100000"/>
                        </a:lnSpc>
                      </a:pPr>
                      <a:r>
                        <a:rPr sz="1300" b="0" spc="-20" dirty="0">
                          <a:solidFill>
                            <a:srgbClr val="585858"/>
                          </a:solidFill>
                          <a:latin typeface="Arial" panose="020B0604020202020204" pitchFamily="34" charset="0"/>
                          <a:cs typeface="Arial" panose="020B0604020202020204" pitchFamily="34" charset="0"/>
                        </a:rPr>
                        <a:t>None</a:t>
                      </a:r>
                      <a:r>
                        <a:rPr lang="en-US" sz="1300" b="0" spc="-20" dirty="0">
                          <a:solidFill>
                            <a:srgbClr val="585858"/>
                          </a:solidFill>
                          <a:latin typeface="Arial" panose="020B0604020202020204" pitchFamily="34" charset="0"/>
                          <a:cs typeface="Arial" panose="020B0604020202020204" pitchFamily="34" charset="0"/>
                        </a:rPr>
                        <a:t> </a:t>
                      </a:r>
                      <a:r>
                        <a:rPr sz="1300" b="0" spc="-10" dirty="0">
                          <a:solidFill>
                            <a:srgbClr val="585858"/>
                          </a:solidFill>
                          <a:latin typeface="Arial" panose="020B0604020202020204" pitchFamily="34" charset="0"/>
                          <a:cs typeface="Arial" panose="020B0604020202020204" pitchFamily="34" charset="0"/>
                        </a:rPr>
                        <a:t>(applications</a:t>
                      </a:r>
                      <a:r>
                        <a:rPr sz="1300" b="0" spc="70" dirty="0">
                          <a:solidFill>
                            <a:srgbClr val="585858"/>
                          </a:solidFill>
                          <a:latin typeface="Arial" panose="020B0604020202020204" pitchFamily="34" charset="0"/>
                          <a:cs typeface="Arial" panose="020B0604020202020204" pitchFamily="34" charset="0"/>
                        </a:rPr>
                        <a:t> </a:t>
                      </a:r>
                      <a:r>
                        <a:rPr sz="1300" b="0" dirty="0">
                          <a:solidFill>
                            <a:srgbClr val="585858"/>
                          </a:solidFill>
                          <a:latin typeface="Arial" panose="020B0604020202020204" pitchFamily="34" charset="0"/>
                          <a:cs typeface="Arial" panose="020B0604020202020204" pitchFamily="34" charset="0"/>
                        </a:rPr>
                        <a:t>not</a:t>
                      </a:r>
                      <a:r>
                        <a:rPr sz="1300" b="0" spc="-25" dirty="0">
                          <a:solidFill>
                            <a:srgbClr val="585858"/>
                          </a:solidFill>
                          <a:latin typeface="Arial" panose="020B0604020202020204" pitchFamily="34" charset="0"/>
                          <a:cs typeface="Arial" panose="020B0604020202020204" pitchFamily="34" charset="0"/>
                        </a:rPr>
                        <a:t> </a:t>
                      </a:r>
                      <a:r>
                        <a:rPr sz="1300" b="0" dirty="0">
                          <a:solidFill>
                            <a:srgbClr val="585858"/>
                          </a:solidFill>
                          <a:latin typeface="Arial" panose="020B0604020202020204" pitchFamily="34" charset="0"/>
                          <a:cs typeface="Arial" panose="020B0604020202020204" pitchFamily="34" charset="0"/>
                        </a:rPr>
                        <a:t>yet</a:t>
                      </a:r>
                      <a:r>
                        <a:rPr sz="1300" b="0" spc="-25" dirty="0">
                          <a:solidFill>
                            <a:srgbClr val="585858"/>
                          </a:solidFill>
                          <a:latin typeface="Arial" panose="020B0604020202020204" pitchFamily="34" charset="0"/>
                          <a:cs typeface="Arial" panose="020B0604020202020204" pitchFamily="34" charset="0"/>
                        </a:rPr>
                        <a:t> </a:t>
                      </a:r>
                      <a:r>
                        <a:rPr sz="1300" b="0" spc="-10" dirty="0">
                          <a:solidFill>
                            <a:srgbClr val="585858"/>
                          </a:solidFill>
                          <a:latin typeface="Arial" panose="020B0604020202020204" pitchFamily="34" charset="0"/>
                          <a:cs typeface="Arial" panose="020B0604020202020204" pitchFamily="34" charset="0"/>
                        </a:rPr>
                        <a:t>submitted)</a:t>
                      </a:r>
                      <a:endParaRPr sz="1300" b="0" dirty="0">
                        <a:latin typeface="Arial" panose="020B0604020202020204" pitchFamily="34" charset="0"/>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solidFill>
                        <a:sysClr val="window" lastClr="FFFFFF">
                          <a:lumMod val="85000"/>
                        </a:sysClr>
                      </a:solidFill>
                      <a:prstDash val="solid"/>
                      <a:round/>
                      <a:headEnd type="none" w="med" len="med"/>
                      <a:tailEnd type="none" w="med" len="med"/>
                    </a:lnR>
                    <a:lnT w="28575" cap="flat" cmpd="sng" algn="ctr">
                      <a:solidFill>
                        <a:srgbClr val="001489"/>
                      </a:solidFill>
                      <a:prstDash val="solid"/>
                      <a:round/>
                      <a:headEnd type="none" w="med" len="med"/>
                      <a:tailEnd type="none" w="med" len="med"/>
                    </a:lnT>
                    <a:lnB w="28575" cap="flat" cmpd="sng" algn="ctr">
                      <a:solidFill>
                        <a:srgbClr val="00148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marR="137795" indent="0">
                        <a:lnSpc>
                          <a:spcPct val="100000"/>
                        </a:lnSpc>
                      </a:pPr>
                      <a:r>
                        <a:rPr sz="1300" b="0" spc="-20">
                          <a:solidFill>
                            <a:srgbClr val="585858"/>
                          </a:solidFill>
                          <a:latin typeface="Arial" panose="020B0604020202020204" pitchFamily="34" charset="0"/>
                          <a:cs typeface="Arial" panose="020B0604020202020204" pitchFamily="34" charset="0"/>
                        </a:rPr>
                        <a:t>None</a:t>
                      </a:r>
                      <a:r>
                        <a:rPr lang="en-US" sz="1300" b="0" spc="-20">
                          <a:solidFill>
                            <a:srgbClr val="585858"/>
                          </a:solidFill>
                          <a:latin typeface="Arial" panose="020B0604020202020204" pitchFamily="34" charset="0"/>
                          <a:cs typeface="Arial" panose="020B0604020202020204" pitchFamily="34" charset="0"/>
                        </a:rPr>
                        <a:t> </a:t>
                      </a:r>
                      <a:r>
                        <a:rPr sz="1300" b="0" spc="-10">
                          <a:solidFill>
                            <a:srgbClr val="585858"/>
                          </a:solidFill>
                          <a:latin typeface="Arial" panose="020B0604020202020204" pitchFamily="34" charset="0"/>
                          <a:cs typeface="Arial" panose="020B0604020202020204" pitchFamily="34" charset="0"/>
                        </a:rPr>
                        <a:t>(applications</a:t>
                      </a:r>
                      <a:r>
                        <a:rPr sz="1300" b="0" spc="70">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not</a:t>
                      </a:r>
                      <a:r>
                        <a:rPr sz="1300" b="0" spc="-25">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yet</a:t>
                      </a:r>
                      <a:r>
                        <a:rPr sz="1300" b="0" spc="-25">
                          <a:solidFill>
                            <a:srgbClr val="585858"/>
                          </a:solidFill>
                          <a:latin typeface="Arial" panose="020B0604020202020204" pitchFamily="34" charset="0"/>
                          <a:cs typeface="Arial" panose="020B0604020202020204" pitchFamily="34" charset="0"/>
                        </a:rPr>
                        <a:t> </a:t>
                      </a:r>
                      <a:r>
                        <a:rPr sz="1300" b="0" spc="-10">
                          <a:solidFill>
                            <a:srgbClr val="585858"/>
                          </a:solidFill>
                          <a:latin typeface="Arial" panose="020B0604020202020204" pitchFamily="34" charset="0"/>
                          <a:cs typeface="Arial" panose="020B0604020202020204" pitchFamily="34" charset="0"/>
                        </a:rPr>
                        <a:t>submitted)</a:t>
                      </a:r>
                      <a:endParaRPr sz="1300" b="0">
                        <a:latin typeface="Arial" panose="020B0604020202020204" pitchFamily="34" charset="0"/>
                        <a:cs typeface="Arial" panose="020B0604020202020204" pitchFamily="34" charset="0"/>
                      </a:endParaRPr>
                    </a:p>
                  </a:txBody>
                  <a:tcPr marR="0" marT="0" marB="0" anchor="ctr">
                    <a:lnL w="12700" cap="flat" cmpd="sng" algn="ctr">
                      <a:solidFill>
                        <a:sysClr val="window" lastClr="FFFFFF">
                          <a:lumMod val="85000"/>
                        </a:sysClr>
                      </a:solidFill>
                      <a:prstDash val="solid"/>
                      <a:round/>
                      <a:headEnd type="none" w="med" len="med"/>
                      <a:tailEnd type="none" w="med" len="med"/>
                    </a:lnL>
                    <a:lnR w="28575" cap="flat" cmpd="sng" algn="ctr">
                      <a:solidFill>
                        <a:srgbClr val="001489"/>
                      </a:solidFill>
                      <a:prstDash val="solid"/>
                      <a:round/>
                      <a:headEnd type="none" w="med" len="med"/>
                      <a:tailEnd type="none" w="med" len="med"/>
                    </a:lnR>
                    <a:lnT w="28575" cap="flat" cmpd="sng" algn="ctr">
                      <a:solidFill>
                        <a:srgbClr val="001489"/>
                      </a:solidFill>
                      <a:prstDash val="solid"/>
                      <a:round/>
                      <a:headEnd type="none" w="med" len="med"/>
                      <a:tailEnd type="none" w="med" len="med"/>
                    </a:lnT>
                    <a:lnB w="28575" cap="flat" cmpd="sng" algn="ctr">
                      <a:solidFill>
                        <a:srgbClr val="00148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31613">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nSpc>
                          <a:spcPct val="100000"/>
                        </a:lnSpc>
                      </a:pPr>
                      <a:r>
                        <a:rPr sz="1300" b="0" dirty="0">
                          <a:solidFill>
                            <a:schemeClr val="tx1"/>
                          </a:solidFill>
                          <a:latin typeface="Arial" panose="020B0604020202020204" pitchFamily="34" charset="0"/>
                          <a:cs typeface="Arial" panose="020B0604020202020204" pitchFamily="34" charset="0"/>
                        </a:rPr>
                        <a:t>Coping</a:t>
                      </a:r>
                      <a:r>
                        <a:rPr sz="1300" b="0" spc="-10" dirty="0">
                          <a:solidFill>
                            <a:schemeClr val="tx1"/>
                          </a:solidFill>
                          <a:latin typeface="Arial" panose="020B0604020202020204" pitchFamily="34" charset="0"/>
                          <a:cs typeface="Arial" panose="020B0604020202020204" pitchFamily="34" charset="0"/>
                        </a:rPr>
                        <a:t> Period</a:t>
                      </a:r>
                      <a:endParaRPr sz="1300" b="0" dirty="0">
                        <a:solidFill>
                          <a:schemeClr val="tx1"/>
                        </a:solidFill>
                        <a:latin typeface="Arial" panose="020B0604020202020204" pitchFamily="34" charset="0"/>
                        <a:cs typeface="Arial" panose="020B0604020202020204" pitchFamily="34" charset="0"/>
                      </a:endParaRPr>
                    </a:p>
                  </a:txBody>
                  <a:tcPr marR="0" marT="5715" marB="0" anchor="ctr">
                    <a:lnL>
                      <a:noFill/>
                    </a:lnL>
                    <a:lnR w="12700" cap="flat" cmpd="sng" algn="ctr">
                      <a:noFill/>
                      <a:prstDash val="solid"/>
                      <a:round/>
                      <a:headEnd type="none" w="med" len="med"/>
                      <a:tailEnd type="none" w="med" len="med"/>
                    </a:lnR>
                    <a:lnT w="28575" cap="flat" cmpd="sng" algn="ctr">
                      <a:solidFill>
                        <a:srgbClr val="001489"/>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nSpc>
                          <a:spcPct val="100000"/>
                        </a:lnSpc>
                      </a:pPr>
                      <a:r>
                        <a:rPr sz="1300" b="0" spc="-10" dirty="0">
                          <a:solidFill>
                            <a:schemeClr val="bg1"/>
                          </a:solidFill>
                          <a:latin typeface="Arial" panose="020B0604020202020204" pitchFamily="34" charset="0"/>
                          <a:cs typeface="Arial" panose="020B0604020202020204" pitchFamily="34" charset="0"/>
                        </a:rPr>
                        <a:t>Unlimited</a:t>
                      </a:r>
                      <a:r>
                        <a:rPr lang="en-US" sz="1300" b="0" spc="-10" dirty="0">
                          <a:solidFill>
                            <a:schemeClr val="bg1"/>
                          </a:solidFill>
                          <a:latin typeface="Arial" panose="020B0604020202020204" pitchFamily="34" charset="0"/>
                          <a:cs typeface="Arial" panose="020B0604020202020204" pitchFamily="34" charset="0"/>
                        </a:rPr>
                        <a:t> (confirmed by the NRC)</a:t>
                      </a:r>
                      <a:endParaRPr sz="1300" b="0" dirty="0">
                        <a:solidFill>
                          <a:schemeClr val="bg1"/>
                        </a:solidFill>
                        <a:latin typeface="Arial" panose="020B0604020202020204" pitchFamily="34" charset="0"/>
                        <a:cs typeface="Arial" panose="020B0604020202020204" pitchFamily="34" charset="0"/>
                      </a:endParaRPr>
                    </a:p>
                  </a:txBody>
                  <a:tcPr marL="4572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1489"/>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48A23F"/>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marR="125095" indent="0" algn="l">
                        <a:lnSpc>
                          <a:spcPct val="100000"/>
                        </a:lnSpc>
                        <a:spcBef>
                          <a:spcPts val="1050"/>
                        </a:spcBef>
                      </a:pPr>
                      <a:r>
                        <a:rPr sz="1300" b="0" spc="-10">
                          <a:solidFill>
                            <a:srgbClr val="585858"/>
                          </a:solidFill>
                          <a:latin typeface="Arial" panose="020B0604020202020204" pitchFamily="34" charset="0"/>
                          <a:cs typeface="Arial" panose="020B0604020202020204" pitchFamily="34" charset="0"/>
                        </a:rPr>
                        <a:t>Varies; </a:t>
                      </a:r>
                      <a:r>
                        <a:rPr lang="en-US" sz="1300" b="0" spc="-10">
                          <a:solidFill>
                            <a:srgbClr val="585858"/>
                          </a:solidFill>
                          <a:latin typeface="Arial" panose="020B0604020202020204" pitchFamily="34" charset="0"/>
                          <a:cs typeface="Arial" panose="020B0604020202020204" pitchFamily="34" charset="0"/>
                        </a:rPr>
                        <a:t>G</a:t>
                      </a:r>
                      <a:r>
                        <a:rPr sz="1300" b="0">
                          <a:solidFill>
                            <a:srgbClr val="585858"/>
                          </a:solidFill>
                          <a:latin typeface="Arial" panose="020B0604020202020204" pitchFamily="34" charset="0"/>
                          <a:cs typeface="Arial" panose="020B0604020202020204" pitchFamily="34" charset="0"/>
                        </a:rPr>
                        <a:t>oal</a:t>
                      </a:r>
                      <a:r>
                        <a:rPr sz="1300" b="0" spc="5">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of</a:t>
                      </a:r>
                      <a:r>
                        <a:rPr sz="1300" b="0" spc="-85">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between</a:t>
                      </a:r>
                      <a:r>
                        <a:rPr sz="1300" b="0" spc="15">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7</a:t>
                      </a:r>
                      <a:r>
                        <a:rPr sz="1300" b="0" spc="-80">
                          <a:solidFill>
                            <a:srgbClr val="585858"/>
                          </a:solidFill>
                          <a:latin typeface="Arial" panose="020B0604020202020204" pitchFamily="34" charset="0"/>
                          <a:cs typeface="Arial" panose="020B0604020202020204" pitchFamily="34" charset="0"/>
                        </a:rPr>
                        <a:t> </a:t>
                      </a:r>
                      <a:r>
                        <a:rPr sz="1300" b="0" spc="-20">
                          <a:solidFill>
                            <a:srgbClr val="585858"/>
                          </a:solidFill>
                          <a:latin typeface="Arial" panose="020B0604020202020204" pitchFamily="34" charset="0"/>
                          <a:cs typeface="Arial" panose="020B0604020202020204" pitchFamily="34" charset="0"/>
                        </a:rPr>
                        <a:t>days </a:t>
                      </a:r>
                      <a:r>
                        <a:rPr sz="1300" b="0">
                          <a:solidFill>
                            <a:srgbClr val="585858"/>
                          </a:solidFill>
                          <a:latin typeface="Arial" panose="020B0604020202020204" pitchFamily="34" charset="0"/>
                          <a:cs typeface="Arial" panose="020B0604020202020204" pitchFamily="34" charset="0"/>
                        </a:rPr>
                        <a:t>and</a:t>
                      </a:r>
                      <a:r>
                        <a:rPr sz="1300" b="0" spc="-25">
                          <a:solidFill>
                            <a:srgbClr val="585858"/>
                          </a:solidFill>
                          <a:latin typeface="Arial" panose="020B0604020202020204" pitchFamily="34" charset="0"/>
                          <a:cs typeface="Arial" panose="020B0604020202020204" pitchFamily="34" charset="0"/>
                        </a:rPr>
                        <a:t> </a:t>
                      </a:r>
                      <a:r>
                        <a:rPr sz="1300" b="0" spc="-10">
                          <a:solidFill>
                            <a:srgbClr val="585858"/>
                          </a:solidFill>
                          <a:latin typeface="Arial" panose="020B0604020202020204" pitchFamily="34" charset="0"/>
                          <a:cs typeface="Arial" panose="020B0604020202020204" pitchFamily="34" charset="0"/>
                        </a:rPr>
                        <a:t>unlimited</a:t>
                      </a:r>
                      <a:endParaRPr sz="1300" b="0">
                        <a:latin typeface="Arial" panose="020B0604020202020204" pitchFamily="34" charset="0"/>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solidFill>
                        <a:sysClr val="window" lastClr="FFFFFF">
                          <a:lumMod val="85000"/>
                        </a:sysClr>
                      </a:solidFill>
                      <a:prstDash val="solid"/>
                      <a:round/>
                      <a:headEnd type="none" w="med" len="med"/>
                      <a:tailEnd type="none" w="med" len="med"/>
                    </a:lnR>
                    <a:lnT w="28575" cap="flat" cmpd="sng" algn="ctr">
                      <a:solidFill>
                        <a:srgbClr val="001489"/>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gn="l">
                        <a:lnSpc>
                          <a:spcPct val="100000"/>
                        </a:lnSpc>
                      </a:pPr>
                      <a:r>
                        <a:rPr sz="1300" b="0">
                          <a:solidFill>
                            <a:srgbClr val="585858"/>
                          </a:solidFill>
                          <a:latin typeface="Arial" panose="020B0604020202020204" pitchFamily="34" charset="0"/>
                          <a:cs typeface="Arial" panose="020B0604020202020204" pitchFamily="34" charset="0"/>
                        </a:rPr>
                        <a:t>Goal</a:t>
                      </a:r>
                      <a:r>
                        <a:rPr sz="1300" b="0" spc="20">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of</a:t>
                      </a:r>
                      <a:r>
                        <a:rPr sz="1300" b="0" spc="-80">
                          <a:solidFill>
                            <a:srgbClr val="585858"/>
                          </a:solidFill>
                          <a:latin typeface="Arial" panose="020B0604020202020204" pitchFamily="34" charset="0"/>
                          <a:cs typeface="Arial" panose="020B0604020202020204" pitchFamily="34" charset="0"/>
                        </a:rPr>
                        <a:t> </a:t>
                      </a:r>
                      <a:r>
                        <a:rPr sz="1300" b="0" spc="-10">
                          <a:solidFill>
                            <a:srgbClr val="585858"/>
                          </a:solidFill>
                          <a:latin typeface="Arial" panose="020B0604020202020204" pitchFamily="34" charset="0"/>
                          <a:cs typeface="Arial" panose="020B0604020202020204" pitchFamily="34" charset="0"/>
                        </a:rPr>
                        <a:t>unlimited</a:t>
                      </a:r>
                      <a:endParaRPr sz="1300" b="0">
                        <a:latin typeface="Arial" panose="020B0604020202020204" pitchFamily="34" charset="0"/>
                        <a:cs typeface="Arial" panose="020B0604020202020204" pitchFamily="34" charset="0"/>
                      </a:endParaRPr>
                    </a:p>
                  </a:txBody>
                  <a:tcPr marR="0" marT="0" marB="0" anchor="ctr">
                    <a:lnL w="12700" cap="flat" cmpd="sng" algn="ctr">
                      <a:solidFill>
                        <a:sysClr val="window" lastClr="FFFFFF">
                          <a:lumMod val="85000"/>
                        </a:sysClr>
                      </a:solidFill>
                      <a:prstDash val="solid"/>
                      <a:round/>
                      <a:headEnd type="none" w="med" len="med"/>
                      <a:tailEnd type="none" w="med" len="med"/>
                    </a:lnL>
                    <a:lnR>
                      <a:noFill/>
                    </a:lnR>
                    <a:lnT w="28575" cap="flat" cmpd="sng" algn="ctr">
                      <a:solidFill>
                        <a:srgbClr val="001489"/>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31613">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nSpc>
                          <a:spcPct val="100000"/>
                        </a:lnSpc>
                      </a:pPr>
                      <a:r>
                        <a:rPr sz="1300" b="0" dirty="0">
                          <a:solidFill>
                            <a:schemeClr val="tx1"/>
                          </a:solidFill>
                          <a:latin typeface="Arial" panose="020B0604020202020204" pitchFamily="34" charset="0"/>
                          <a:cs typeface="Arial" panose="020B0604020202020204" pitchFamily="34" charset="0"/>
                        </a:rPr>
                        <a:t>Unparalleled</a:t>
                      </a:r>
                      <a:r>
                        <a:rPr sz="1300" b="0" spc="-45" dirty="0">
                          <a:solidFill>
                            <a:schemeClr val="tx1"/>
                          </a:solidFill>
                          <a:latin typeface="Arial" panose="020B0604020202020204" pitchFamily="34" charset="0"/>
                          <a:cs typeface="Arial" panose="020B0604020202020204" pitchFamily="34" charset="0"/>
                        </a:rPr>
                        <a:t> </a:t>
                      </a:r>
                      <a:r>
                        <a:rPr sz="1300" b="0" spc="-10" dirty="0">
                          <a:solidFill>
                            <a:schemeClr val="tx1"/>
                          </a:solidFill>
                          <a:latin typeface="Arial" panose="020B0604020202020204" pitchFamily="34" charset="0"/>
                          <a:cs typeface="Arial" panose="020B0604020202020204" pitchFamily="34" charset="0"/>
                        </a:rPr>
                        <a:t>Capabilities</a:t>
                      </a:r>
                      <a:endParaRPr sz="1300" b="0" dirty="0">
                        <a:solidFill>
                          <a:schemeClr val="tx1"/>
                        </a:solidFill>
                        <a:latin typeface="Arial" panose="020B0604020202020204" pitchFamily="34" charset="0"/>
                        <a:cs typeface="Arial" panose="020B0604020202020204" pitchFamily="34" charset="0"/>
                      </a:endParaRPr>
                    </a:p>
                  </a:txBody>
                  <a:tcPr marR="0" marT="6350" marB="0" anchor="ctr">
                    <a:lnL>
                      <a:noFill/>
                    </a:lnL>
                    <a:lnR w="12700" cap="flat" cmpd="sng" algn="ctr">
                      <a:no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marR="260985" indent="0">
                        <a:lnSpc>
                          <a:spcPct val="100000"/>
                        </a:lnSpc>
                        <a:spcBef>
                          <a:spcPts val="1055"/>
                        </a:spcBef>
                      </a:pPr>
                      <a:r>
                        <a:rPr lang="en-US" sz="1300" b="0" spc="-20">
                          <a:solidFill>
                            <a:schemeClr val="bg1"/>
                          </a:solidFill>
                          <a:latin typeface="Arial" panose="020B0604020202020204" pitchFamily="34" charset="0"/>
                          <a:cs typeface="Arial" panose="020B0604020202020204" pitchFamily="34" charset="0"/>
                        </a:rPr>
                        <a:t>I</a:t>
                      </a:r>
                      <a:r>
                        <a:rPr sz="1300" b="0" spc="-20">
                          <a:solidFill>
                            <a:schemeClr val="bg1"/>
                          </a:solidFill>
                          <a:latin typeface="Arial" panose="020B0604020202020204" pitchFamily="34" charset="0"/>
                          <a:cs typeface="Arial" panose="020B0604020202020204" pitchFamily="34" charset="0"/>
                        </a:rPr>
                        <a:t>nnovations</a:t>
                      </a:r>
                      <a:r>
                        <a:rPr lang="en-US" sz="1300" b="0" spc="-20">
                          <a:solidFill>
                            <a:schemeClr val="bg1"/>
                          </a:solidFill>
                          <a:latin typeface="Arial" panose="020B0604020202020204" pitchFamily="34" charset="0"/>
                          <a:cs typeface="Arial" panose="020B0604020202020204" pitchFamily="34" charset="0"/>
                        </a:rPr>
                        <a:t> </a:t>
                      </a:r>
                      <a:r>
                        <a:rPr lang="en-US" sz="1300" b="0" spc="-10">
                          <a:solidFill>
                            <a:schemeClr val="bg1"/>
                          </a:solidFill>
                          <a:latin typeface="Arial" panose="020B0604020202020204" pitchFamily="34" charset="0"/>
                          <a:cs typeface="Arial" panose="020B0604020202020204" pitchFamily="34" charset="0"/>
                        </a:rPr>
                        <a:t>including</a:t>
                      </a:r>
                      <a:r>
                        <a:rPr sz="1300" b="0" spc="50">
                          <a:solidFill>
                            <a:schemeClr val="bg1"/>
                          </a:solidFill>
                          <a:latin typeface="Arial" panose="020B0604020202020204" pitchFamily="34" charset="0"/>
                          <a:cs typeface="Arial" panose="020B0604020202020204" pitchFamily="34" charset="0"/>
                        </a:rPr>
                        <a:t> </a:t>
                      </a:r>
                      <a:r>
                        <a:rPr sz="1300" b="0">
                          <a:solidFill>
                            <a:schemeClr val="bg1"/>
                          </a:solidFill>
                          <a:latin typeface="Arial" panose="020B0604020202020204" pitchFamily="34" charset="0"/>
                          <a:cs typeface="Arial" panose="020B0604020202020204" pitchFamily="34" charset="0"/>
                        </a:rPr>
                        <a:t>black</a:t>
                      </a:r>
                      <a:r>
                        <a:rPr lang="en-US" sz="1300" b="0" spc="-35">
                          <a:solidFill>
                            <a:schemeClr val="bg1"/>
                          </a:solidFill>
                          <a:latin typeface="Arial" panose="020B0604020202020204" pitchFamily="34" charset="0"/>
                          <a:cs typeface="Arial" panose="020B0604020202020204" pitchFamily="34" charset="0"/>
                        </a:rPr>
                        <a:t>-</a:t>
                      </a:r>
                      <a:r>
                        <a:rPr sz="1300" b="0">
                          <a:solidFill>
                            <a:schemeClr val="bg1"/>
                          </a:solidFill>
                          <a:latin typeface="Arial" panose="020B0604020202020204" pitchFamily="34" charset="0"/>
                          <a:cs typeface="Arial" panose="020B0604020202020204" pitchFamily="34" charset="0"/>
                        </a:rPr>
                        <a:t>start,</a:t>
                      </a:r>
                      <a:r>
                        <a:rPr sz="1300" b="0" spc="-15">
                          <a:solidFill>
                            <a:schemeClr val="bg1"/>
                          </a:solidFill>
                          <a:latin typeface="Arial" panose="020B0604020202020204" pitchFamily="34" charset="0"/>
                          <a:cs typeface="Arial" panose="020B0604020202020204" pitchFamily="34" charset="0"/>
                        </a:rPr>
                        <a:t> </a:t>
                      </a:r>
                      <a:r>
                        <a:rPr sz="1300" b="0" spc="-25">
                          <a:solidFill>
                            <a:schemeClr val="bg1"/>
                          </a:solidFill>
                          <a:latin typeface="Arial" panose="020B0604020202020204" pitchFamily="34" charset="0"/>
                          <a:cs typeface="Arial" panose="020B0604020202020204" pitchFamily="34" charset="0"/>
                        </a:rPr>
                        <a:t>island </a:t>
                      </a:r>
                      <a:r>
                        <a:rPr sz="1300" b="0">
                          <a:solidFill>
                            <a:schemeClr val="bg1"/>
                          </a:solidFill>
                          <a:latin typeface="Arial" panose="020B0604020202020204" pitchFamily="34" charset="0"/>
                          <a:cs typeface="Arial" panose="020B0604020202020204" pitchFamily="34" charset="0"/>
                        </a:rPr>
                        <a:t>mode,</a:t>
                      </a:r>
                      <a:r>
                        <a:rPr sz="1300" b="0" spc="-10">
                          <a:solidFill>
                            <a:schemeClr val="bg1"/>
                          </a:solidFill>
                          <a:latin typeface="Arial" panose="020B0604020202020204" pitchFamily="34" charset="0"/>
                          <a:cs typeface="Arial" panose="020B0604020202020204" pitchFamily="34" charset="0"/>
                        </a:rPr>
                        <a:t> </a:t>
                      </a:r>
                      <a:r>
                        <a:rPr sz="1300" b="0" spc="-15">
                          <a:solidFill>
                            <a:schemeClr val="bg1"/>
                          </a:solidFill>
                          <a:latin typeface="Arial" panose="020B0604020202020204" pitchFamily="34" charset="0"/>
                          <a:cs typeface="Arial" panose="020B0604020202020204" pitchFamily="34" charset="0"/>
                        </a:rPr>
                        <a:t>off-</a:t>
                      </a:r>
                      <a:r>
                        <a:rPr sz="1300" b="0">
                          <a:solidFill>
                            <a:schemeClr val="bg1"/>
                          </a:solidFill>
                          <a:latin typeface="Arial" panose="020B0604020202020204" pitchFamily="34" charset="0"/>
                          <a:cs typeface="Arial" panose="020B0604020202020204" pitchFamily="34" charset="0"/>
                        </a:rPr>
                        <a:t>grid</a:t>
                      </a:r>
                      <a:r>
                        <a:rPr sz="1300" b="0" spc="-20">
                          <a:solidFill>
                            <a:schemeClr val="bg1"/>
                          </a:solidFill>
                          <a:latin typeface="Arial" panose="020B0604020202020204" pitchFamily="34" charset="0"/>
                          <a:cs typeface="Arial" panose="020B0604020202020204" pitchFamily="34" charset="0"/>
                        </a:rPr>
                        <a:t> </a:t>
                      </a:r>
                      <a:r>
                        <a:rPr sz="1300" b="0" spc="-10">
                          <a:solidFill>
                            <a:schemeClr val="bg1"/>
                          </a:solidFill>
                          <a:latin typeface="Arial" panose="020B0604020202020204" pitchFamily="34" charset="0"/>
                          <a:cs typeface="Arial" panose="020B0604020202020204" pitchFamily="34" charset="0"/>
                        </a:rPr>
                        <a:t>operation</a:t>
                      </a:r>
                      <a:endParaRPr sz="1300" b="0">
                        <a:solidFill>
                          <a:schemeClr val="bg1"/>
                        </a:solidFill>
                        <a:latin typeface="Arial" panose="020B0604020202020204" pitchFamily="34" charset="0"/>
                        <a:cs typeface="Arial" panose="020B0604020202020204" pitchFamily="34" charset="0"/>
                      </a:endParaRPr>
                    </a:p>
                  </a:txBody>
                  <a:tcPr marL="4572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23F"/>
                    </a:solid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22225" algn="l">
                        <a:lnSpc>
                          <a:spcPct val="100000"/>
                        </a:lnSpc>
                      </a:pPr>
                      <a:r>
                        <a:rPr sz="1300" b="0" spc="-60">
                          <a:solidFill>
                            <a:srgbClr val="585858"/>
                          </a:solidFill>
                          <a:latin typeface="Arial" panose="020B0604020202020204" pitchFamily="34" charset="0"/>
                          <a:cs typeface="Arial" panose="020B0604020202020204" pitchFamily="34" charset="0"/>
                        </a:rPr>
                        <a:t>To</a:t>
                      </a:r>
                      <a:r>
                        <a:rPr sz="1300" b="0" spc="-10">
                          <a:solidFill>
                            <a:srgbClr val="585858"/>
                          </a:solidFill>
                          <a:latin typeface="Arial" panose="020B0604020202020204" pitchFamily="34" charset="0"/>
                          <a:cs typeface="Arial" panose="020B0604020202020204" pitchFamily="34" charset="0"/>
                        </a:rPr>
                        <a:t> </a:t>
                      </a:r>
                      <a:r>
                        <a:rPr sz="1300" b="0">
                          <a:solidFill>
                            <a:srgbClr val="585858"/>
                          </a:solidFill>
                          <a:latin typeface="Arial" panose="020B0604020202020204" pitchFamily="34" charset="0"/>
                          <a:cs typeface="Arial" panose="020B0604020202020204" pitchFamily="34" charset="0"/>
                        </a:rPr>
                        <a:t>be</a:t>
                      </a:r>
                      <a:r>
                        <a:rPr sz="1300" b="0" spc="-5">
                          <a:solidFill>
                            <a:srgbClr val="585858"/>
                          </a:solidFill>
                          <a:latin typeface="Arial" panose="020B0604020202020204" pitchFamily="34" charset="0"/>
                          <a:cs typeface="Arial" panose="020B0604020202020204" pitchFamily="34" charset="0"/>
                        </a:rPr>
                        <a:t> </a:t>
                      </a:r>
                      <a:r>
                        <a:rPr sz="1300" b="0" spc="-10">
                          <a:solidFill>
                            <a:srgbClr val="585858"/>
                          </a:solidFill>
                          <a:latin typeface="Arial" panose="020B0604020202020204" pitchFamily="34" charset="0"/>
                          <a:cs typeface="Arial" panose="020B0604020202020204" pitchFamily="34" charset="0"/>
                        </a:rPr>
                        <a:t>determined</a:t>
                      </a:r>
                      <a:endParaRPr sz="1300" b="0">
                        <a:latin typeface="Arial" panose="020B0604020202020204" pitchFamily="34" charset="0"/>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solidFill>
                        <a:sysClr val="window" lastClr="FFFFFF">
                          <a:lumMod val="85000"/>
                        </a:sysClr>
                      </a:solid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adera"/>
                        </a:defRPr>
                      </a:lvl1pPr>
                      <a:lvl2pPr marL="457200" algn="l" defTabSz="914400" rtl="0" eaLnBrk="1" latinLnBrk="0" hangingPunct="1">
                        <a:defRPr sz="1800" kern="1200">
                          <a:solidFill>
                            <a:schemeClr val="tx1"/>
                          </a:solidFill>
                          <a:latin typeface="madera"/>
                        </a:defRPr>
                      </a:lvl2pPr>
                      <a:lvl3pPr marL="914400" algn="l" defTabSz="914400" rtl="0" eaLnBrk="1" latinLnBrk="0" hangingPunct="1">
                        <a:defRPr sz="1800" kern="1200">
                          <a:solidFill>
                            <a:schemeClr val="tx1"/>
                          </a:solidFill>
                          <a:latin typeface="madera"/>
                        </a:defRPr>
                      </a:lvl3pPr>
                      <a:lvl4pPr marL="1371600" algn="l" defTabSz="914400" rtl="0" eaLnBrk="1" latinLnBrk="0" hangingPunct="1">
                        <a:defRPr sz="1800" kern="1200">
                          <a:solidFill>
                            <a:schemeClr val="tx1"/>
                          </a:solidFill>
                          <a:latin typeface="madera"/>
                        </a:defRPr>
                      </a:lvl4pPr>
                      <a:lvl5pPr marL="1828800" algn="l" defTabSz="914400" rtl="0" eaLnBrk="1" latinLnBrk="0" hangingPunct="1">
                        <a:defRPr sz="1800" kern="1200">
                          <a:solidFill>
                            <a:schemeClr val="tx1"/>
                          </a:solidFill>
                          <a:latin typeface="madera"/>
                        </a:defRPr>
                      </a:lvl5pPr>
                      <a:lvl6pPr marL="2286000" algn="l" defTabSz="914400" rtl="0" eaLnBrk="1" latinLnBrk="0" hangingPunct="1">
                        <a:defRPr sz="1800" kern="1200">
                          <a:solidFill>
                            <a:schemeClr val="tx1"/>
                          </a:solidFill>
                          <a:latin typeface="madera"/>
                        </a:defRPr>
                      </a:lvl6pPr>
                      <a:lvl7pPr marL="2743200" algn="l" defTabSz="914400" rtl="0" eaLnBrk="1" latinLnBrk="0" hangingPunct="1">
                        <a:defRPr sz="1800" kern="1200">
                          <a:solidFill>
                            <a:schemeClr val="tx1"/>
                          </a:solidFill>
                          <a:latin typeface="madera"/>
                        </a:defRPr>
                      </a:lvl7pPr>
                      <a:lvl8pPr marL="3200400" algn="l" defTabSz="914400" rtl="0" eaLnBrk="1" latinLnBrk="0" hangingPunct="1">
                        <a:defRPr sz="1800" kern="1200">
                          <a:solidFill>
                            <a:schemeClr val="tx1"/>
                          </a:solidFill>
                          <a:latin typeface="madera"/>
                        </a:defRPr>
                      </a:lvl8pPr>
                      <a:lvl9pPr marL="3657600" algn="l" defTabSz="914400" rtl="0" eaLnBrk="1" latinLnBrk="0" hangingPunct="1">
                        <a:defRPr sz="1800" kern="1200">
                          <a:solidFill>
                            <a:schemeClr val="tx1"/>
                          </a:solidFill>
                          <a:latin typeface="madera"/>
                        </a:defRPr>
                      </a:lvl9pPr>
                    </a:lstStyle>
                    <a:p>
                      <a:pPr marL="0" indent="0" algn="l">
                        <a:lnSpc>
                          <a:spcPct val="100000"/>
                        </a:lnSpc>
                      </a:pPr>
                      <a:r>
                        <a:rPr sz="1300" b="0" spc="-60" dirty="0">
                          <a:solidFill>
                            <a:srgbClr val="585858"/>
                          </a:solidFill>
                          <a:latin typeface="Arial" panose="020B0604020202020204" pitchFamily="34" charset="0"/>
                          <a:cs typeface="Arial" panose="020B0604020202020204" pitchFamily="34" charset="0"/>
                        </a:rPr>
                        <a:t>To</a:t>
                      </a:r>
                      <a:r>
                        <a:rPr sz="1300" b="0" spc="-10" dirty="0">
                          <a:solidFill>
                            <a:srgbClr val="585858"/>
                          </a:solidFill>
                          <a:latin typeface="Arial" panose="020B0604020202020204" pitchFamily="34" charset="0"/>
                          <a:cs typeface="Arial" panose="020B0604020202020204" pitchFamily="34" charset="0"/>
                        </a:rPr>
                        <a:t> </a:t>
                      </a:r>
                      <a:r>
                        <a:rPr sz="1300" b="0" dirty="0">
                          <a:solidFill>
                            <a:srgbClr val="585858"/>
                          </a:solidFill>
                          <a:latin typeface="Arial" panose="020B0604020202020204" pitchFamily="34" charset="0"/>
                          <a:cs typeface="Arial" panose="020B0604020202020204" pitchFamily="34" charset="0"/>
                        </a:rPr>
                        <a:t>be</a:t>
                      </a:r>
                      <a:r>
                        <a:rPr sz="1300" b="0" spc="-5" dirty="0">
                          <a:solidFill>
                            <a:srgbClr val="585858"/>
                          </a:solidFill>
                          <a:latin typeface="Arial" panose="020B0604020202020204" pitchFamily="34" charset="0"/>
                          <a:cs typeface="Arial" panose="020B0604020202020204" pitchFamily="34" charset="0"/>
                        </a:rPr>
                        <a:t> </a:t>
                      </a:r>
                      <a:r>
                        <a:rPr sz="1300" b="0" spc="-10" dirty="0">
                          <a:solidFill>
                            <a:srgbClr val="585858"/>
                          </a:solidFill>
                          <a:latin typeface="Arial" panose="020B0604020202020204" pitchFamily="34" charset="0"/>
                          <a:cs typeface="Arial" panose="020B0604020202020204" pitchFamily="34" charset="0"/>
                        </a:rPr>
                        <a:t>determined</a:t>
                      </a:r>
                      <a:endParaRPr sz="1300" b="0" dirty="0">
                        <a:latin typeface="Arial" panose="020B0604020202020204" pitchFamily="34" charset="0"/>
                        <a:cs typeface="Arial" panose="020B0604020202020204" pitchFamily="34" charset="0"/>
                      </a:endParaRPr>
                    </a:p>
                  </a:txBody>
                  <a:tcPr marR="0" marT="0" marB="0" anchor="ctr">
                    <a:lnL w="12700" cap="flat" cmpd="sng" algn="ctr">
                      <a:solidFill>
                        <a:sysClr val="window" lastClr="FFFFFF">
                          <a:lumMod val="85000"/>
                        </a:sysClr>
                      </a:solidFill>
                      <a:prstDash val="solid"/>
                      <a:round/>
                      <a:headEnd type="none" w="med" len="med"/>
                      <a:tailEnd type="none" w="med" len="med"/>
                    </a:lnL>
                    <a:lnR>
                      <a:noFill/>
                    </a:lnR>
                    <a:lnT w="12700" cap="flat" cmpd="sng" algn="ctr">
                      <a:solidFill>
                        <a:sysClr val="window" lastClr="FFFFFF">
                          <a:lumMod val="8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81" name="Graphic 8" descr="Inbox Check outline">
            <a:extLst>
              <a:ext uri="{FF2B5EF4-FFF2-40B4-BE49-F238E27FC236}">
                <a16:creationId xmlns:a16="http://schemas.microsoft.com/office/drawing/2014/main" id="{D5B9F22B-2792-6747-8F1C-552745766914}"/>
              </a:ext>
            </a:extLst>
          </p:cNvPr>
          <p:cNvGrpSpPr/>
          <p:nvPr/>
        </p:nvGrpSpPr>
        <p:grpSpPr>
          <a:xfrm>
            <a:off x="3558445" y="2582955"/>
            <a:ext cx="198767" cy="198767"/>
            <a:chOff x="7523709" y="354718"/>
            <a:chExt cx="361778" cy="361778"/>
          </a:xfrm>
          <a:solidFill>
            <a:sysClr val="window" lastClr="FFFFFF"/>
          </a:solidFill>
        </p:grpSpPr>
        <p:sp>
          <p:nvSpPr>
            <p:cNvPr id="82" name="Freeform: Shape 11">
              <a:extLst>
                <a:ext uri="{FF2B5EF4-FFF2-40B4-BE49-F238E27FC236}">
                  <a16:creationId xmlns:a16="http://schemas.microsoft.com/office/drawing/2014/main" id="{966101EF-6165-9649-A893-44D502ED86BB}"/>
                </a:ext>
              </a:extLst>
            </p:cNvPr>
            <p:cNvSpPr/>
            <p:nvPr/>
          </p:nvSpPr>
          <p:spPr>
            <a:xfrm>
              <a:off x="7523709" y="354718"/>
              <a:ext cx="361778" cy="361778"/>
            </a:xfrm>
            <a:custGeom>
              <a:avLst/>
              <a:gdLst>
                <a:gd name="connsiteX0" fmla="*/ 181032 w 361778"/>
                <a:gd name="connsiteY0" fmla="*/ 361779 h 361778"/>
                <a:gd name="connsiteX1" fmla="*/ 361779 w 361778"/>
                <a:gd name="connsiteY1" fmla="*/ 180746 h 361778"/>
                <a:gd name="connsiteX2" fmla="*/ 180746 w 361778"/>
                <a:gd name="connsiteY2" fmla="*/ 0 h 361778"/>
                <a:gd name="connsiteX3" fmla="*/ 0 w 361778"/>
                <a:gd name="connsiteY3" fmla="*/ 180889 h 361778"/>
                <a:gd name="connsiteX4" fmla="*/ 180889 w 361778"/>
                <a:gd name="connsiteY4" fmla="*/ 361779 h 361778"/>
                <a:gd name="connsiteX5" fmla="*/ 181032 w 361778"/>
                <a:gd name="connsiteY5" fmla="*/ 361779 h 361778"/>
                <a:gd name="connsiteX6" fmla="*/ 181032 w 361778"/>
                <a:gd name="connsiteY6" fmla="*/ 19050 h 361778"/>
                <a:gd name="connsiteX7" fmla="*/ 342729 w 361778"/>
                <a:gd name="connsiteY7" fmla="*/ 181032 h 361778"/>
                <a:gd name="connsiteX8" fmla="*/ 180746 w 361778"/>
                <a:gd name="connsiteY8" fmla="*/ 342729 h 361778"/>
                <a:gd name="connsiteX9" fmla="*/ 19050 w 361778"/>
                <a:gd name="connsiteY9" fmla="*/ 180889 h 361778"/>
                <a:gd name="connsiteX10" fmla="*/ 181032 w 361778"/>
                <a:gd name="connsiteY10" fmla="*/ 19050 h 3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778" h="361778">
                  <a:moveTo>
                    <a:pt x="181032" y="361779"/>
                  </a:moveTo>
                  <a:cubicBezTo>
                    <a:pt x="280934" y="361700"/>
                    <a:pt x="361858" y="280648"/>
                    <a:pt x="361779" y="180746"/>
                  </a:cubicBezTo>
                  <a:cubicBezTo>
                    <a:pt x="361700" y="80844"/>
                    <a:pt x="280648" y="-79"/>
                    <a:pt x="180746" y="0"/>
                  </a:cubicBezTo>
                  <a:cubicBezTo>
                    <a:pt x="80900" y="79"/>
                    <a:pt x="0" y="81043"/>
                    <a:pt x="0" y="180889"/>
                  </a:cubicBezTo>
                  <a:cubicBezTo>
                    <a:pt x="0" y="280791"/>
                    <a:pt x="80987" y="361779"/>
                    <a:pt x="180889" y="361779"/>
                  </a:cubicBezTo>
                  <a:cubicBezTo>
                    <a:pt x="180937" y="361779"/>
                    <a:pt x="180985" y="361779"/>
                    <a:pt x="181032" y="361779"/>
                  </a:cubicBezTo>
                  <a:close/>
                  <a:moveTo>
                    <a:pt x="181032" y="19050"/>
                  </a:moveTo>
                  <a:cubicBezTo>
                    <a:pt x="270414" y="19129"/>
                    <a:pt x="342808" y="91651"/>
                    <a:pt x="342729" y="181032"/>
                  </a:cubicBezTo>
                  <a:cubicBezTo>
                    <a:pt x="342650" y="270414"/>
                    <a:pt x="270128" y="342808"/>
                    <a:pt x="180746" y="342729"/>
                  </a:cubicBezTo>
                  <a:cubicBezTo>
                    <a:pt x="91421" y="342650"/>
                    <a:pt x="19050" y="270215"/>
                    <a:pt x="19050" y="180889"/>
                  </a:cubicBezTo>
                  <a:cubicBezTo>
                    <a:pt x="19192" y="91511"/>
                    <a:pt x="91653" y="19113"/>
                    <a:pt x="181032" y="190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sp>
          <p:nvSpPr>
            <p:cNvPr id="83" name="Freeform: Shape 12">
              <a:extLst>
                <a:ext uri="{FF2B5EF4-FFF2-40B4-BE49-F238E27FC236}">
                  <a16:creationId xmlns:a16="http://schemas.microsoft.com/office/drawing/2014/main" id="{F358AFD6-BB68-D74B-8189-59766CD5FB01}"/>
                </a:ext>
              </a:extLst>
            </p:cNvPr>
            <p:cNvSpPr/>
            <p:nvPr/>
          </p:nvSpPr>
          <p:spPr>
            <a:xfrm>
              <a:off x="7607367" y="457522"/>
              <a:ext cx="199205" cy="148790"/>
            </a:xfrm>
            <a:custGeom>
              <a:avLst/>
              <a:gdLst>
                <a:gd name="connsiteX0" fmla="*/ 199206 w 199205"/>
                <a:gd name="connsiteY0" fmla="*/ 13468 h 148790"/>
                <a:gd name="connsiteX1" fmla="*/ 185737 w 199205"/>
                <a:gd name="connsiteY1" fmla="*/ 0 h 148790"/>
                <a:gd name="connsiteX2" fmla="*/ 63884 w 199205"/>
                <a:gd name="connsiteY2" fmla="*/ 121853 h 148790"/>
                <a:gd name="connsiteX3" fmla="*/ 13468 w 199205"/>
                <a:gd name="connsiteY3" fmla="*/ 71438 h 148790"/>
                <a:gd name="connsiteX4" fmla="*/ 0 w 199205"/>
                <a:gd name="connsiteY4" fmla="*/ 84906 h 148790"/>
                <a:gd name="connsiteX5" fmla="*/ 63884 w 199205"/>
                <a:gd name="connsiteY5" fmla="*/ 148790 h 148790"/>
                <a:gd name="connsiteX6" fmla="*/ 199206 w 199205"/>
                <a:gd name="connsiteY6" fmla="*/ 13468 h 14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205" h="148790">
                  <a:moveTo>
                    <a:pt x="199206" y="13468"/>
                  </a:moveTo>
                  <a:lnTo>
                    <a:pt x="185737" y="0"/>
                  </a:lnTo>
                  <a:lnTo>
                    <a:pt x="63884" y="121853"/>
                  </a:lnTo>
                  <a:lnTo>
                    <a:pt x="13468" y="71438"/>
                  </a:lnTo>
                  <a:lnTo>
                    <a:pt x="0" y="84906"/>
                  </a:lnTo>
                  <a:lnTo>
                    <a:pt x="63884" y="148790"/>
                  </a:lnTo>
                  <a:lnTo>
                    <a:pt x="199206" y="1346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grpSp>
      <p:grpSp>
        <p:nvGrpSpPr>
          <p:cNvPr id="84" name="Graphic 8" descr="Inbox Check outline">
            <a:extLst>
              <a:ext uri="{FF2B5EF4-FFF2-40B4-BE49-F238E27FC236}">
                <a16:creationId xmlns:a16="http://schemas.microsoft.com/office/drawing/2014/main" id="{887C3F3D-B498-A944-A42E-59CE73A1DA7D}"/>
              </a:ext>
            </a:extLst>
          </p:cNvPr>
          <p:cNvGrpSpPr/>
          <p:nvPr/>
        </p:nvGrpSpPr>
        <p:grpSpPr>
          <a:xfrm>
            <a:off x="3558445" y="3208731"/>
            <a:ext cx="198767" cy="198767"/>
            <a:chOff x="7523709" y="354718"/>
            <a:chExt cx="361778" cy="361778"/>
          </a:xfrm>
          <a:solidFill>
            <a:sysClr val="window" lastClr="FFFFFF"/>
          </a:solidFill>
        </p:grpSpPr>
        <p:sp>
          <p:nvSpPr>
            <p:cNvPr id="85" name="Freeform: Shape 14">
              <a:extLst>
                <a:ext uri="{FF2B5EF4-FFF2-40B4-BE49-F238E27FC236}">
                  <a16:creationId xmlns:a16="http://schemas.microsoft.com/office/drawing/2014/main" id="{279855EE-ABB0-0E40-892B-7D30BB9C2F3B}"/>
                </a:ext>
              </a:extLst>
            </p:cNvPr>
            <p:cNvSpPr/>
            <p:nvPr/>
          </p:nvSpPr>
          <p:spPr>
            <a:xfrm>
              <a:off x="7523709" y="354718"/>
              <a:ext cx="361778" cy="361778"/>
            </a:xfrm>
            <a:custGeom>
              <a:avLst/>
              <a:gdLst>
                <a:gd name="connsiteX0" fmla="*/ 181032 w 361778"/>
                <a:gd name="connsiteY0" fmla="*/ 361779 h 361778"/>
                <a:gd name="connsiteX1" fmla="*/ 361779 w 361778"/>
                <a:gd name="connsiteY1" fmla="*/ 180746 h 361778"/>
                <a:gd name="connsiteX2" fmla="*/ 180746 w 361778"/>
                <a:gd name="connsiteY2" fmla="*/ 0 h 361778"/>
                <a:gd name="connsiteX3" fmla="*/ 0 w 361778"/>
                <a:gd name="connsiteY3" fmla="*/ 180889 h 361778"/>
                <a:gd name="connsiteX4" fmla="*/ 180889 w 361778"/>
                <a:gd name="connsiteY4" fmla="*/ 361779 h 361778"/>
                <a:gd name="connsiteX5" fmla="*/ 181032 w 361778"/>
                <a:gd name="connsiteY5" fmla="*/ 361779 h 361778"/>
                <a:gd name="connsiteX6" fmla="*/ 181032 w 361778"/>
                <a:gd name="connsiteY6" fmla="*/ 19050 h 361778"/>
                <a:gd name="connsiteX7" fmla="*/ 342729 w 361778"/>
                <a:gd name="connsiteY7" fmla="*/ 181032 h 361778"/>
                <a:gd name="connsiteX8" fmla="*/ 180746 w 361778"/>
                <a:gd name="connsiteY8" fmla="*/ 342729 h 361778"/>
                <a:gd name="connsiteX9" fmla="*/ 19050 w 361778"/>
                <a:gd name="connsiteY9" fmla="*/ 180889 h 361778"/>
                <a:gd name="connsiteX10" fmla="*/ 181032 w 361778"/>
                <a:gd name="connsiteY10" fmla="*/ 19050 h 3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778" h="361778">
                  <a:moveTo>
                    <a:pt x="181032" y="361779"/>
                  </a:moveTo>
                  <a:cubicBezTo>
                    <a:pt x="280934" y="361700"/>
                    <a:pt x="361858" y="280648"/>
                    <a:pt x="361779" y="180746"/>
                  </a:cubicBezTo>
                  <a:cubicBezTo>
                    <a:pt x="361700" y="80844"/>
                    <a:pt x="280648" y="-79"/>
                    <a:pt x="180746" y="0"/>
                  </a:cubicBezTo>
                  <a:cubicBezTo>
                    <a:pt x="80900" y="79"/>
                    <a:pt x="0" y="81043"/>
                    <a:pt x="0" y="180889"/>
                  </a:cubicBezTo>
                  <a:cubicBezTo>
                    <a:pt x="0" y="280791"/>
                    <a:pt x="80987" y="361779"/>
                    <a:pt x="180889" y="361779"/>
                  </a:cubicBezTo>
                  <a:cubicBezTo>
                    <a:pt x="180937" y="361779"/>
                    <a:pt x="180985" y="361779"/>
                    <a:pt x="181032" y="361779"/>
                  </a:cubicBezTo>
                  <a:close/>
                  <a:moveTo>
                    <a:pt x="181032" y="19050"/>
                  </a:moveTo>
                  <a:cubicBezTo>
                    <a:pt x="270414" y="19129"/>
                    <a:pt x="342808" y="91651"/>
                    <a:pt x="342729" y="181032"/>
                  </a:cubicBezTo>
                  <a:cubicBezTo>
                    <a:pt x="342650" y="270414"/>
                    <a:pt x="270128" y="342808"/>
                    <a:pt x="180746" y="342729"/>
                  </a:cubicBezTo>
                  <a:cubicBezTo>
                    <a:pt x="91421" y="342650"/>
                    <a:pt x="19050" y="270215"/>
                    <a:pt x="19050" y="180889"/>
                  </a:cubicBezTo>
                  <a:cubicBezTo>
                    <a:pt x="19192" y="91511"/>
                    <a:pt x="91653" y="19113"/>
                    <a:pt x="181032" y="190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sp>
          <p:nvSpPr>
            <p:cNvPr id="86" name="Freeform: Shape 15">
              <a:extLst>
                <a:ext uri="{FF2B5EF4-FFF2-40B4-BE49-F238E27FC236}">
                  <a16:creationId xmlns:a16="http://schemas.microsoft.com/office/drawing/2014/main" id="{76F2393E-CEC0-134D-9537-6E1056152AE9}"/>
                </a:ext>
              </a:extLst>
            </p:cNvPr>
            <p:cNvSpPr/>
            <p:nvPr/>
          </p:nvSpPr>
          <p:spPr>
            <a:xfrm>
              <a:off x="7607367" y="457522"/>
              <a:ext cx="199205" cy="148790"/>
            </a:xfrm>
            <a:custGeom>
              <a:avLst/>
              <a:gdLst>
                <a:gd name="connsiteX0" fmla="*/ 199206 w 199205"/>
                <a:gd name="connsiteY0" fmla="*/ 13468 h 148790"/>
                <a:gd name="connsiteX1" fmla="*/ 185737 w 199205"/>
                <a:gd name="connsiteY1" fmla="*/ 0 h 148790"/>
                <a:gd name="connsiteX2" fmla="*/ 63884 w 199205"/>
                <a:gd name="connsiteY2" fmla="*/ 121853 h 148790"/>
                <a:gd name="connsiteX3" fmla="*/ 13468 w 199205"/>
                <a:gd name="connsiteY3" fmla="*/ 71438 h 148790"/>
                <a:gd name="connsiteX4" fmla="*/ 0 w 199205"/>
                <a:gd name="connsiteY4" fmla="*/ 84906 h 148790"/>
                <a:gd name="connsiteX5" fmla="*/ 63884 w 199205"/>
                <a:gd name="connsiteY5" fmla="*/ 148790 h 148790"/>
                <a:gd name="connsiteX6" fmla="*/ 199206 w 199205"/>
                <a:gd name="connsiteY6" fmla="*/ 13468 h 14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205" h="148790">
                  <a:moveTo>
                    <a:pt x="199206" y="13468"/>
                  </a:moveTo>
                  <a:lnTo>
                    <a:pt x="185737" y="0"/>
                  </a:lnTo>
                  <a:lnTo>
                    <a:pt x="63884" y="121853"/>
                  </a:lnTo>
                  <a:lnTo>
                    <a:pt x="13468" y="71438"/>
                  </a:lnTo>
                  <a:lnTo>
                    <a:pt x="0" y="84906"/>
                  </a:lnTo>
                  <a:lnTo>
                    <a:pt x="63884" y="148790"/>
                  </a:lnTo>
                  <a:lnTo>
                    <a:pt x="199206" y="1346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grpSp>
      <p:grpSp>
        <p:nvGrpSpPr>
          <p:cNvPr id="87" name="Graphic 8" descr="Inbox Check outline">
            <a:extLst>
              <a:ext uri="{FF2B5EF4-FFF2-40B4-BE49-F238E27FC236}">
                <a16:creationId xmlns:a16="http://schemas.microsoft.com/office/drawing/2014/main" id="{C54057CF-8011-D74B-B0F4-9057F37C9AE6}"/>
              </a:ext>
            </a:extLst>
          </p:cNvPr>
          <p:cNvGrpSpPr/>
          <p:nvPr/>
        </p:nvGrpSpPr>
        <p:grpSpPr>
          <a:xfrm>
            <a:off x="3558445" y="3850017"/>
            <a:ext cx="198767" cy="198767"/>
            <a:chOff x="7523709" y="354718"/>
            <a:chExt cx="361778" cy="361778"/>
          </a:xfrm>
          <a:solidFill>
            <a:sysClr val="window" lastClr="FFFFFF"/>
          </a:solidFill>
        </p:grpSpPr>
        <p:sp>
          <p:nvSpPr>
            <p:cNvPr id="88" name="Freeform: Shape 17">
              <a:extLst>
                <a:ext uri="{FF2B5EF4-FFF2-40B4-BE49-F238E27FC236}">
                  <a16:creationId xmlns:a16="http://schemas.microsoft.com/office/drawing/2014/main" id="{5CDADCB2-211F-0245-9ADB-FD4145CA65BC}"/>
                </a:ext>
              </a:extLst>
            </p:cNvPr>
            <p:cNvSpPr/>
            <p:nvPr/>
          </p:nvSpPr>
          <p:spPr>
            <a:xfrm>
              <a:off x="7523709" y="354718"/>
              <a:ext cx="361778" cy="361778"/>
            </a:xfrm>
            <a:custGeom>
              <a:avLst/>
              <a:gdLst>
                <a:gd name="connsiteX0" fmla="*/ 181032 w 361778"/>
                <a:gd name="connsiteY0" fmla="*/ 361779 h 361778"/>
                <a:gd name="connsiteX1" fmla="*/ 361779 w 361778"/>
                <a:gd name="connsiteY1" fmla="*/ 180746 h 361778"/>
                <a:gd name="connsiteX2" fmla="*/ 180746 w 361778"/>
                <a:gd name="connsiteY2" fmla="*/ 0 h 361778"/>
                <a:gd name="connsiteX3" fmla="*/ 0 w 361778"/>
                <a:gd name="connsiteY3" fmla="*/ 180889 h 361778"/>
                <a:gd name="connsiteX4" fmla="*/ 180889 w 361778"/>
                <a:gd name="connsiteY4" fmla="*/ 361779 h 361778"/>
                <a:gd name="connsiteX5" fmla="*/ 181032 w 361778"/>
                <a:gd name="connsiteY5" fmla="*/ 361779 h 361778"/>
                <a:gd name="connsiteX6" fmla="*/ 181032 w 361778"/>
                <a:gd name="connsiteY6" fmla="*/ 19050 h 361778"/>
                <a:gd name="connsiteX7" fmla="*/ 342729 w 361778"/>
                <a:gd name="connsiteY7" fmla="*/ 181032 h 361778"/>
                <a:gd name="connsiteX8" fmla="*/ 180746 w 361778"/>
                <a:gd name="connsiteY8" fmla="*/ 342729 h 361778"/>
                <a:gd name="connsiteX9" fmla="*/ 19050 w 361778"/>
                <a:gd name="connsiteY9" fmla="*/ 180889 h 361778"/>
                <a:gd name="connsiteX10" fmla="*/ 181032 w 361778"/>
                <a:gd name="connsiteY10" fmla="*/ 19050 h 3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778" h="361778">
                  <a:moveTo>
                    <a:pt x="181032" y="361779"/>
                  </a:moveTo>
                  <a:cubicBezTo>
                    <a:pt x="280934" y="361700"/>
                    <a:pt x="361858" y="280648"/>
                    <a:pt x="361779" y="180746"/>
                  </a:cubicBezTo>
                  <a:cubicBezTo>
                    <a:pt x="361700" y="80844"/>
                    <a:pt x="280648" y="-79"/>
                    <a:pt x="180746" y="0"/>
                  </a:cubicBezTo>
                  <a:cubicBezTo>
                    <a:pt x="80900" y="79"/>
                    <a:pt x="0" y="81043"/>
                    <a:pt x="0" y="180889"/>
                  </a:cubicBezTo>
                  <a:cubicBezTo>
                    <a:pt x="0" y="280791"/>
                    <a:pt x="80987" y="361779"/>
                    <a:pt x="180889" y="361779"/>
                  </a:cubicBezTo>
                  <a:cubicBezTo>
                    <a:pt x="180937" y="361779"/>
                    <a:pt x="180985" y="361779"/>
                    <a:pt x="181032" y="361779"/>
                  </a:cubicBezTo>
                  <a:close/>
                  <a:moveTo>
                    <a:pt x="181032" y="19050"/>
                  </a:moveTo>
                  <a:cubicBezTo>
                    <a:pt x="270414" y="19129"/>
                    <a:pt x="342808" y="91651"/>
                    <a:pt x="342729" y="181032"/>
                  </a:cubicBezTo>
                  <a:cubicBezTo>
                    <a:pt x="342650" y="270414"/>
                    <a:pt x="270128" y="342808"/>
                    <a:pt x="180746" y="342729"/>
                  </a:cubicBezTo>
                  <a:cubicBezTo>
                    <a:pt x="91421" y="342650"/>
                    <a:pt x="19050" y="270215"/>
                    <a:pt x="19050" y="180889"/>
                  </a:cubicBezTo>
                  <a:cubicBezTo>
                    <a:pt x="19192" y="91511"/>
                    <a:pt x="91653" y="19113"/>
                    <a:pt x="181032" y="190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sp>
          <p:nvSpPr>
            <p:cNvPr id="89" name="Freeform: Shape 18">
              <a:extLst>
                <a:ext uri="{FF2B5EF4-FFF2-40B4-BE49-F238E27FC236}">
                  <a16:creationId xmlns:a16="http://schemas.microsoft.com/office/drawing/2014/main" id="{A7BA7F6C-EAEA-1E47-9F7D-D9C00A258C20}"/>
                </a:ext>
              </a:extLst>
            </p:cNvPr>
            <p:cNvSpPr/>
            <p:nvPr/>
          </p:nvSpPr>
          <p:spPr>
            <a:xfrm>
              <a:off x="7607367" y="457522"/>
              <a:ext cx="199205" cy="148790"/>
            </a:xfrm>
            <a:custGeom>
              <a:avLst/>
              <a:gdLst>
                <a:gd name="connsiteX0" fmla="*/ 199206 w 199205"/>
                <a:gd name="connsiteY0" fmla="*/ 13468 h 148790"/>
                <a:gd name="connsiteX1" fmla="*/ 185737 w 199205"/>
                <a:gd name="connsiteY1" fmla="*/ 0 h 148790"/>
                <a:gd name="connsiteX2" fmla="*/ 63884 w 199205"/>
                <a:gd name="connsiteY2" fmla="*/ 121853 h 148790"/>
                <a:gd name="connsiteX3" fmla="*/ 13468 w 199205"/>
                <a:gd name="connsiteY3" fmla="*/ 71438 h 148790"/>
                <a:gd name="connsiteX4" fmla="*/ 0 w 199205"/>
                <a:gd name="connsiteY4" fmla="*/ 84906 h 148790"/>
                <a:gd name="connsiteX5" fmla="*/ 63884 w 199205"/>
                <a:gd name="connsiteY5" fmla="*/ 148790 h 148790"/>
                <a:gd name="connsiteX6" fmla="*/ 199206 w 199205"/>
                <a:gd name="connsiteY6" fmla="*/ 13468 h 14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205" h="148790">
                  <a:moveTo>
                    <a:pt x="199206" y="13468"/>
                  </a:moveTo>
                  <a:lnTo>
                    <a:pt x="185737" y="0"/>
                  </a:lnTo>
                  <a:lnTo>
                    <a:pt x="63884" y="121853"/>
                  </a:lnTo>
                  <a:lnTo>
                    <a:pt x="13468" y="71438"/>
                  </a:lnTo>
                  <a:lnTo>
                    <a:pt x="0" y="84906"/>
                  </a:lnTo>
                  <a:lnTo>
                    <a:pt x="63884" y="148790"/>
                  </a:lnTo>
                  <a:lnTo>
                    <a:pt x="199206" y="1346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grpSp>
      <p:grpSp>
        <p:nvGrpSpPr>
          <p:cNvPr id="90" name="Graphic 8" descr="Inbox Check outline">
            <a:extLst>
              <a:ext uri="{FF2B5EF4-FFF2-40B4-BE49-F238E27FC236}">
                <a16:creationId xmlns:a16="http://schemas.microsoft.com/office/drawing/2014/main" id="{A74BC58F-F26C-964C-B2D6-BF0C57EA62CA}"/>
              </a:ext>
            </a:extLst>
          </p:cNvPr>
          <p:cNvGrpSpPr/>
          <p:nvPr/>
        </p:nvGrpSpPr>
        <p:grpSpPr>
          <a:xfrm>
            <a:off x="3558445" y="4477382"/>
            <a:ext cx="198767" cy="198767"/>
            <a:chOff x="7523709" y="354718"/>
            <a:chExt cx="361778" cy="361778"/>
          </a:xfrm>
          <a:solidFill>
            <a:sysClr val="window" lastClr="FFFFFF"/>
          </a:solidFill>
        </p:grpSpPr>
        <p:sp>
          <p:nvSpPr>
            <p:cNvPr id="91" name="Freeform: Shape 20">
              <a:extLst>
                <a:ext uri="{FF2B5EF4-FFF2-40B4-BE49-F238E27FC236}">
                  <a16:creationId xmlns:a16="http://schemas.microsoft.com/office/drawing/2014/main" id="{7AD20E6B-8201-9649-9682-6BB5DC25D006}"/>
                </a:ext>
              </a:extLst>
            </p:cNvPr>
            <p:cNvSpPr/>
            <p:nvPr/>
          </p:nvSpPr>
          <p:spPr>
            <a:xfrm>
              <a:off x="7523709" y="354718"/>
              <a:ext cx="361778" cy="361778"/>
            </a:xfrm>
            <a:custGeom>
              <a:avLst/>
              <a:gdLst>
                <a:gd name="connsiteX0" fmla="*/ 181032 w 361778"/>
                <a:gd name="connsiteY0" fmla="*/ 361779 h 361778"/>
                <a:gd name="connsiteX1" fmla="*/ 361779 w 361778"/>
                <a:gd name="connsiteY1" fmla="*/ 180746 h 361778"/>
                <a:gd name="connsiteX2" fmla="*/ 180746 w 361778"/>
                <a:gd name="connsiteY2" fmla="*/ 0 h 361778"/>
                <a:gd name="connsiteX3" fmla="*/ 0 w 361778"/>
                <a:gd name="connsiteY3" fmla="*/ 180889 h 361778"/>
                <a:gd name="connsiteX4" fmla="*/ 180889 w 361778"/>
                <a:gd name="connsiteY4" fmla="*/ 361779 h 361778"/>
                <a:gd name="connsiteX5" fmla="*/ 181032 w 361778"/>
                <a:gd name="connsiteY5" fmla="*/ 361779 h 361778"/>
                <a:gd name="connsiteX6" fmla="*/ 181032 w 361778"/>
                <a:gd name="connsiteY6" fmla="*/ 19050 h 361778"/>
                <a:gd name="connsiteX7" fmla="*/ 342729 w 361778"/>
                <a:gd name="connsiteY7" fmla="*/ 181032 h 361778"/>
                <a:gd name="connsiteX8" fmla="*/ 180746 w 361778"/>
                <a:gd name="connsiteY8" fmla="*/ 342729 h 361778"/>
                <a:gd name="connsiteX9" fmla="*/ 19050 w 361778"/>
                <a:gd name="connsiteY9" fmla="*/ 180889 h 361778"/>
                <a:gd name="connsiteX10" fmla="*/ 181032 w 361778"/>
                <a:gd name="connsiteY10" fmla="*/ 19050 h 3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778" h="361778">
                  <a:moveTo>
                    <a:pt x="181032" y="361779"/>
                  </a:moveTo>
                  <a:cubicBezTo>
                    <a:pt x="280934" y="361700"/>
                    <a:pt x="361858" y="280648"/>
                    <a:pt x="361779" y="180746"/>
                  </a:cubicBezTo>
                  <a:cubicBezTo>
                    <a:pt x="361700" y="80844"/>
                    <a:pt x="280648" y="-79"/>
                    <a:pt x="180746" y="0"/>
                  </a:cubicBezTo>
                  <a:cubicBezTo>
                    <a:pt x="80900" y="79"/>
                    <a:pt x="0" y="81043"/>
                    <a:pt x="0" y="180889"/>
                  </a:cubicBezTo>
                  <a:cubicBezTo>
                    <a:pt x="0" y="280791"/>
                    <a:pt x="80987" y="361779"/>
                    <a:pt x="180889" y="361779"/>
                  </a:cubicBezTo>
                  <a:cubicBezTo>
                    <a:pt x="180937" y="361779"/>
                    <a:pt x="180985" y="361779"/>
                    <a:pt x="181032" y="361779"/>
                  </a:cubicBezTo>
                  <a:close/>
                  <a:moveTo>
                    <a:pt x="181032" y="19050"/>
                  </a:moveTo>
                  <a:cubicBezTo>
                    <a:pt x="270414" y="19129"/>
                    <a:pt x="342808" y="91651"/>
                    <a:pt x="342729" y="181032"/>
                  </a:cubicBezTo>
                  <a:cubicBezTo>
                    <a:pt x="342650" y="270414"/>
                    <a:pt x="270128" y="342808"/>
                    <a:pt x="180746" y="342729"/>
                  </a:cubicBezTo>
                  <a:cubicBezTo>
                    <a:pt x="91421" y="342650"/>
                    <a:pt x="19050" y="270215"/>
                    <a:pt x="19050" y="180889"/>
                  </a:cubicBezTo>
                  <a:cubicBezTo>
                    <a:pt x="19192" y="91511"/>
                    <a:pt x="91653" y="19113"/>
                    <a:pt x="181032" y="190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sp>
          <p:nvSpPr>
            <p:cNvPr id="92" name="Freeform: Shape 21">
              <a:extLst>
                <a:ext uri="{FF2B5EF4-FFF2-40B4-BE49-F238E27FC236}">
                  <a16:creationId xmlns:a16="http://schemas.microsoft.com/office/drawing/2014/main" id="{9FC231CB-8F7C-814E-B6BC-1FB301785688}"/>
                </a:ext>
              </a:extLst>
            </p:cNvPr>
            <p:cNvSpPr/>
            <p:nvPr/>
          </p:nvSpPr>
          <p:spPr>
            <a:xfrm>
              <a:off x="7607367" y="457522"/>
              <a:ext cx="199205" cy="148790"/>
            </a:xfrm>
            <a:custGeom>
              <a:avLst/>
              <a:gdLst>
                <a:gd name="connsiteX0" fmla="*/ 199206 w 199205"/>
                <a:gd name="connsiteY0" fmla="*/ 13468 h 148790"/>
                <a:gd name="connsiteX1" fmla="*/ 185737 w 199205"/>
                <a:gd name="connsiteY1" fmla="*/ 0 h 148790"/>
                <a:gd name="connsiteX2" fmla="*/ 63884 w 199205"/>
                <a:gd name="connsiteY2" fmla="*/ 121853 h 148790"/>
                <a:gd name="connsiteX3" fmla="*/ 13468 w 199205"/>
                <a:gd name="connsiteY3" fmla="*/ 71438 h 148790"/>
                <a:gd name="connsiteX4" fmla="*/ 0 w 199205"/>
                <a:gd name="connsiteY4" fmla="*/ 84906 h 148790"/>
                <a:gd name="connsiteX5" fmla="*/ 63884 w 199205"/>
                <a:gd name="connsiteY5" fmla="*/ 148790 h 148790"/>
                <a:gd name="connsiteX6" fmla="*/ 199206 w 199205"/>
                <a:gd name="connsiteY6" fmla="*/ 13468 h 14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205" h="148790">
                  <a:moveTo>
                    <a:pt x="199206" y="13468"/>
                  </a:moveTo>
                  <a:lnTo>
                    <a:pt x="185737" y="0"/>
                  </a:lnTo>
                  <a:lnTo>
                    <a:pt x="63884" y="121853"/>
                  </a:lnTo>
                  <a:lnTo>
                    <a:pt x="13468" y="71438"/>
                  </a:lnTo>
                  <a:lnTo>
                    <a:pt x="0" y="84906"/>
                  </a:lnTo>
                  <a:lnTo>
                    <a:pt x="63884" y="148790"/>
                  </a:lnTo>
                  <a:lnTo>
                    <a:pt x="199206" y="1346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grpSp>
      <p:grpSp>
        <p:nvGrpSpPr>
          <p:cNvPr id="93" name="Graphic 8" descr="Inbox Check outline">
            <a:extLst>
              <a:ext uri="{FF2B5EF4-FFF2-40B4-BE49-F238E27FC236}">
                <a16:creationId xmlns:a16="http://schemas.microsoft.com/office/drawing/2014/main" id="{E6B865C3-C98C-9C49-9491-DB26DCCADD7C}"/>
              </a:ext>
            </a:extLst>
          </p:cNvPr>
          <p:cNvGrpSpPr/>
          <p:nvPr/>
        </p:nvGrpSpPr>
        <p:grpSpPr>
          <a:xfrm>
            <a:off x="3558445" y="5101951"/>
            <a:ext cx="198767" cy="198767"/>
            <a:chOff x="7523709" y="354718"/>
            <a:chExt cx="361778" cy="361778"/>
          </a:xfrm>
          <a:solidFill>
            <a:sysClr val="window" lastClr="FFFFFF"/>
          </a:solidFill>
        </p:grpSpPr>
        <p:sp>
          <p:nvSpPr>
            <p:cNvPr id="94" name="Freeform: Shape 23">
              <a:extLst>
                <a:ext uri="{FF2B5EF4-FFF2-40B4-BE49-F238E27FC236}">
                  <a16:creationId xmlns:a16="http://schemas.microsoft.com/office/drawing/2014/main" id="{9ABF9337-0EBA-5644-B918-13BEC30F7B46}"/>
                </a:ext>
              </a:extLst>
            </p:cNvPr>
            <p:cNvSpPr/>
            <p:nvPr/>
          </p:nvSpPr>
          <p:spPr>
            <a:xfrm>
              <a:off x="7523709" y="354718"/>
              <a:ext cx="361778" cy="361778"/>
            </a:xfrm>
            <a:custGeom>
              <a:avLst/>
              <a:gdLst>
                <a:gd name="connsiteX0" fmla="*/ 181032 w 361778"/>
                <a:gd name="connsiteY0" fmla="*/ 361779 h 361778"/>
                <a:gd name="connsiteX1" fmla="*/ 361779 w 361778"/>
                <a:gd name="connsiteY1" fmla="*/ 180746 h 361778"/>
                <a:gd name="connsiteX2" fmla="*/ 180746 w 361778"/>
                <a:gd name="connsiteY2" fmla="*/ 0 h 361778"/>
                <a:gd name="connsiteX3" fmla="*/ 0 w 361778"/>
                <a:gd name="connsiteY3" fmla="*/ 180889 h 361778"/>
                <a:gd name="connsiteX4" fmla="*/ 180889 w 361778"/>
                <a:gd name="connsiteY4" fmla="*/ 361779 h 361778"/>
                <a:gd name="connsiteX5" fmla="*/ 181032 w 361778"/>
                <a:gd name="connsiteY5" fmla="*/ 361779 h 361778"/>
                <a:gd name="connsiteX6" fmla="*/ 181032 w 361778"/>
                <a:gd name="connsiteY6" fmla="*/ 19050 h 361778"/>
                <a:gd name="connsiteX7" fmla="*/ 342729 w 361778"/>
                <a:gd name="connsiteY7" fmla="*/ 181032 h 361778"/>
                <a:gd name="connsiteX8" fmla="*/ 180746 w 361778"/>
                <a:gd name="connsiteY8" fmla="*/ 342729 h 361778"/>
                <a:gd name="connsiteX9" fmla="*/ 19050 w 361778"/>
                <a:gd name="connsiteY9" fmla="*/ 180889 h 361778"/>
                <a:gd name="connsiteX10" fmla="*/ 181032 w 361778"/>
                <a:gd name="connsiteY10" fmla="*/ 19050 h 3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778" h="361778">
                  <a:moveTo>
                    <a:pt x="181032" y="361779"/>
                  </a:moveTo>
                  <a:cubicBezTo>
                    <a:pt x="280934" y="361700"/>
                    <a:pt x="361858" y="280648"/>
                    <a:pt x="361779" y="180746"/>
                  </a:cubicBezTo>
                  <a:cubicBezTo>
                    <a:pt x="361700" y="80844"/>
                    <a:pt x="280648" y="-79"/>
                    <a:pt x="180746" y="0"/>
                  </a:cubicBezTo>
                  <a:cubicBezTo>
                    <a:pt x="80900" y="79"/>
                    <a:pt x="0" y="81043"/>
                    <a:pt x="0" y="180889"/>
                  </a:cubicBezTo>
                  <a:cubicBezTo>
                    <a:pt x="0" y="280791"/>
                    <a:pt x="80987" y="361779"/>
                    <a:pt x="180889" y="361779"/>
                  </a:cubicBezTo>
                  <a:cubicBezTo>
                    <a:pt x="180937" y="361779"/>
                    <a:pt x="180985" y="361779"/>
                    <a:pt x="181032" y="361779"/>
                  </a:cubicBezTo>
                  <a:close/>
                  <a:moveTo>
                    <a:pt x="181032" y="19050"/>
                  </a:moveTo>
                  <a:cubicBezTo>
                    <a:pt x="270414" y="19129"/>
                    <a:pt x="342808" y="91651"/>
                    <a:pt x="342729" y="181032"/>
                  </a:cubicBezTo>
                  <a:cubicBezTo>
                    <a:pt x="342650" y="270414"/>
                    <a:pt x="270128" y="342808"/>
                    <a:pt x="180746" y="342729"/>
                  </a:cubicBezTo>
                  <a:cubicBezTo>
                    <a:pt x="91421" y="342650"/>
                    <a:pt x="19050" y="270215"/>
                    <a:pt x="19050" y="180889"/>
                  </a:cubicBezTo>
                  <a:cubicBezTo>
                    <a:pt x="19192" y="91511"/>
                    <a:pt x="91653" y="19113"/>
                    <a:pt x="181032" y="190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sp>
          <p:nvSpPr>
            <p:cNvPr id="95" name="Freeform: Shape 24">
              <a:extLst>
                <a:ext uri="{FF2B5EF4-FFF2-40B4-BE49-F238E27FC236}">
                  <a16:creationId xmlns:a16="http://schemas.microsoft.com/office/drawing/2014/main" id="{8A9BED9A-E79E-E34E-AEFE-E0AD6116C507}"/>
                </a:ext>
              </a:extLst>
            </p:cNvPr>
            <p:cNvSpPr/>
            <p:nvPr/>
          </p:nvSpPr>
          <p:spPr>
            <a:xfrm>
              <a:off x="7607367" y="457522"/>
              <a:ext cx="199205" cy="148790"/>
            </a:xfrm>
            <a:custGeom>
              <a:avLst/>
              <a:gdLst>
                <a:gd name="connsiteX0" fmla="*/ 199206 w 199205"/>
                <a:gd name="connsiteY0" fmla="*/ 13468 h 148790"/>
                <a:gd name="connsiteX1" fmla="*/ 185737 w 199205"/>
                <a:gd name="connsiteY1" fmla="*/ 0 h 148790"/>
                <a:gd name="connsiteX2" fmla="*/ 63884 w 199205"/>
                <a:gd name="connsiteY2" fmla="*/ 121853 h 148790"/>
                <a:gd name="connsiteX3" fmla="*/ 13468 w 199205"/>
                <a:gd name="connsiteY3" fmla="*/ 71438 h 148790"/>
                <a:gd name="connsiteX4" fmla="*/ 0 w 199205"/>
                <a:gd name="connsiteY4" fmla="*/ 84906 h 148790"/>
                <a:gd name="connsiteX5" fmla="*/ 63884 w 199205"/>
                <a:gd name="connsiteY5" fmla="*/ 148790 h 148790"/>
                <a:gd name="connsiteX6" fmla="*/ 199206 w 199205"/>
                <a:gd name="connsiteY6" fmla="*/ 13468 h 14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205" h="148790">
                  <a:moveTo>
                    <a:pt x="199206" y="13468"/>
                  </a:moveTo>
                  <a:lnTo>
                    <a:pt x="185737" y="0"/>
                  </a:lnTo>
                  <a:lnTo>
                    <a:pt x="63884" y="121853"/>
                  </a:lnTo>
                  <a:lnTo>
                    <a:pt x="13468" y="71438"/>
                  </a:lnTo>
                  <a:lnTo>
                    <a:pt x="0" y="84906"/>
                  </a:lnTo>
                  <a:lnTo>
                    <a:pt x="63884" y="148790"/>
                  </a:lnTo>
                  <a:lnTo>
                    <a:pt x="199206" y="1346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grpSp>
      <p:grpSp>
        <p:nvGrpSpPr>
          <p:cNvPr id="96" name="Graphic 8" descr="Inbox Check outline">
            <a:extLst>
              <a:ext uri="{FF2B5EF4-FFF2-40B4-BE49-F238E27FC236}">
                <a16:creationId xmlns:a16="http://schemas.microsoft.com/office/drawing/2014/main" id="{8EC769B5-29D0-5D44-A0F4-862F906CED91}"/>
              </a:ext>
            </a:extLst>
          </p:cNvPr>
          <p:cNvGrpSpPr/>
          <p:nvPr/>
        </p:nvGrpSpPr>
        <p:grpSpPr>
          <a:xfrm>
            <a:off x="3558445" y="5706842"/>
            <a:ext cx="198767" cy="198767"/>
            <a:chOff x="7523709" y="354718"/>
            <a:chExt cx="361778" cy="361778"/>
          </a:xfrm>
          <a:solidFill>
            <a:sysClr val="window" lastClr="FFFFFF"/>
          </a:solidFill>
        </p:grpSpPr>
        <p:sp>
          <p:nvSpPr>
            <p:cNvPr id="97" name="Freeform: Shape 26">
              <a:extLst>
                <a:ext uri="{FF2B5EF4-FFF2-40B4-BE49-F238E27FC236}">
                  <a16:creationId xmlns:a16="http://schemas.microsoft.com/office/drawing/2014/main" id="{08921583-36A0-B443-9671-3A47A79CB227}"/>
                </a:ext>
              </a:extLst>
            </p:cNvPr>
            <p:cNvSpPr/>
            <p:nvPr/>
          </p:nvSpPr>
          <p:spPr>
            <a:xfrm>
              <a:off x="7523709" y="354718"/>
              <a:ext cx="361778" cy="361778"/>
            </a:xfrm>
            <a:custGeom>
              <a:avLst/>
              <a:gdLst>
                <a:gd name="connsiteX0" fmla="*/ 181032 w 361778"/>
                <a:gd name="connsiteY0" fmla="*/ 361779 h 361778"/>
                <a:gd name="connsiteX1" fmla="*/ 361779 w 361778"/>
                <a:gd name="connsiteY1" fmla="*/ 180746 h 361778"/>
                <a:gd name="connsiteX2" fmla="*/ 180746 w 361778"/>
                <a:gd name="connsiteY2" fmla="*/ 0 h 361778"/>
                <a:gd name="connsiteX3" fmla="*/ 0 w 361778"/>
                <a:gd name="connsiteY3" fmla="*/ 180889 h 361778"/>
                <a:gd name="connsiteX4" fmla="*/ 180889 w 361778"/>
                <a:gd name="connsiteY4" fmla="*/ 361779 h 361778"/>
                <a:gd name="connsiteX5" fmla="*/ 181032 w 361778"/>
                <a:gd name="connsiteY5" fmla="*/ 361779 h 361778"/>
                <a:gd name="connsiteX6" fmla="*/ 181032 w 361778"/>
                <a:gd name="connsiteY6" fmla="*/ 19050 h 361778"/>
                <a:gd name="connsiteX7" fmla="*/ 342729 w 361778"/>
                <a:gd name="connsiteY7" fmla="*/ 181032 h 361778"/>
                <a:gd name="connsiteX8" fmla="*/ 180746 w 361778"/>
                <a:gd name="connsiteY8" fmla="*/ 342729 h 361778"/>
                <a:gd name="connsiteX9" fmla="*/ 19050 w 361778"/>
                <a:gd name="connsiteY9" fmla="*/ 180889 h 361778"/>
                <a:gd name="connsiteX10" fmla="*/ 181032 w 361778"/>
                <a:gd name="connsiteY10" fmla="*/ 19050 h 3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778" h="361778">
                  <a:moveTo>
                    <a:pt x="181032" y="361779"/>
                  </a:moveTo>
                  <a:cubicBezTo>
                    <a:pt x="280934" y="361700"/>
                    <a:pt x="361858" y="280648"/>
                    <a:pt x="361779" y="180746"/>
                  </a:cubicBezTo>
                  <a:cubicBezTo>
                    <a:pt x="361700" y="80844"/>
                    <a:pt x="280648" y="-79"/>
                    <a:pt x="180746" y="0"/>
                  </a:cubicBezTo>
                  <a:cubicBezTo>
                    <a:pt x="80900" y="79"/>
                    <a:pt x="0" y="81043"/>
                    <a:pt x="0" y="180889"/>
                  </a:cubicBezTo>
                  <a:cubicBezTo>
                    <a:pt x="0" y="280791"/>
                    <a:pt x="80987" y="361779"/>
                    <a:pt x="180889" y="361779"/>
                  </a:cubicBezTo>
                  <a:cubicBezTo>
                    <a:pt x="180937" y="361779"/>
                    <a:pt x="180985" y="361779"/>
                    <a:pt x="181032" y="361779"/>
                  </a:cubicBezTo>
                  <a:close/>
                  <a:moveTo>
                    <a:pt x="181032" y="19050"/>
                  </a:moveTo>
                  <a:cubicBezTo>
                    <a:pt x="270414" y="19129"/>
                    <a:pt x="342808" y="91651"/>
                    <a:pt x="342729" y="181032"/>
                  </a:cubicBezTo>
                  <a:cubicBezTo>
                    <a:pt x="342650" y="270414"/>
                    <a:pt x="270128" y="342808"/>
                    <a:pt x="180746" y="342729"/>
                  </a:cubicBezTo>
                  <a:cubicBezTo>
                    <a:pt x="91421" y="342650"/>
                    <a:pt x="19050" y="270215"/>
                    <a:pt x="19050" y="180889"/>
                  </a:cubicBezTo>
                  <a:cubicBezTo>
                    <a:pt x="19192" y="91511"/>
                    <a:pt x="91653" y="19113"/>
                    <a:pt x="181032" y="190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sp>
          <p:nvSpPr>
            <p:cNvPr id="98" name="Freeform: Shape 27">
              <a:extLst>
                <a:ext uri="{FF2B5EF4-FFF2-40B4-BE49-F238E27FC236}">
                  <a16:creationId xmlns:a16="http://schemas.microsoft.com/office/drawing/2014/main" id="{50BD9B03-1864-664E-9C5C-95F7549D25AA}"/>
                </a:ext>
              </a:extLst>
            </p:cNvPr>
            <p:cNvSpPr/>
            <p:nvPr/>
          </p:nvSpPr>
          <p:spPr>
            <a:xfrm>
              <a:off x="7607367" y="457522"/>
              <a:ext cx="199205" cy="148790"/>
            </a:xfrm>
            <a:custGeom>
              <a:avLst/>
              <a:gdLst>
                <a:gd name="connsiteX0" fmla="*/ 199206 w 199205"/>
                <a:gd name="connsiteY0" fmla="*/ 13468 h 148790"/>
                <a:gd name="connsiteX1" fmla="*/ 185737 w 199205"/>
                <a:gd name="connsiteY1" fmla="*/ 0 h 148790"/>
                <a:gd name="connsiteX2" fmla="*/ 63884 w 199205"/>
                <a:gd name="connsiteY2" fmla="*/ 121853 h 148790"/>
                <a:gd name="connsiteX3" fmla="*/ 13468 w 199205"/>
                <a:gd name="connsiteY3" fmla="*/ 71438 h 148790"/>
                <a:gd name="connsiteX4" fmla="*/ 0 w 199205"/>
                <a:gd name="connsiteY4" fmla="*/ 84906 h 148790"/>
                <a:gd name="connsiteX5" fmla="*/ 63884 w 199205"/>
                <a:gd name="connsiteY5" fmla="*/ 148790 h 148790"/>
                <a:gd name="connsiteX6" fmla="*/ 199206 w 199205"/>
                <a:gd name="connsiteY6" fmla="*/ 13468 h 14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205" h="148790">
                  <a:moveTo>
                    <a:pt x="199206" y="13468"/>
                  </a:moveTo>
                  <a:lnTo>
                    <a:pt x="185737" y="0"/>
                  </a:lnTo>
                  <a:lnTo>
                    <a:pt x="63884" y="121853"/>
                  </a:lnTo>
                  <a:lnTo>
                    <a:pt x="13468" y="71438"/>
                  </a:lnTo>
                  <a:lnTo>
                    <a:pt x="0" y="84906"/>
                  </a:lnTo>
                  <a:lnTo>
                    <a:pt x="63884" y="148790"/>
                  </a:lnTo>
                  <a:lnTo>
                    <a:pt x="199206" y="1346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cs typeface="Arial" panose="020B0604020202020204" pitchFamily="34" charset="0"/>
              </a:endParaRPr>
            </a:p>
          </p:txBody>
        </p:sp>
      </p:grpSp>
      <p:pic>
        <p:nvPicPr>
          <p:cNvPr id="99" name="Graphic 98">
            <a:extLst>
              <a:ext uri="{FF2B5EF4-FFF2-40B4-BE49-F238E27FC236}">
                <a16:creationId xmlns:a16="http://schemas.microsoft.com/office/drawing/2014/main" id="{B97A517E-8368-CA43-93DB-34CACE86388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438650" y="1652292"/>
            <a:ext cx="1378585" cy="461392"/>
          </a:xfrm>
          <a:prstGeom prst="rect">
            <a:avLst/>
          </a:prstGeom>
        </p:spPr>
      </p:pic>
      <p:sp>
        <p:nvSpPr>
          <p:cNvPr id="100" name="Text Placeholder 8">
            <a:extLst>
              <a:ext uri="{FF2B5EF4-FFF2-40B4-BE49-F238E27FC236}">
                <a16:creationId xmlns:a16="http://schemas.microsoft.com/office/drawing/2014/main" id="{5C34F429-7E23-EF40-9980-894AE0B5A7BE}"/>
              </a:ext>
            </a:extLst>
          </p:cNvPr>
          <p:cNvSpPr txBox="1">
            <a:spLocks/>
          </p:cNvSpPr>
          <p:nvPr/>
        </p:nvSpPr>
        <p:spPr>
          <a:xfrm>
            <a:off x="381000" y="6174827"/>
            <a:ext cx="10404603" cy="36576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indent="-228600">
              <a:spcBef>
                <a:spcPts val="400"/>
              </a:spcBef>
              <a:buFont typeface="Arial" panose="020B0604020202020204" pitchFamily="34" charset="0"/>
              <a:buAutoNum type="arabicPeriod"/>
            </a:pPr>
            <a:r>
              <a:rPr lang="en-US" sz="800" i="1" dirty="0"/>
              <a:t>Does not include micro reactors</a:t>
            </a:r>
          </a:p>
          <a:p>
            <a:pPr marL="228600" indent="-228600">
              <a:spcBef>
                <a:spcPts val="400"/>
              </a:spcBef>
              <a:buFont typeface="Arial" panose="020B0604020202020204" pitchFamily="34" charset="0"/>
              <a:buAutoNum type="arabicPeriod"/>
            </a:pPr>
            <a:r>
              <a:rPr lang="en-US" sz="800" i="1" dirty="0"/>
              <a:t>For example; high temperature gas cooled, molten salt, and fast-reactor technologies</a:t>
            </a:r>
          </a:p>
        </p:txBody>
      </p:sp>
    </p:spTree>
    <p:extLst>
      <p:ext uri="{BB962C8B-B14F-4D97-AF65-F5344CB8AC3E}">
        <p14:creationId xmlns:p14="http://schemas.microsoft.com/office/powerpoint/2010/main" val="414372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31F0-BC7F-F34F-978E-999959F22070}"/>
              </a:ext>
            </a:extLst>
          </p:cNvPr>
          <p:cNvSpPr>
            <a:spLocks noGrp="1"/>
          </p:cNvSpPr>
          <p:nvPr>
            <p:ph type="title"/>
          </p:nvPr>
        </p:nvSpPr>
        <p:spPr/>
        <p:txBody>
          <a:bodyPr/>
          <a:lstStyle/>
          <a:p>
            <a:r>
              <a:rPr lang="en-US" altLang="en-US" dirty="0"/>
              <a:t>Blazing the Trail to Commercialization</a:t>
            </a:r>
            <a:endParaRPr lang="en-US" dirty="0"/>
          </a:p>
        </p:txBody>
      </p:sp>
      <p:pic>
        <p:nvPicPr>
          <p:cNvPr id="4" name="Picture 3">
            <a:extLst>
              <a:ext uri="{FF2B5EF4-FFF2-40B4-BE49-F238E27FC236}">
                <a16:creationId xmlns:a16="http://schemas.microsoft.com/office/drawing/2014/main" id="{73442CE1-980F-A541-BD64-4FB276C807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750" y="825190"/>
            <a:ext cx="10016497" cy="5945436"/>
          </a:xfrm>
          <a:prstGeom prst="rect">
            <a:avLst/>
          </a:prstGeom>
        </p:spPr>
      </p:pic>
    </p:spTree>
    <p:extLst>
      <p:ext uri="{BB962C8B-B14F-4D97-AF65-F5344CB8AC3E}">
        <p14:creationId xmlns:p14="http://schemas.microsoft.com/office/powerpoint/2010/main" val="3153016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1BCD7ADD-AD4C-4ECC-8078-77D533D34B12}"/>
              </a:ext>
            </a:extLst>
          </p:cNvPr>
          <p:cNvSpPr txBox="1">
            <a:spLocks/>
          </p:cNvSpPr>
          <p:nvPr/>
        </p:nvSpPr>
        <p:spPr>
          <a:xfrm>
            <a:off x="1421772" y="152401"/>
            <a:ext cx="9398628" cy="42266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GB" sz="2800" b="1" kern="1200">
                <a:solidFill>
                  <a:schemeClr val="tx1"/>
                </a:solidFill>
                <a:latin typeface="+mj-lt"/>
                <a:ea typeface="+mj-ea"/>
                <a:cs typeface="+mj-cs"/>
              </a:defRPr>
            </a:lvl1pPr>
          </a:lstStyle>
          <a:p>
            <a:pPr marL="12700">
              <a:lnSpc>
                <a:spcPct val="100000"/>
              </a:lnSpc>
              <a:spcBef>
                <a:spcPts val="95"/>
              </a:spcBef>
            </a:pPr>
            <a:r>
              <a:rPr lang="en-US" sz="2200" spc="-25" dirty="0">
                <a:latin typeface="Calibri Light"/>
                <a:cs typeface="Calibri Light"/>
              </a:rPr>
              <a:t>                     Overview</a:t>
            </a:r>
          </a:p>
        </p:txBody>
      </p:sp>
      <p:graphicFrame>
        <p:nvGraphicFramePr>
          <p:cNvPr id="24" name="Table 23">
            <a:extLst>
              <a:ext uri="{FF2B5EF4-FFF2-40B4-BE49-F238E27FC236}">
                <a16:creationId xmlns:a16="http://schemas.microsoft.com/office/drawing/2014/main" id="{EC029FCF-F28C-4863-9676-65045C50BD8D}"/>
              </a:ext>
            </a:extLst>
          </p:cNvPr>
          <p:cNvGraphicFramePr>
            <a:graphicFrameLocks noGrp="1"/>
          </p:cNvGraphicFramePr>
          <p:nvPr/>
        </p:nvGraphicFramePr>
        <p:xfrm>
          <a:off x="1444029" y="4739640"/>
          <a:ext cx="4854973" cy="2438400"/>
        </p:xfrm>
        <a:graphic>
          <a:graphicData uri="http://schemas.openxmlformats.org/drawingml/2006/table">
            <a:tbl>
              <a:tblPr firstRow="1" bandRow="1">
                <a:tableStyleId>{5C22544A-7EE6-4342-B048-85BDC9FD1C3A}</a:tableStyleId>
              </a:tblPr>
              <a:tblGrid>
                <a:gridCol w="675027">
                  <a:extLst>
                    <a:ext uri="{9D8B030D-6E8A-4147-A177-3AD203B41FA5}">
                      <a16:colId xmlns:a16="http://schemas.microsoft.com/office/drawing/2014/main" val="20000"/>
                    </a:ext>
                  </a:extLst>
                </a:gridCol>
                <a:gridCol w="987423">
                  <a:extLst>
                    <a:ext uri="{9D8B030D-6E8A-4147-A177-3AD203B41FA5}">
                      <a16:colId xmlns:a16="http://schemas.microsoft.com/office/drawing/2014/main" val="20001"/>
                    </a:ext>
                  </a:extLst>
                </a:gridCol>
                <a:gridCol w="525524">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1523999">
                  <a:extLst>
                    <a:ext uri="{9D8B030D-6E8A-4147-A177-3AD203B41FA5}">
                      <a16:colId xmlns:a16="http://schemas.microsoft.com/office/drawing/2014/main" val="20005"/>
                    </a:ext>
                  </a:extLst>
                </a:gridCol>
              </a:tblGrid>
              <a:tr h="324913">
                <a:tc>
                  <a:txBody>
                    <a:bodyPr/>
                    <a:lstStyle/>
                    <a:p>
                      <a:pPr algn="l"/>
                      <a:r>
                        <a:rPr lang="en-GB" sz="800" dirty="0">
                          <a:solidFill>
                            <a:schemeClr val="tx1"/>
                          </a:solidFill>
                        </a:rPr>
                        <a:t>Partner</a:t>
                      </a:r>
                    </a:p>
                  </a:txBody>
                  <a:tcPr marL="121920" marR="121920" anchor="ctr">
                    <a:lnB w="38100" cmpd="sng">
                      <a:noFill/>
                    </a:lnB>
                    <a:solidFill>
                      <a:schemeClr val="bg1"/>
                    </a:solidFill>
                  </a:tcPr>
                </a:tc>
                <a:tc>
                  <a:txBody>
                    <a:bodyPr/>
                    <a:lstStyle/>
                    <a:p>
                      <a:pPr marL="0" indent="0" algn="ctr"/>
                      <a:r>
                        <a:rPr lang="en-GB" sz="800" dirty="0">
                          <a:solidFill>
                            <a:schemeClr val="tx1"/>
                          </a:solidFill>
                        </a:rPr>
                        <a:t>Relationship</a:t>
                      </a:r>
                    </a:p>
                  </a:txBody>
                  <a:tcPr marL="121920" marR="121920" anchor="ctr">
                    <a:lnB w="38100" cmpd="sng">
                      <a:noFill/>
                    </a:lnB>
                    <a:solidFill>
                      <a:schemeClr val="bg1"/>
                    </a:solidFill>
                  </a:tcPr>
                </a:tc>
                <a:tc>
                  <a:txBody>
                    <a:bodyPr/>
                    <a:lstStyle/>
                    <a:p>
                      <a:pPr algn="ctr"/>
                      <a:r>
                        <a:rPr lang="en-GB" sz="800" dirty="0">
                          <a:solidFill>
                            <a:schemeClr val="tx1"/>
                          </a:solidFill>
                        </a:rPr>
                        <a:t>Power</a:t>
                      </a:r>
                    </a:p>
                  </a:txBody>
                  <a:tcPr marL="121920" marR="121920" anchor="ctr">
                    <a:lnB w="38100" cmpd="sng">
                      <a:noFill/>
                    </a:lnB>
                    <a:solidFill>
                      <a:schemeClr val="bg1"/>
                    </a:solidFill>
                  </a:tcPr>
                </a:tc>
                <a:tc>
                  <a:txBody>
                    <a:bodyPr/>
                    <a:lstStyle/>
                    <a:p>
                      <a:pPr algn="ctr"/>
                      <a:r>
                        <a:rPr lang="en-GB" sz="800" dirty="0">
                          <a:solidFill>
                            <a:schemeClr val="tx1"/>
                          </a:solidFill>
                        </a:rPr>
                        <a:t>Natural Resources</a:t>
                      </a:r>
                    </a:p>
                  </a:txBody>
                  <a:tcPr marL="121920" marR="121920" anchor="ctr">
                    <a:lnB w="38100" cmpd="sng">
                      <a:noFill/>
                    </a:lnB>
                    <a:solidFill>
                      <a:schemeClr val="bg1"/>
                    </a:solidFill>
                  </a:tcPr>
                </a:tc>
                <a:tc>
                  <a:txBody>
                    <a:bodyPr/>
                    <a:lstStyle/>
                    <a:p>
                      <a:pPr algn="ctr"/>
                      <a:r>
                        <a:rPr lang="en-GB" sz="800" dirty="0">
                          <a:solidFill>
                            <a:schemeClr val="tx1"/>
                          </a:solidFill>
                        </a:rPr>
                        <a:t>Infra</a:t>
                      </a:r>
                    </a:p>
                  </a:txBody>
                  <a:tcPr marL="121920" marR="121920" anchor="ctr">
                    <a:lnB w="38100" cmpd="sng">
                      <a:noFill/>
                    </a:lnB>
                    <a:solidFill>
                      <a:schemeClr val="bg1"/>
                    </a:solidFill>
                  </a:tcPr>
                </a:tc>
                <a:tc>
                  <a:txBody>
                    <a:bodyPr/>
                    <a:lstStyle/>
                    <a:p>
                      <a:pPr algn="ctr"/>
                      <a:r>
                        <a:rPr lang="en-GB" sz="800" dirty="0">
                          <a:solidFill>
                            <a:schemeClr val="tx1"/>
                          </a:solidFill>
                        </a:rPr>
                        <a:t>Description</a:t>
                      </a:r>
                    </a:p>
                  </a:txBody>
                  <a:tcPr marL="121920" marR="121920" anchor="ctr">
                    <a:lnB w="38100" cmpd="sng">
                      <a:noFill/>
                    </a:lnB>
                    <a:solidFill>
                      <a:schemeClr val="bg1"/>
                    </a:solidFill>
                  </a:tcPr>
                </a:tc>
                <a:extLst>
                  <a:ext uri="{0D108BD9-81ED-4DB2-BD59-A6C34878D82A}">
                    <a16:rowId xmlns:a16="http://schemas.microsoft.com/office/drawing/2014/main" val="10000"/>
                  </a:ext>
                </a:extLst>
              </a:tr>
              <a:tr h="446756">
                <a:tc>
                  <a:txBody>
                    <a:bodyPr/>
                    <a:lstStyle/>
                    <a:p>
                      <a:endParaRPr lang="en-GB" sz="900" dirty="0"/>
                    </a:p>
                  </a:txBody>
                  <a:tcPr marL="121920" marR="121920">
                    <a:lnL w="12700" cmpd="sng">
                      <a:noFill/>
                    </a:lnL>
                    <a:lnR w="12700" cmpd="sng">
                      <a:noFill/>
                    </a:lnR>
                    <a:lnT w="381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800" dirty="0"/>
                        <a:t>Asset Manager &amp; </a:t>
                      </a:r>
                    </a:p>
                    <a:p>
                      <a:pPr algn="ctr"/>
                      <a:r>
                        <a:rPr lang="en-GB" sz="800" dirty="0"/>
                        <a:t>Operating</a:t>
                      </a:r>
                      <a:r>
                        <a:rPr lang="en-GB" sz="800" baseline="0" dirty="0"/>
                        <a:t> Partner</a:t>
                      </a:r>
                      <a:endParaRPr lang="en-GB" sz="800" dirty="0"/>
                    </a:p>
                  </a:txBody>
                  <a:tcPr marL="121920" marR="121920" anchor="ctr">
                    <a:lnL w="12700" cmpd="sng">
                      <a:noFill/>
                    </a:lnL>
                    <a:lnR w="12700" cmpd="sng">
                      <a:noFill/>
                    </a:lnR>
                    <a:lnT w="381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Wingdings" panose="05000000000000000000" pitchFamily="2" charset="2"/>
                        <a:buNone/>
                      </a:pPr>
                      <a:r>
                        <a:rPr lang="en-GB" sz="900" dirty="0">
                          <a:solidFill>
                            <a:schemeClr val="accent1"/>
                          </a:solidFill>
                          <a:sym typeface="Wingdings"/>
                        </a:rPr>
                        <a:t></a:t>
                      </a:r>
                      <a:endParaRPr lang="en-GB" sz="900" dirty="0">
                        <a:solidFill>
                          <a:schemeClr val="accent1"/>
                        </a:solidFill>
                      </a:endParaRPr>
                    </a:p>
                  </a:txBody>
                  <a:tcPr marL="121920" marR="121920" anchor="ctr">
                    <a:lnL w="12700" cmpd="sng">
                      <a:noFill/>
                    </a:lnL>
                    <a:lnR w="12700" cmpd="sng">
                      <a:noFill/>
                    </a:lnR>
                    <a:lnT w="381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accent1"/>
                        </a:solidFill>
                      </a:endParaRPr>
                    </a:p>
                  </a:txBody>
                  <a:tcPr marL="121920" marR="121920" anchor="ctr">
                    <a:lnL w="12700" cmpd="sng">
                      <a:noFill/>
                    </a:lnL>
                    <a:lnR w="12700" cmpd="sng">
                      <a:noFill/>
                    </a:lnR>
                    <a:lnT w="381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accent1"/>
                          </a:solidFill>
                          <a:sym typeface="Wingdings"/>
                        </a:rPr>
                        <a:t></a:t>
                      </a:r>
                    </a:p>
                  </a:txBody>
                  <a:tcPr marL="121920" marR="121920" anchor="ctr">
                    <a:lnL w="12700" cmpd="sng">
                      <a:noFill/>
                    </a:lnL>
                    <a:lnR w="12700" cmpd="sng">
                      <a:noFill/>
                    </a:lnR>
                    <a:lnT w="381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dirty="0"/>
                        <a:t>Management and Operation of international asset portfolio </a:t>
                      </a:r>
                      <a:r>
                        <a:rPr lang="en-GB" sz="800" baseline="0" dirty="0"/>
                        <a:t>and related infrastructure</a:t>
                      </a:r>
                      <a:endParaRPr lang="en-GB" sz="800" dirty="0"/>
                    </a:p>
                  </a:txBody>
                  <a:tcPr marL="121920" marR="121920" anchor="ctr">
                    <a:lnL w="12700" cmpd="sng">
                      <a:noFill/>
                    </a:lnL>
                    <a:lnR w="12700" cmpd="sng">
                      <a:noFill/>
                    </a:lnR>
                    <a:lnT w="381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31381">
                <a:tc>
                  <a:txBody>
                    <a:bodyPr/>
                    <a:lstStyle/>
                    <a:p>
                      <a:endParaRPr lang="en-GB" sz="1000" dirty="0"/>
                    </a:p>
                  </a:txBody>
                  <a:tcPr marL="121920" marR="121920">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800" dirty="0"/>
                        <a:t>JV Partner/</a:t>
                      </a:r>
                    </a:p>
                    <a:p>
                      <a:pPr algn="ctr"/>
                      <a:r>
                        <a:rPr lang="en-GB" sz="800" dirty="0"/>
                        <a:t>Alternative Asset Management</a:t>
                      </a:r>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accent1"/>
                          </a:solidFill>
                          <a:sym typeface="Wingdings"/>
                        </a:rPr>
                        <a:t></a:t>
                      </a:r>
                      <a:endParaRPr lang="en-GB" sz="1000" dirty="0">
                        <a:solidFill>
                          <a:schemeClr val="accent1"/>
                        </a:solidFill>
                      </a:endParaRPr>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00" dirty="0">
                        <a:solidFill>
                          <a:schemeClr val="accent1"/>
                        </a:solidFill>
                        <a:sym typeface="Wingding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accent1"/>
                          </a:solidFill>
                          <a:sym typeface="Wingdings"/>
                        </a:rPr>
                        <a:t></a:t>
                      </a:r>
                      <a:endParaRPr lang="en-GB" sz="1000" dirty="0">
                        <a:solidFill>
                          <a:schemeClr val="accent1"/>
                        </a:solidFill>
                      </a:endParaRPr>
                    </a:p>
                    <a:p>
                      <a:pPr algn="ctr"/>
                      <a:endParaRPr lang="en-GB" sz="1000" dirty="0">
                        <a:solidFill>
                          <a:schemeClr val="accent1"/>
                        </a:solidFill>
                      </a:endParaRPr>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accent1"/>
                          </a:solidFill>
                          <a:sym typeface="Wingdings"/>
                        </a:rPr>
                        <a:t></a:t>
                      </a:r>
                      <a:endParaRPr lang="en-GB" sz="1000" dirty="0">
                        <a:solidFill>
                          <a:schemeClr val="accent1"/>
                        </a:solidFill>
                      </a:endParaRPr>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dirty="0"/>
                        <a:t>Energy and Infrastructure services</a:t>
                      </a:r>
                      <a:r>
                        <a:rPr lang="en-GB" sz="800" baseline="0" dirty="0"/>
                        <a:t> and investments</a:t>
                      </a:r>
                      <a:endParaRPr lang="en-GB" sz="800" dirty="0"/>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8865">
                <a:tc>
                  <a:txBody>
                    <a:bodyPr/>
                    <a:lstStyle/>
                    <a:p>
                      <a:endParaRPr lang="en-GB" sz="1000" dirty="0"/>
                    </a:p>
                  </a:txBody>
                  <a:tcPr marL="121920" marR="121920">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dirty="0"/>
                        <a:t/>
                      </a:r>
                      <a:br>
                        <a:rPr lang="en-GB" sz="800" dirty="0"/>
                      </a:br>
                      <a:r>
                        <a:rPr lang="en-GB" sz="800" dirty="0"/>
                        <a:t>JV Partner/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800" dirty="0"/>
                        <a:t>Alternative Asset Management</a:t>
                      </a:r>
                    </a:p>
                    <a:p>
                      <a:pPr algn="ctr"/>
                      <a:endParaRPr lang="en-GB" sz="800" dirty="0"/>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accent1"/>
                        </a:solidFill>
                      </a:endParaRPr>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accent1"/>
                          </a:solidFill>
                          <a:sym typeface="Wingdings"/>
                        </a:rPr>
                        <a:t></a:t>
                      </a:r>
                      <a:endParaRPr lang="en-GB" sz="1000" dirty="0">
                        <a:solidFill>
                          <a:schemeClr val="accent1"/>
                        </a:solidFill>
                      </a:endParaRPr>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accent1"/>
                          </a:solidFill>
                          <a:sym typeface="Wingdings"/>
                        </a:rPr>
                        <a:t></a:t>
                      </a:r>
                      <a:endParaRPr lang="en-GB" sz="1000" dirty="0">
                        <a:solidFill>
                          <a:schemeClr val="accent1"/>
                        </a:solidFill>
                      </a:endParaRPr>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dirty="0"/>
                        <a:t>Energy and Infrastructure</a:t>
                      </a:r>
                      <a:r>
                        <a:rPr lang="en-GB" sz="800" baseline="0" dirty="0"/>
                        <a:t> services and investments</a:t>
                      </a:r>
                      <a:endParaRPr lang="en-GB" sz="800" dirty="0"/>
                    </a:p>
                  </a:txBody>
                  <a:tcPr marL="121920" marR="121920" anchor="ctr">
                    <a:lnL w="12700" cmpd="sng">
                      <a:noFill/>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pic>
        <p:nvPicPr>
          <p:cNvPr id="25" name="Picture 2" descr="https://lh4.googleusercontent.com/-jNfyKSBD5_Y/AAAAAAAAAAI/AAAAAAAAADY/auai1Nr9rhU/photo.jpg">
            <a:extLst>
              <a:ext uri="{FF2B5EF4-FFF2-40B4-BE49-F238E27FC236}">
                <a16:creationId xmlns:a16="http://schemas.microsoft.com/office/drawing/2014/main" id="{3B065B2A-FA29-4C47-9234-B73C1BE26F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261"/>
          <a:stretch/>
        </p:blipFill>
        <p:spPr bwMode="auto">
          <a:xfrm>
            <a:off x="1430776" y="5029200"/>
            <a:ext cx="670432" cy="3868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2b1stconsulting.com/wp-content/uploads/2012/12/Fluor_Key_Facts_and_Figures_in_brief1.jpeg">
            <a:extLst>
              <a:ext uri="{FF2B5EF4-FFF2-40B4-BE49-F238E27FC236}">
                <a16:creationId xmlns:a16="http://schemas.microsoft.com/office/drawing/2014/main" id="{08562D98-0D6D-434B-B0F9-1382AC3392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80" t="17046" r="6342" b="17795"/>
          <a:stretch/>
        </p:blipFill>
        <p:spPr bwMode="auto">
          <a:xfrm>
            <a:off x="1602408" y="5760534"/>
            <a:ext cx="451221" cy="1331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www.americanbankingnews.com/logos/halliburton-company-logo.png">
            <a:extLst>
              <a:ext uri="{FF2B5EF4-FFF2-40B4-BE49-F238E27FC236}">
                <a16:creationId xmlns:a16="http://schemas.microsoft.com/office/drawing/2014/main" id="{36574EA8-A37B-4A3F-A9A9-F62325867A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718" y="6378006"/>
            <a:ext cx="623110" cy="98994"/>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3">
            <a:extLst>
              <a:ext uri="{FF2B5EF4-FFF2-40B4-BE49-F238E27FC236}">
                <a16:creationId xmlns:a16="http://schemas.microsoft.com/office/drawing/2014/main" id="{884395DB-AB21-4018-B6BD-E3448295C2B3}"/>
              </a:ext>
            </a:extLst>
          </p:cNvPr>
          <p:cNvSpPr txBox="1">
            <a:spLocks/>
          </p:cNvSpPr>
          <p:nvPr/>
        </p:nvSpPr>
        <p:spPr>
          <a:xfrm>
            <a:off x="1501192" y="653030"/>
            <a:ext cx="4903382" cy="321279"/>
          </a:xfrm>
          <a:prstGeom prst="rect">
            <a:avLst/>
          </a:prstGeom>
          <a:solidFill>
            <a:schemeClr val="accent1">
              <a:lumMod val="75000"/>
            </a:schemeClr>
          </a:solidFill>
        </p:spPr>
        <p:txBody>
          <a:bodyPr vert="horz" lIns="91440" tIns="45720" rIns="91440" bIns="45720" rtlCol="0">
            <a:noAutofit/>
          </a:bodyPr>
          <a:lstStyle>
            <a:lvl1pPr marL="0" indent="0" algn="l" defTabSz="914400" rtl="0" eaLnBrk="1" latinLnBrk="0" hangingPunct="1">
              <a:lnSpc>
                <a:spcPct val="130000"/>
              </a:lnSpc>
              <a:spcBef>
                <a:spcPts val="1600"/>
              </a:spcBef>
              <a:buClr>
                <a:schemeClr val="accent5">
                  <a:lumMod val="75000"/>
                </a:schemeClr>
              </a:buClr>
              <a:buFont typeface="Wingdings" panose="05000000000000000000" pitchFamily="2" charset="2"/>
              <a:buNone/>
              <a:defRPr sz="1400" b="1" kern="1200">
                <a:solidFill>
                  <a:schemeClr val="bg1"/>
                </a:solidFill>
                <a:latin typeface="+mn-lt"/>
                <a:ea typeface="+mn-ea"/>
                <a:cs typeface="+mn-cs"/>
              </a:defRPr>
            </a:lvl1pPr>
            <a:lvl2pPr marL="538163" indent="-268288" algn="l" defTabSz="914400" rtl="0" eaLnBrk="1" latinLnBrk="0" hangingPunct="1">
              <a:lnSpc>
                <a:spcPct val="130000"/>
              </a:lnSpc>
              <a:spcBef>
                <a:spcPts val="800"/>
              </a:spcBef>
              <a:buClr>
                <a:schemeClr val="accent5">
                  <a:lumMod val="75000"/>
                </a:schemeClr>
              </a:buClr>
              <a:buFont typeface="Arial" panose="020B0604020202020204" pitchFamily="34" charset="0"/>
              <a:buChar char="•"/>
              <a:defRPr sz="1400" kern="1200">
                <a:solidFill>
                  <a:schemeClr val="tx1"/>
                </a:solidFill>
                <a:latin typeface="+mn-lt"/>
                <a:ea typeface="+mn-ea"/>
                <a:cs typeface="+mn-cs"/>
              </a:defRPr>
            </a:lvl2pPr>
            <a:lvl3pPr marL="808038" indent="-269875" algn="l" defTabSz="914400" rtl="0" eaLnBrk="1" latinLnBrk="0" hangingPunct="1">
              <a:lnSpc>
                <a:spcPct val="130000"/>
              </a:lnSpc>
              <a:spcBef>
                <a:spcPts val="800"/>
              </a:spcBef>
              <a:buClr>
                <a:schemeClr val="accent5">
                  <a:lumMod val="75000"/>
                </a:schemeClr>
              </a:buClr>
              <a:buFont typeface="Calibri" panose="020F050202020403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dirty="0"/>
              <a:t>Overview</a:t>
            </a:r>
          </a:p>
        </p:txBody>
      </p:sp>
      <p:sp>
        <p:nvSpPr>
          <p:cNvPr id="12" name="Content Placeholder 2">
            <a:extLst>
              <a:ext uri="{FF2B5EF4-FFF2-40B4-BE49-F238E27FC236}">
                <a16:creationId xmlns:a16="http://schemas.microsoft.com/office/drawing/2014/main" id="{1704C161-702A-49C7-B5C7-5D62626510B1}"/>
              </a:ext>
            </a:extLst>
          </p:cNvPr>
          <p:cNvSpPr txBox="1">
            <a:spLocks/>
          </p:cNvSpPr>
          <p:nvPr/>
        </p:nvSpPr>
        <p:spPr>
          <a:xfrm>
            <a:off x="1497420" y="1025117"/>
            <a:ext cx="4903382" cy="2438889"/>
          </a:xfrm>
          <a:prstGeom prst="rect">
            <a:avLst/>
          </a:prstGeom>
          <a:solidFill>
            <a:schemeClr val="bg1">
              <a:lumMod val="95000"/>
            </a:schemeClr>
          </a:solidFill>
        </p:spPr>
        <p:txBody>
          <a:bodyPr vert="horz" lIns="91440" tIns="45720" rIns="91440" bIns="45720" rtlCol="0">
            <a:noAutofit/>
          </a:bodyPr>
          <a:lstStyle>
            <a:lvl1pPr marL="269875" indent="-269875" algn="l" defTabSz="914400" rtl="0" eaLnBrk="1" latinLnBrk="0" hangingPunct="1">
              <a:lnSpc>
                <a:spcPct val="130000"/>
              </a:lnSpc>
              <a:spcBef>
                <a:spcPts val="1600"/>
              </a:spcBef>
              <a:buClr>
                <a:schemeClr val="accent5">
                  <a:lumMod val="75000"/>
                </a:schemeClr>
              </a:buClr>
              <a:buFont typeface="Wingdings" panose="05000000000000000000" pitchFamily="2" charset="2"/>
              <a:buChar char="§"/>
              <a:defRPr sz="1400" kern="1200">
                <a:solidFill>
                  <a:schemeClr val="tx1"/>
                </a:solidFill>
                <a:latin typeface="+mn-lt"/>
                <a:ea typeface="+mn-ea"/>
                <a:cs typeface="+mn-cs"/>
              </a:defRPr>
            </a:lvl1pPr>
            <a:lvl2pPr marL="538163" indent="-268288" algn="l" defTabSz="914400" rtl="0" eaLnBrk="1" latinLnBrk="0" hangingPunct="1">
              <a:lnSpc>
                <a:spcPct val="130000"/>
              </a:lnSpc>
              <a:spcBef>
                <a:spcPts val="800"/>
              </a:spcBef>
              <a:buClr>
                <a:schemeClr val="accent5">
                  <a:lumMod val="75000"/>
                </a:schemeClr>
              </a:buClr>
              <a:buFont typeface="Arial" panose="020B0604020202020204" pitchFamily="34" charset="0"/>
              <a:buChar char="•"/>
              <a:defRPr sz="1400" kern="1200">
                <a:solidFill>
                  <a:schemeClr val="tx1"/>
                </a:solidFill>
                <a:latin typeface="+mn-lt"/>
                <a:ea typeface="+mn-ea"/>
                <a:cs typeface="+mn-cs"/>
              </a:defRPr>
            </a:lvl2pPr>
            <a:lvl3pPr marL="808038" indent="-269875" algn="l" defTabSz="914400" rtl="0" eaLnBrk="1" latinLnBrk="0" hangingPunct="1">
              <a:lnSpc>
                <a:spcPct val="130000"/>
              </a:lnSpc>
              <a:spcBef>
                <a:spcPts val="800"/>
              </a:spcBef>
              <a:buClr>
                <a:schemeClr val="accent5">
                  <a:lumMod val="75000"/>
                </a:schemeClr>
              </a:buClr>
              <a:buFont typeface="Calibri" panose="020F050202020403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2024" lvl="1" indent="-192024" algn="just">
              <a:lnSpc>
                <a:spcPct val="100000"/>
              </a:lnSpc>
              <a:spcBef>
                <a:spcPts val="1000"/>
              </a:spcBef>
              <a:buFont typeface="Wingdings" panose="05000000000000000000" pitchFamily="2" charset="2"/>
              <a:buChar char="§"/>
              <a:tabLst>
                <a:tab pos="285750" algn="l"/>
                <a:tab pos="5486400" algn="l"/>
              </a:tabLst>
            </a:pPr>
            <a:r>
              <a:rPr lang="en-US" sz="1200" dirty="0">
                <a:solidFill>
                  <a:srgbClr val="000000"/>
                </a:solidFill>
                <a:latin typeface="Calibri" panose="020F0502020204030204" pitchFamily="34" charset="0"/>
                <a:cs typeface="Arial" panose="020B0604020202020204" pitchFamily="34" charset="0"/>
              </a:rPr>
              <a:t>ENTRA1 is a leading </a:t>
            </a:r>
            <a:r>
              <a:rPr lang="en-US" sz="1200" b="1" dirty="0">
                <a:solidFill>
                  <a:srgbClr val="000000"/>
                </a:solidFill>
                <a:latin typeface="Calibri" panose="020F0502020204030204" pitchFamily="34" charset="0"/>
                <a:cs typeface="Arial" panose="020B0604020202020204" pitchFamily="34" charset="0"/>
              </a:rPr>
              <a:t>investment, development and operating platform</a:t>
            </a:r>
            <a:r>
              <a:rPr lang="en-US" sz="1200" dirty="0">
                <a:solidFill>
                  <a:srgbClr val="000000"/>
                </a:solidFill>
                <a:latin typeface="Calibri" panose="020F0502020204030204" pitchFamily="34" charset="0"/>
                <a:cs typeface="Arial" panose="020B0604020202020204" pitchFamily="34" charset="0"/>
              </a:rPr>
              <a:t>, backed by Habboush Group (HG), an American asset management group with significant experience in originating, executing, managing, developing and operating energy and infrastructure proprietary investments globally</a:t>
            </a:r>
          </a:p>
          <a:p>
            <a:pPr marL="192024" lvl="1" indent="-192024" algn="just">
              <a:lnSpc>
                <a:spcPct val="100000"/>
              </a:lnSpc>
              <a:spcBef>
                <a:spcPts val="1000"/>
              </a:spcBef>
              <a:buFont typeface="Wingdings" panose="05000000000000000000" pitchFamily="2" charset="2"/>
              <a:buChar char="§"/>
              <a:tabLst>
                <a:tab pos="285750" algn="l"/>
                <a:tab pos="5486400" algn="l"/>
              </a:tabLst>
            </a:pPr>
            <a:r>
              <a:rPr lang="en-US" sz="1200" dirty="0">
                <a:solidFill>
                  <a:srgbClr val="000000"/>
                </a:solidFill>
                <a:latin typeface="Calibri" panose="020F0502020204030204" pitchFamily="34" charset="0"/>
                <a:cs typeface="Arial" panose="020B0604020202020204" pitchFamily="34" charset="0"/>
              </a:rPr>
              <a:t>We aim to create value by supporting investments and developments in the </a:t>
            </a:r>
            <a:r>
              <a:rPr lang="en-US" sz="1200" b="1" dirty="0">
                <a:solidFill>
                  <a:srgbClr val="000000"/>
                </a:solidFill>
                <a:latin typeface="Calibri" panose="020F0502020204030204" pitchFamily="34" charset="0"/>
                <a:cs typeface="Arial" panose="020B0604020202020204" pitchFamily="34" charset="0"/>
              </a:rPr>
              <a:t>energy, infrastructure and related technology sectors </a:t>
            </a:r>
            <a:r>
              <a:rPr lang="en-US" sz="1200" dirty="0">
                <a:solidFill>
                  <a:srgbClr val="000000"/>
                </a:solidFill>
                <a:latin typeface="Calibri" panose="020F0502020204030204" pitchFamily="34" charset="0"/>
                <a:cs typeface="Arial" panose="020B0604020202020204" pitchFamily="34" charset="0"/>
              </a:rPr>
              <a:t>that bring positive impact to communities around the world with a </a:t>
            </a:r>
            <a:r>
              <a:rPr lang="en-US" sz="1200" b="1" dirty="0">
                <a:solidFill>
                  <a:srgbClr val="000000"/>
                </a:solidFill>
                <a:latin typeface="Calibri" panose="020F0502020204030204" pitchFamily="34" charset="0"/>
                <a:cs typeface="Arial" panose="020B0604020202020204" pitchFamily="34" charset="0"/>
              </a:rPr>
              <a:t>focus on energy transition, sustainable infrastructure, supply chain security and ESG</a:t>
            </a:r>
            <a:endParaRPr lang="en-US" sz="1200" dirty="0">
              <a:solidFill>
                <a:srgbClr val="000000"/>
              </a:solidFill>
              <a:latin typeface="Calibri" panose="020F0502020204030204" pitchFamily="34" charset="0"/>
              <a:cs typeface="Arial" panose="020B0604020202020204" pitchFamily="34" charset="0"/>
            </a:endParaRPr>
          </a:p>
          <a:p>
            <a:pPr marL="192024" lvl="1" indent="-192024" algn="just">
              <a:lnSpc>
                <a:spcPct val="100000"/>
              </a:lnSpc>
              <a:spcBef>
                <a:spcPts val="1000"/>
              </a:spcBef>
              <a:buFont typeface="Wingdings" panose="05000000000000000000" pitchFamily="2" charset="2"/>
              <a:buChar char="§"/>
              <a:tabLst>
                <a:tab pos="285750" algn="l"/>
                <a:tab pos="5486400" algn="l"/>
              </a:tabLst>
            </a:pPr>
            <a:r>
              <a:rPr lang="en-US" sz="1200" dirty="0">
                <a:solidFill>
                  <a:srgbClr val="000000"/>
                </a:solidFill>
                <a:latin typeface="Calibri" panose="020F0502020204030204" pitchFamily="34" charset="0"/>
                <a:cs typeface="Arial" panose="020B0604020202020204" pitchFamily="34" charset="0"/>
              </a:rPr>
              <a:t>Utilizing a London-based hub with access to numerous local markets our focus is </a:t>
            </a:r>
            <a:r>
              <a:rPr lang="en-US" sz="1200" b="1" dirty="0">
                <a:solidFill>
                  <a:srgbClr val="000000"/>
                </a:solidFill>
                <a:latin typeface="Calibri" panose="020F0502020204030204" pitchFamily="34" charset="0"/>
                <a:cs typeface="Arial" panose="020B0604020202020204" pitchFamily="34" charset="0"/>
              </a:rPr>
              <a:t>global with an initial focus on North America and Europe</a:t>
            </a:r>
          </a:p>
          <a:p>
            <a:pPr marL="457200" lvl="1" indent="-188913">
              <a:lnSpc>
                <a:spcPct val="100000"/>
              </a:lnSpc>
              <a:spcBef>
                <a:spcPts val="500"/>
              </a:spcBef>
              <a:buFont typeface="Calibri" panose="020F0502020204030204" pitchFamily="34" charset="0"/>
              <a:buChar char="–"/>
              <a:tabLst>
                <a:tab pos="285750" algn="l"/>
                <a:tab pos="5486400" algn="l"/>
              </a:tabLst>
            </a:pPr>
            <a:endParaRPr lang="en-GB" sz="1200" dirty="0">
              <a:solidFill>
                <a:srgbClr val="000000"/>
              </a:solidFill>
              <a:latin typeface="Calibri" panose="020F0502020204030204" pitchFamily="34" charset="0"/>
              <a:cs typeface="Arial" panose="020B0604020202020204" pitchFamily="34" charset="0"/>
            </a:endParaRPr>
          </a:p>
          <a:p>
            <a:pPr marL="457200" lvl="1" indent="-188913">
              <a:lnSpc>
                <a:spcPct val="100000"/>
              </a:lnSpc>
              <a:spcBef>
                <a:spcPts val="1000"/>
              </a:spcBef>
              <a:buFont typeface="Calibri" panose="020F0502020204030204" pitchFamily="34" charset="0"/>
              <a:buChar char="–"/>
              <a:tabLst>
                <a:tab pos="285750" algn="l"/>
                <a:tab pos="5486400" algn="l"/>
              </a:tabLst>
            </a:pPr>
            <a:endParaRPr lang="en-GB" sz="1200" dirty="0">
              <a:solidFill>
                <a:srgbClr val="000000"/>
              </a:solidFill>
              <a:latin typeface="Calibri" panose="020F0502020204030204" pitchFamily="34" charset="0"/>
              <a:cs typeface="Arial" panose="020B0604020202020204" pitchFamily="34" charset="0"/>
            </a:endParaRPr>
          </a:p>
          <a:p>
            <a:pPr marL="457200" lvl="1" indent="-188913" algn="just">
              <a:lnSpc>
                <a:spcPct val="100000"/>
              </a:lnSpc>
              <a:spcBef>
                <a:spcPts val="1200"/>
              </a:spcBef>
              <a:buFont typeface="Calibri" panose="020F0502020204030204" pitchFamily="34" charset="0"/>
              <a:buChar char="–"/>
              <a:tabLst>
                <a:tab pos="285750" algn="l"/>
                <a:tab pos="5486400" algn="l"/>
              </a:tabLst>
            </a:pPr>
            <a:endParaRPr lang="en-US" sz="1200" baseline="30000" dirty="0">
              <a:solidFill>
                <a:srgbClr val="000000"/>
              </a:solidFill>
              <a:latin typeface="Calibri" panose="020F0502020204030204" pitchFamily="34" charset="0"/>
              <a:cs typeface="Arial" panose="020B0604020202020204" pitchFamily="34" charset="0"/>
            </a:endParaRPr>
          </a:p>
        </p:txBody>
      </p:sp>
      <p:sp>
        <p:nvSpPr>
          <p:cNvPr id="15" name="Content Placeholder 3">
            <a:extLst>
              <a:ext uri="{FF2B5EF4-FFF2-40B4-BE49-F238E27FC236}">
                <a16:creationId xmlns:a16="http://schemas.microsoft.com/office/drawing/2014/main" id="{0BFB8EDF-4734-41E6-93EF-564EB1F12B77}"/>
              </a:ext>
            </a:extLst>
          </p:cNvPr>
          <p:cNvSpPr txBox="1">
            <a:spLocks/>
          </p:cNvSpPr>
          <p:nvPr/>
        </p:nvSpPr>
        <p:spPr>
          <a:xfrm>
            <a:off x="1497419" y="3657601"/>
            <a:ext cx="4903382" cy="321279"/>
          </a:xfrm>
          <a:prstGeom prst="rect">
            <a:avLst/>
          </a:prstGeom>
          <a:solidFill>
            <a:schemeClr val="accent1">
              <a:lumMod val="75000"/>
            </a:schemeClr>
          </a:solidFill>
        </p:spPr>
        <p:txBody>
          <a:bodyPr vert="horz" lIns="91440" tIns="45720" rIns="91440" bIns="45720" rtlCol="0">
            <a:noAutofit/>
          </a:bodyPr>
          <a:lstStyle>
            <a:lvl1pPr marL="0" indent="0" algn="l" defTabSz="914400" rtl="0" eaLnBrk="1" latinLnBrk="0" hangingPunct="1">
              <a:lnSpc>
                <a:spcPct val="130000"/>
              </a:lnSpc>
              <a:spcBef>
                <a:spcPts val="1600"/>
              </a:spcBef>
              <a:buClr>
                <a:schemeClr val="accent5">
                  <a:lumMod val="75000"/>
                </a:schemeClr>
              </a:buClr>
              <a:buFont typeface="Wingdings" panose="05000000000000000000" pitchFamily="2" charset="2"/>
              <a:buNone/>
              <a:defRPr sz="1400" b="1" kern="1200">
                <a:solidFill>
                  <a:schemeClr val="bg1"/>
                </a:solidFill>
                <a:latin typeface="+mn-lt"/>
                <a:ea typeface="+mn-ea"/>
                <a:cs typeface="+mn-cs"/>
              </a:defRPr>
            </a:lvl1pPr>
            <a:lvl2pPr marL="538163" indent="-268288" algn="l" defTabSz="914400" rtl="0" eaLnBrk="1" latinLnBrk="0" hangingPunct="1">
              <a:lnSpc>
                <a:spcPct val="130000"/>
              </a:lnSpc>
              <a:spcBef>
                <a:spcPts val="800"/>
              </a:spcBef>
              <a:buClr>
                <a:schemeClr val="accent5">
                  <a:lumMod val="75000"/>
                </a:schemeClr>
              </a:buClr>
              <a:buFont typeface="Arial" panose="020B0604020202020204" pitchFamily="34" charset="0"/>
              <a:buChar char="•"/>
              <a:defRPr sz="1400" kern="1200">
                <a:solidFill>
                  <a:schemeClr val="tx1"/>
                </a:solidFill>
                <a:latin typeface="+mn-lt"/>
                <a:ea typeface="+mn-ea"/>
                <a:cs typeface="+mn-cs"/>
              </a:defRPr>
            </a:lvl2pPr>
            <a:lvl3pPr marL="808038" indent="-269875" algn="l" defTabSz="914400" rtl="0" eaLnBrk="1" latinLnBrk="0" hangingPunct="1">
              <a:lnSpc>
                <a:spcPct val="130000"/>
              </a:lnSpc>
              <a:spcBef>
                <a:spcPts val="800"/>
              </a:spcBef>
              <a:buClr>
                <a:schemeClr val="accent5">
                  <a:lumMod val="75000"/>
                </a:schemeClr>
              </a:buClr>
              <a:buFont typeface="Calibri" panose="020F050202020403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dirty="0"/>
              <a:t>Experience</a:t>
            </a:r>
          </a:p>
        </p:txBody>
      </p:sp>
      <p:sp>
        <p:nvSpPr>
          <p:cNvPr id="14" name="Content Placeholder 2">
            <a:extLst>
              <a:ext uri="{FF2B5EF4-FFF2-40B4-BE49-F238E27FC236}">
                <a16:creationId xmlns:a16="http://schemas.microsoft.com/office/drawing/2014/main" id="{5BDD062A-AF56-4D62-9866-EB734FAF1718}"/>
              </a:ext>
            </a:extLst>
          </p:cNvPr>
          <p:cNvSpPr txBox="1">
            <a:spLocks/>
          </p:cNvSpPr>
          <p:nvPr/>
        </p:nvSpPr>
        <p:spPr>
          <a:xfrm>
            <a:off x="1497420" y="4007277"/>
            <a:ext cx="4823409" cy="581203"/>
          </a:xfrm>
          <a:prstGeom prst="rect">
            <a:avLst/>
          </a:prstGeom>
          <a:noFill/>
        </p:spPr>
        <p:txBody>
          <a:bodyPr vert="horz" lIns="91440" tIns="45720" rIns="91440" bIns="45720" rtlCol="0">
            <a:noAutofit/>
          </a:bodyPr>
          <a:lstStyle>
            <a:lvl1pPr marL="269875" indent="-269875" algn="l" defTabSz="914400" rtl="0" eaLnBrk="1" latinLnBrk="0" hangingPunct="1">
              <a:lnSpc>
                <a:spcPct val="130000"/>
              </a:lnSpc>
              <a:spcBef>
                <a:spcPts val="1600"/>
              </a:spcBef>
              <a:buClr>
                <a:schemeClr val="accent5">
                  <a:lumMod val="75000"/>
                </a:schemeClr>
              </a:buClr>
              <a:buFont typeface="Wingdings" panose="05000000000000000000" pitchFamily="2" charset="2"/>
              <a:buChar char="§"/>
              <a:defRPr sz="1400" kern="1200">
                <a:solidFill>
                  <a:schemeClr val="tx1"/>
                </a:solidFill>
                <a:latin typeface="+mn-lt"/>
                <a:ea typeface="+mn-ea"/>
                <a:cs typeface="+mn-cs"/>
              </a:defRPr>
            </a:lvl1pPr>
            <a:lvl2pPr marL="538163" indent="-268288" algn="l" defTabSz="914400" rtl="0" eaLnBrk="1" latinLnBrk="0" hangingPunct="1">
              <a:lnSpc>
                <a:spcPct val="130000"/>
              </a:lnSpc>
              <a:spcBef>
                <a:spcPts val="800"/>
              </a:spcBef>
              <a:buClr>
                <a:schemeClr val="accent5">
                  <a:lumMod val="75000"/>
                </a:schemeClr>
              </a:buClr>
              <a:buFont typeface="Arial" panose="020B0604020202020204" pitchFamily="34" charset="0"/>
              <a:buChar char="•"/>
              <a:defRPr sz="1400" kern="1200">
                <a:solidFill>
                  <a:schemeClr val="tx1"/>
                </a:solidFill>
                <a:latin typeface="+mn-lt"/>
                <a:ea typeface="+mn-ea"/>
                <a:cs typeface="+mn-cs"/>
              </a:defRPr>
            </a:lvl2pPr>
            <a:lvl3pPr marL="808038" indent="-269875" algn="l" defTabSz="914400" rtl="0" eaLnBrk="1" latinLnBrk="0" hangingPunct="1">
              <a:lnSpc>
                <a:spcPct val="130000"/>
              </a:lnSpc>
              <a:spcBef>
                <a:spcPts val="800"/>
              </a:spcBef>
              <a:buClr>
                <a:schemeClr val="accent5">
                  <a:lumMod val="75000"/>
                </a:schemeClr>
              </a:buClr>
              <a:buFont typeface="Calibri" panose="020F050202020403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2024" lvl="1" indent="-192024" algn="just">
              <a:lnSpc>
                <a:spcPct val="100000"/>
              </a:lnSpc>
              <a:spcBef>
                <a:spcPts val="1000"/>
              </a:spcBef>
              <a:buFont typeface="Wingdings" panose="05000000000000000000" pitchFamily="2" charset="2"/>
              <a:buChar char="§"/>
              <a:tabLst>
                <a:tab pos="285750" algn="l"/>
                <a:tab pos="5486400" algn="l"/>
              </a:tabLst>
            </a:pPr>
            <a:r>
              <a:rPr lang="en-US" sz="1200" dirty="0">
                <a:solidFill>
                  <a:srgbClr val="000000"/>
                </a:solidFill>
                <a:latin typeface="Calibri" panose="020F0502020204030204" pitchFamily="34" charset="0"/>
                <a:cs typeface="Arial" panose="020B0604020202020204" pitchFamily="34" charset="0"/>
              </a:rPr>
              <a:t>More than 40 years of experience in global energy and infrastructure sectors with projects totaling in excess of $6b </a:t>
            </a:r>
          </a:p>
          <a:p>
            <a:pPr marL="192024" lvl="1" indent="-192024" algn="just">
              <a:lnSpc>
                <a:spcPct val="100000"/>
              </a:lnSpc>
              <a:spcBef>
                <a:spcPts val="1000"/>
              </a:spcBef>
              <a:buFont typeface="Wingdings" panose="05000000000000000000" pitchFamily="2" charset="2"/>
              <a:buChar char="§"/>
              <a:tabLst>
                <a:tab pos="285750" algn="l"/>
                <a:tab pos="5486400" algn="l"/>
              </a:tabLst>
            </a:pPr>
            <a:r>
              <a:rPr lang="en-US" sz="1200" b="1" dirty="0">
                <a:solidFill>
                  <a:srgbClr val="000000"/>
                </a:solidFill>
                <a:latin typeface="Calibri" panose="020F0502020204030204" pitchFamily="34" charset="0"/>
                <a:cs typeface="Arial" panose="020B0604020202020204" pitchFamily="34" charset="0"/>
              </a:rPr>
              <a:t>Strategic partnerships with notable institutions:</a:t>
            </a:r>
          </a:p>
          <a:p>
            <a:pPr marL="457200" lvl="1" indent="-188913" algn="just">
              <a:lnSpc>
                <a:spcPct val="100000"/>
              </a:lnSpc>
              <a:spcBef>
                <a:spcPts val="1200"/>
              </a:spcBef>
              <a:buFont typeface="Calibri" panose="020F0502020204030204" pitchFamily="34" charset="0"/>
              <a:buChar char="–"/>
              <a:tabLst>
                <a:tab pos="285750" algn="l"/>
                <a:tab pos="5486400" algn="l"/>
              </a:tabLst>
            </a:pPr>
            <a:endParaRPr lang="en-US" sz="1200" baseline="30000" dirty="0">
              <a:solidFill>
                <a:srgbClr val="000000"/>
              </a:solidFill>
              <a:latin typeface="Calibri" panose="020F0502020204030204" pitchFamily="34" charset="0"/>
              <a:cs typeface="Arial" panose="020B0604020202020204" pitchFamily="34" charset="0"/>
            </a:endParaRPr>
          </a:p>
        </p:txBody>
      </p:sp>
      <p:sp>
        <p:nvSpPr>
          <p:cNvPr id="19" name="object 2">
            <a:extLst>
              <a:ext uri="{FF2B5EF4-FFF2-40B4-BE49-F238E27FC236}">
                <a16:creationId xmlns:a16="http://schemas.microsoft.com/office/drawing/2014/main" id="{ADE3D9FB-FCF2-40C4-8392-6E6AA4DC5C3C}"/>
              </a:ext>
            </a:extLst>
          </p:cNvPr>
          <p:cNvSpPr txBox="1"/>
          <p:nvPr/>
        </p:nvSpPr>
        <p:spPr>
          <a:xfrm>
            <a:off x="8962770" y="111126"/>
            <a:ext cx="1814830" cy="182101"/>
          </a:xfrm>
          <a:prstGeom prst="rect">
            <a:avLst/>
          </a:prstGeom>
        </p:spPr>
        <p:txBody>
          <a:bodyPr vert="horz" wrap="square" lIns="0" tIns="12700" rIns="0" bIns="0" rtlCol="0">
            <a:spAutoFit/>
          </a:bodyPr>
          <a:lstStyle/>
          <a:p>
            <a:pPr marL="12700">
              <a:spcBef>
                <a:spcPts val="100"/>
              </a:spcBef>
            </a:pPr>
            <a:r>
              <a:rPr lang="en-US" sz="1100" dirty="0">
                <a:latin typeface="Calibri"/>
                <a:cs typeface="Calibri"/>
              </a:rPr>
              <a:t>Non-proprietary</a:t>
            </a:r>
            <a:endParaRPr sz="1100" dirty="0">
              <a:latin typeface="Calibri"/>
              <a:cs typeface="Calibri"/>
            </a:endParaRPr>
          </a:p>
        </p:txBody>
      </p:sp>
      <p:sp>
        <p:nvSpPr>
          <p:cNvPr id="47" name="Content Placeholder 3">
            <a:extLst>
              <a:ext uri="{FF2B5EF4-FFF2-40B4-BE49-F238E27FC236}">
                <a16:creationId xmlns:a16="http://schemas.microsoft.com/office/drawing/2014/main" id="{498D1A0D-8999-82CE-5AD8-D0B4EED668F0}"/>
              </a:ext>
            </a:extLst>
          </p:cNvPr>
          <p:cNvSpPr txBox="1">
            <a:spLocks/>
          </p:cNvSpPr>
          <p:nvPr/>
        </p:nvSpPr>
        <p:spPr>
          <a:xfrm>
            <a:off x="6629401" y="653030"/>
            <a:ext cx="4118572" cy="321279"/>
          </a:xfrm>
          <a:prstGeom prst="rect">
            <a:avLst/>
          </a:prstGeom>
          <a:solidFill>
            <a:schemeClr val="accent1">
              <a:lumMod val="75000"/>
            </a:schemeClr>
          </a:solidFill>
        </p:spPr>
        <p:txBody>
          <a:bodyPr vert="horz" lIns="91440" tIns="45720" rIns="91440" bIns="45720" rtlCol="0">
            <a:noAutofit/>
          </a:bodyPr>
          <a:lstStyle>
            <a:lvl1pPr marL="0" indent="0" algn="l" defTabSz="914400" rtl="0" eaLnBrk="1" latinLnBrk="0" hangingPunct="1">
              <a:lnSpc>
                <a:spcPct val="130000"/>
              </a:lnSpc>
              <a:spcBef>
                <a:spcPts val="1600"/>
              </a:spcBef>
              <a:buClr>
                <a:schemeClr val="accent5">
                  <a:lumMod val="75000"/>
                </a:schemeClr>
              </a:buClr>
              <a:buFont typeface="Wingdings" panose="05000000000000000000" pitchFamily="2" charset="2"/>
              <a:buNone/>
              <a:defRPr sz="1400" b="1" kern="1200">
                <a:solidFill>
                  <a:schemeClr val="bg1"/>
                </a:solidFill>
                <a:latin typeface="+mn-lt"/>
                <a:ea typeface="+mn-ea"/>
                <a:cs typeface="+mn-cs"/>
              </a:defRPr>
            </a:lvl1pPr>
            <a:lvl2pPr marL="538163" indent="-268288" algn="l" defTabSz="914400" rtl="0" eaLnBrk="1" latinLnBrk="0" hangingPunct="1">
              <a:lnSpc>
                <a:spcPct val="130000"/>
              </a:lnSpc>
              <a:spcBef>
                <a:spcPts val="800"/>
              </a:spcBef>
              <a:buClr>
                <a:schemeClr val="accent5">
                  <a:lumMod val="75000"/>
                </a:schemeClr>
              </a:buClr>
              <a:buFont typeface="Arial" panose="020B0604020202020204" pitchFamily="34" charset="0"/>
              <a:buChar char="•"/>
              <a:defRPr sz="1400" kern="1200">
                <a:solidFill>
                  <a:schemeClr val="tx1"/>
                </a:solidFill>
                <a:latin typeface="+mn-lt"/>
                <a:ea typeface="+mn-ea"/>
                <a:cs typeface="+mn-cs"/>
              </a:defRPr>
            </a:lvl2pPr>
            <a:lvl3pPr marL="808038" indent="-269875" algn="l" defTabSz="914400" rtl="0" eaLnBrk="1" latinLnBrk="0" hangingPunct="1">
              <a:lnSpc>
                <a:spcPct val="130000"/>
              </a:lnSpc>
              <a:spcBef>
                <a:spcPts val="800"/>
              </a:spcBef>
              <a:buClr>
                <a:schemeClr val="accent5">
                  <a:lumMod val="75000"/>
                </a:schemeClr>
              </a:buClr>
              <a:buFont typeface="Calibri" panose="020F050202020403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dirty="0"/>
              <a:t>ENTRA1 </a:t>
            </a:r>
            <a:r>
              <a:rPr lang="en-GB" sz="1300" dirty="0" err="1"/>
              <a:t>EnergyCo</a:t>
            </a:r>
            <a:endParaRPr lang="en-GB" sz="1300" dirty="0"/>
          </a:p>
        </p:txBody>
      </p:sp>
      <p:sp>
        <p:nvSpPr>
          <p:cNvPr id="48" name="Content Placeholder 2">
            <a:extLst>
              <a:ext uri="{FF2B5EF4-FFF2-40B4-BE49-F238E27FC236}">
                <a16:creationId xmlns:a16="http://schemas.microsoft.com/office/drawing/2014/main" id="{0608181A-8248-1726-80A1-5758CA390860}"/>
              </a:ext>
            </a:extLst>
          </p:cNvPr>
          <p:cNvSpPr txBox="1">
            <a:spLocks/>
          </p:cNvSpPr>
          <p:nvPr/>
        </p:nvSpPr>
        <p:spPr>
          <a:xfrm>
            <a:off x="6625629" y="1025116"/>
            <a:ext cx="4135595" cy="2438889"/>
          </a:xfrm>
          <a:prstGeom prst="rect">
            <a:avLst/>
          </a:prstGeom>
          <a:solidFill>
            <a:schemeClr val="bg1">
              <a:lumMod val="95000"/>
            </a:schemeClr>
          </a:solidFill>
        </p:spPr>
        <p:txBody>
          <a:bodyPr vert="horz" lIns="91440" tIns="45720" rIns="91440" bIns="45720" rtlCol="0">
            <a:noAutofit/>
          </a:bodyPr>
          <a:lstStyle>
            <a:lvl1pPr marL="269875" indent="-269875" algn="l" defTabSz="914400" rtl="0" eaLnBrk="1" latinLnBrk="0" hangingPunct="1">
              <a:lnSpc>
                <a:spcPct val="130000"/>
              </a:lnSpc>
              <a:spcBef>
                <a:spcPts val="1600"/>
              </a:spcBef>
              <a:buClr>
                <a:schemeClr val="accent5">
                  <a:lumMod val="75000"/>
                </a:schemeClr>
              </a:buClr>
              <a:buFont typeface="Wingdings" panose="05000000000000000000" pitchFamily="2" charset="2"/>
              <a:buChar char="§"/>
              <a:defRPr sz="1400" kern="1200">
                <a:solidFill>
                  <a:schemeClr val="tx1"/>
                </a:solidFill>
                <a:latin typeface="+mn-lt"/>
                <a:ea typeface="+mn-ea"/>
                <a:cs typeface="+mn-cs"/>
              </a:defRPr>
            </a:lvl1pPr>
            <a:lvl2pPr marL="538163" indent="-268288" algn="l" defTabSz="914400" rtl="0" eaLnBrk="1" latinLnBrk="0" hangingPunct="1">
              <a:lnSpc>
                <a:spcPct val="130000"/>
              </a:lnSpc>
              <a:spcBef>
                <a:spcPts val="800"/>
              </a:spcBef>
              <a:buClr>
                <a:schemeClr val="accent5">
                  <a:lumMod val="75000"/>
                </a:schemeClr>
              </a:buClr>
              <a:buFont typeface="Arial" panose="020B0604020202020204" pitchFamily="34" charset="0"/>
              <a:buChar char="•"/>
              <a:defRPr sz="1400" kern="1200">
                <a:solidFill>
                  <a:schemeClr val="tx1"/>
                </a:solidFill>
                <a:latin typeface="+mn-lt"/>
                <a:ea typeface="+mn-ea"/>
                <a:cs typeface="+mn-cs"/>
              </a:defRPr>
            </a:lvl2pPr>
            <a:lvl3pPr marL="808038" indent="-269875" algn="l" defTabSz="914400" rtl="0" eaLnBrk="1" latinLnBrk="0" hangingPunct="1">
              <a:lnSpc>
                <a:spcPct val="130000"/>
              </a:lnSpc>
              <a:spcBef>
                <a:spcPts val="800"/>
              </a:spcBef>
              <a:buClr>
                <a:schemeClr val="accent5">
                  <a:lumMod val="75000"/>
                </a:schemeClr>
              </a:buClr>
              <a:buFont typeface="Calibri" panose="020F050202020403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2024" lvl="1" indent="-192024" algn="just">
              <a:lnSpc>
                <a:spcPct val="100000"/>
              </a:lnSpc>
              <a:spcBef>
                <a:spcPts val="1000"/>
              </a:spcBef>
              <a:buFont typeface="Wingdings" panose="05000000000000000000" pitchFamily="2" charset="2"/>
              <a:buChar char="§"/>
              <a:tabLst>
                <a:tab pos="285750" algn="l"/>
                <a:tab pos="5486400" algn="l"/>
              </a:tabLst>
            </a:pPr>
            <a:r>
              <a:rPr lang="en-US" sz="1200" dirty="0">
                <a:solidFill>
                  <a:srgbClr val="000000"/>
                </a:solidFill>
                <a:latin typeface="Calibri" panose="020F0502020204030204" pitchFamily="34" charset="0"/>
                <a:cs typeface="Arial" panose="020B0604020202020204" pitchFamily="34" charset="0"/>
              </a:rPr>
              <a:t>ENTRA1 </a:t>
            </a:r>
            <a:r>
              <a:rPr lang="en-US" sz="1200" dirty="0" err="1">
                <a:solidFill>
                  <a:srgbClr val="000000"/>
                </a:solidFill>
                <a:latin typeface="Calibri" panose="020F0502020204030204" pitchFamily="34" charset="0"/>
                <a:cs typeface="Arial" panose="020B0604020202020204" pitchFamily="34" charset="0"/>
              </a:rPr>
              <a:t>EnergyCo</a:t>
            </a:r>
            <a:r>
              <a:rPr lang="en-US" sz="1200" dirty="0">
                <a:solidFill>
                  <a:srgbClr val="000000"/>
                </a:solidFill>
                <a:latin typeface="Calibri" panose="020F0502020204030204" pitchFamily="34" charset="0"/>
                <a:cs typeface="Arial" panose="020B0604020202020204" pitchFamily="34" charset="0"/>
              </a:rPr>
              <a:t>, </a:t>
            </a:r>
            <a:r>
              <a:rPr lang="en-US" sz="1200" b="1" dirty="0">
                <a:solidFill>
                  <a:srgbClr val="000000"/>
                </a:solidFill>
                <a:latin typeface="Calibri" panose="020F0502020204030204" pitchFamily="34" charset="0"/>
                <a:cs typeface="Arial" panose="020B0604020202020204" pitchFamily="34" charset="0"/>
              </a:rPr>
              <a:t>ENTRA1’s initial sub platform</a:t>
            </a:r>
            <a:r>
              <a:rPr lang="en-US" sz="1200" dirty="0">
                <a:solidFill>
                  <a:srgbClr val="000000"/>
                </a:solidFill>
                <a:latin typeface="Calibri" panose="020F0502020204030204" pitchFamily="34" charset="0"/>
                <a:cs typeface="Arial" panose="020B0604020202020204" pitchFamily="34" charset="0"/>
              </a:rPr>
              <a:t>, will lead the commercialization effort of </a:t>
            </a:r>
            <a:r>
              <a:rPr lang="en-US" sz="1200" dirty="0" err="1">
                <a:solidFill>
                  <a:srgbClr val="000000"/>
                </a:solidFill>
                <a:latin typeface="Calibri" panose="020F0502020204030204" pitchFamily="34" charset="0"/>
                <a:cs typeface="Arial" panose="020B0604020202020204" pitchFamily="34" charset="0"/>
              </a:rPr>
              <a:t>NuScale</a:t>
            </a:r>
            <a:r>
              <a:rPr lang="en-US" sz="1200" dirty="0">
                <a:solidFill>
                  <a:srgbClr val="000000"/>
                </a:solidFill>
                <a:latin typeface="Calibri" panose="020F0502020204030204" pitchFamily="34" charset="0"/>
                <a:cs typeface="Arial" panose="020B0604020202020204" pitchFamily="34" charset="0"/>
              </a:rPr>
              <a:t> SMR technology based on the strategic alliance formed by </a:t>
            </a:r>
            <a:r>
              <a:rPr lang="en-US" sz="1200" dirty="0" err="1">
                <a:solidFill>
                  <a:srgbClr val="000000"/>
                </a:solidFill>
                <a:latin typeface="Calibri" panose="020F0502020204030204" pitchFamily="34" charset="0"/>
                <a:cs typeface="Arial" panose="020B0604020202020204" pitchFamily="34" charset="0"/>
              </a:rPr>
              <a:t>NuScale</a:t>
            </a:r>
            <a:r>
              <a:rPr lang="en-US" sz="1200" dirty="0">
                <a:solidFill>
                  <a:srgbClr val="000000"/>
                </a:solidFill>
                <a:latin typeface="Calibri" panose="020F0502020204030204" pitchFamily="34" charset="0"/>
                <a:cs typeface="Arial" panose="020B0604020202020204" pitchFamily="34" charset="0"/>
              </a:rPr>
              <a:t> Power and HG</a:t>
            </a:r>
          </a:p>
          <a:p>
            <a:pPr marL="192024" lvl="1" indent="-192024" algn="just">
              <a:lnSpc>
                <a:spcPct val="100000"/>
              </a:lnSpc>
              <a:spcBef>
                <a:spcPts val="1000"/>
              </a:spcBef>
              <a:buFont typeface="Wingdings" panose="05000000000000000000" pitchFamily="2" charset="2"/>
              <a:buChar char="§"/>
              <a:tabLst>
                <a:tab pos="285750" algn="l"/>
                <a:tab pos="5486400" algn="l"/>
              </a:tabLst>
            </a:pPr>
            <a:r>
              <a:rPr lang="en-US" sz="1200" dirty="0">
                <a:solidFill>
                  <a:srgbClr val="000000"/>
                </a:solidFill>
                <a:latin typeface="Calibri" panose="020F0502020204030204" pitchFamily="34" charset="0"/>
                <a:cs typeface="Arial" panose="020B0604020202020204" pitchFamily="34" charset="0"/>
              </a:rPr>
              <a:t>ENTRA1 </a:t>
            </a:r>
            <a:r>
              <a:rPr lang="en-US" sz="1200" dirty="0" err="1">
                <a:solidFill>
                  <a:srgbClr val="000000"/>
                </a:solidFill>
                <a:latin typeface="Calibri" panose="020F0502020204030204" pitchFamily="34" charset="0"/>
                <a:cs typeface="Arial" panose="020B0604020202020204" pitchFamily="34" charset="0"/>
              </a:rPr>
              <a:t>EnergyCo</a:t>
            </a:r>
            <a:r>
              <a:rPr lang="en-US" sz="1200" dirty="0">
                <a:solidFill>
                  <a:srgbClr val="000000"/>
                </a:solidFill>
                <a:latin typeface="Calibri" panose="020F0502020204030204" pitchFamily="34" charset="0"/>
                <a:cs typeface="Arial" panose="020B0604020202020204" pitchFamily="34" charset="0"/>
              </a:rPr>
              <a:t> is the </a:t>
            </a:r>
            <a:r>
              <a:rPr lang="en-US" sz="1200" b="1" dirty="0">
                <a:solidFill>
                  <a:srgbClr val="000000"/>
                </a:solidFill>
                <a:latin typeface="Calibri" panose="020F0502020204030204" pitchFamily="34" charset="0"/>
                <a:cs typeface="Arial" panose="020B0604020202020204" pitchFamily="34" charset="0"/>
              </a:rPr>
              <a:t>one-stop-shop and single-hub </a:t>
            </a:r>
            <a:r>
              <a:rPr lang="en-US" sz="1200" dirty="0">
                <a:solidFill>
                  <a:srgbClr val="000000"/>
                </a:solidFill>
                <a:latin typeface="Calibri" panose="020F0502020204030204" pitchFamily="34" charset="0"/>
                <a:cs typeface="Arial" panose="020B0604020202020204" pitchFamily="34" charset="0"/>
              </a:rPr>
              <a:t>for the financing, investment, development, execution, and management of </a:t>
            </a:r>
            <a:r>
              <a:rPr lang="en-US" sz="1200" dirty="0" err="1">
                <a:solidFill>
                  <a:srgbClr val="000000"/>
                </a:solidFill>
                <a:latin typeface="Calibri" panose="020F0502020204030204" pitchFamily="34" charset="0"/>
                <a:cs typeface="Arial" panose="020B0604020202020204" pitchFamily="34" charset="0"/>
              </a:rPr>
              <a:t>NuScale</a:t>
            </a:r>
            <a:r>
              <a:rPr lang="en-US" sz="1200" dirty="0">
                <a:solidFill>
                  <a:srgbClr val="000000"/>
                </a:solidFill>
                <a:latin typeface="Calibri" panose="020F0502020204030204" pitchFamily="34" charset="0"/>
                <a:cs typeface="Arial" panose="020B0604020202020204" pitchFamily="34" charset="0"/>
              </a:rPr>
              <a:t>-powered projects</a:t>
            </a:r>
          </a:p>
          <a:p>
            <a:pPr marL="192024" lvl="1" indent="-192024" algn="just">
              <a:lnSpc>
                <a:spcPct val="100000"/>
              </a:lnSpc>
              <a:spcBef>
                <a:spcPts val="1000"/>
              </a:spcBef>
              <a:buFont typeface="Wingdings" panose="05000000000000000000" pitchFamily="2" charset="2"/>
              <a:buChar char="§"/>
              <a:tabLst>
                <a:tab pos="285750" algn="l"/>
                <a:tab pos="5486400" algn="l"/>
              </a:tabLst>
            </a:pPr>
            <a:r>
              <a:rPr lang="en-US" sz="1200" dirty="0">
                <a:solidFill>
                  <a:srgbClr val="000000"/>
                </a:solidFill>
                <a:latin typeface="Calibri" panose="020F0502020204030204" pitchFamily="34" charset="0"/>
                <a:cs typeface="Arial" panose="020B0604020202020204" pitchFamily="34" charset="0"/>
              </a:rPr>
              <a:t>ENTRA1 </a:t>
            </a:r>
            <a:r>
              <a:rPr lang="en-US" sz="1200" dirty="0" err="1">
                <a:solidFill>
                  <a:srgbClr val="000000"/>
                </a:solidFill>
                <a:latin typeface="Calibri" panose="020F0502020204030204" pitchFamily="34" charset="0"/>
                <a:cs typeface="Arial" panose="020B0604020202020204" pitchFamily="34" charset="0"/>
              </a:rPr>
              <a:t>EnergyCo’s</a:t>
            </a:r>
            <a:r>
              <a:rPr lang="en-US" sz="1200" dirty="0">
                <a:solidFill>
                  <a:srgbClr val="000000"/>
                </a:solidFill>
                <a:latin typeface="Calibri" panose="020F0502020204030204" pitchFamily="34" charset="0"/>
                <a:cs typeface="Arial" panose="020B0604020202020204" pitchFamily="34" charset="0"/>
              </a:rPr>
              <a:t> strategic goal is to become </a:t>
            </a:r>
            <a:r>
              <a:rPr lang="en-US" sz="1200" b="1" dirty="0">
                <a:solidFill>
                  <a:srgbClr val="000000"/>
                </a:solidFill>
                <a:latin typeface="Calibri" panose="020F0502020204030204" pitchFamily="34" charset="0"/>
                <a:cs typeface="Arial" panose="020B0604020202020204" pitchFamily="34" charset="0"/>
              </a:rPr>
              <a:t>the world’s leading independent clean energy company </a:t>
            </a:r>
            <a:r>
              <a:rPr lang="en-US" sz="1200" dirty="0">
                <a:solidFill>
                  <a:srgbClr val="000000"/>
                </a:solidFill>
                <a:latin typeface="Calibri" panose="020F0502020204030204" pitchFamily="34" charset="0"/>
                <a:cs typeface="Arial" panose="020B0604020202020204" pitchFamily="34" charset="0"/>
              </a:rPr>
              <a:t>by completing a current </a:t>
            </a:r>
            <a:r>
              <a:rPr lang="en-US" sz="1200" b="1" dirty="0">
                <a:solidFill>
                  <a:srgbClr val="000000"/>
                </a:solidFill>
                <a:latin typeface="Calibri" panose="020F0502020204030204" pitchFamily="34" charset="0"/>
                <a:cs typeface="Arial" panose="020B0604020202020204" pitchFamily="34" charset="0"/>
              </a:rPr>
              <a:t>pipeline of ~10GW of SMR projects</a:t>
            </a:r>
            <a:r>
              <a:rPr lang="en-US" sz="1200" dirty="0">
                <a:solidFill>
                  <a:srgbClr val="000000"/>
                </a:solidFill>
                <a:latin typeface="Calibri" panose="020F0502020204030204" pitchFamily="34" charset="0"/>
                <a:cs typeface="Arial" panose="020B0604020202020204" pitchFamily="34" charset="0"/>
              </a:rPr>
              <a:t> mainly in North America </a:t>
            </a:r>
            <a:r>
              <a:rPr lang="en-US" sz="1200">
                <a:solidFill>
                  <a:srgbClr val="000000"/>
                </a:solidFill>
                <a:latin typeface="Calibri" panose="020F0502020204030204" pitchFamily="34" charset="0"/>
                <a:cs typeface="Arial" panose="020B0604020202020204" pitchFamily="34" charset="0"/>
              </a:rPr>
              <a:t>and Europe</a:t>
            </a:r>
            <a:endParaRPr lang="en-US" sz="1200" baseline="30000" dirty="0">
              <a:solidFill>
                <a:srgbClr val="000000"/>
              </a:solidFill>
              <a:latin typeface="Calibri" panose="020F0502020204030204" pitchFamily="34" charset="0"/>
              <a:cs typeface="Arial" panose="020B0604020202020204" pitchFamily="34" charset="0"/>
            </a:endParaRPr>
          </a:p>
        </p:txBody>
      </p:sp>
      <p:sp>
        <p:nvSpPr>
          <p:cNvPr id="50" name="Slide Number Placeholder 3">
            <a:extLst>
              <a:ext uri="{FF2B5EF4-FFF2-40B4-BE49-F238E27FC236}">
                <a16:creationId xmlns:a16="http://schemas.microsoft.com/office/drawing/2014/main" id="{EC3B089B-730B-7EE9-F862-D90900958F3C}"/>
              </a:ext>
            </a:extLst>
          </p:cNvPr>
          <p:cNvSpPr>
            <a:spLocks noGrp="1"/>
          </p:cNvSpPr>
          <p:nvPr>
            <p:ph type="sldNum" sz="quarter" idx="4"/>
          </p:nvPr>
        </p:nvSpPr>
        <p:spPr>
          <a:xfrm>
            <a:off x="10539919" y="6570622"/>
            <a:ext cx="509081" cy="286184"/>
          </a:xfrm>
        </p:spPr>
        <p:txBody>
          <a:bodyPr/>
          <a:lstStyle/>
          <a:p>
            <a:fld id="{A801E524-BA0D-4092-9E6D-2B2F92013BB4}" type="slidenum">
              <a:rPr lang="en-GB" sz="1100"/>
              <a:t>18</a:t>
            </a:fld>
            <a:endParaRPr lang="en-GB" sz="1100" dirty="0"/>
          </a:p>
        </p:txBody>
      </p:sp>
      <p:sp>
        <p:nvSpPr>
          <p:cNvPr id="6" name="Content Placeholder 3">
            <a:extLst>
              <a:ext uri="{FF2B5EF4-FFF2-40B4-BE49-F238E27FC236}">
                <a16:creationId xmlns:a16="http://schemas.microsoft.com/office/drawing/2014/main" id="{DE370C9A-62A0-7B99-C66E-CB3AED512153}"/>
              </a:ext>
            </a:extLst>
          </p:cNvPr>
          <p:cNvSpPr txBox="1">
            <a:spLocks/>
          </p:cNvSpPr>
          <p:nvPr/>
        </p:nvSpPr>
        <p:spPr>
          <a:xfrm>
            <a:off x="6625628" y="3657601"/>
            <a:ext cx="4118572" cy="321279"/>
          </a:xfrm>
          <a:prstGeom prst="rect">
            <a:avLst/>
          </a:prstGeom>
          <a:solidFill>
            <a:schemeClr val="accent1">
              <a:lumMod val="75000"/>
            </a:schemeClr>
          </a:solidFill>
        </p:spPr>
        <p:txBody>
          <a:bodyPr vert="horz" wrap="square" lIns="91440" tIns="45720" rIns="91440" bIns="45720" rtlCol="0">
            <a:noAutofit/>
          </a:bodyPr>
          <a:lstStyle>
            <a:lvl1pPr marL="0" indent="0">
              <a:buNone/>
              <a:defRPr b="1" i="0">
                <a:solidFill>
                  <a:schemeClr val="bg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20000"/>
              </a:lnSpc>
              <a:spcBef>
                <a:spcPts val="1600"/>
              </a:spcBef>
              <a:buClr>
                <a:schemeClr val="accent5">
                  <a:lumMod val="75000"/>
                </a:schemeClr>
              </a:buClr>
            </a:pPr>
            <a:r>
              <a:rPr lang="en-GB" sz="1300" kern="0"/>
              <a:t>Structure </a:t>
            </a:r>
            <a:endParaRPr lang="en-GB" sz="1300" kern="0" dirty="0"/>
          </a:p>
        </p:txBody>
      </p:sp>
      <p:cxnSp>
        <p:nvCxnSpPr>
          <p:cNvPr id="7" name="Straight Connector 6">
            <a:extLst>
              <a:ext uri="{FF2B5EF4-FFF2-40B4-BE49-F238E27FC236}">
                <a16:creationId xmlns:a16="http://schemas.microsoft.com/office/drawing/2014/main" id="{4676B020-862C-3B1C-3AAE-EF3B7BA61EA6}"/>
              </a:ext>
            </a:extLst>
          </p:cNvPr>
          <p:cNvCxnSpPr>
            <a:cxnSpLocks/>
          </p:cNvCxnSpPr>
          <p:nvPr/>
        </p:nvCxnSpPr>
        <p:spPr>
          <a:xfrm>
            <a:off x="8864138" y="4354028"/>
            <a:ext cx="0" cy="284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F2DD6F-6D45-8F29-1FB4-C1B788272BA8}"/>
              </a:ext>
            </a:extLst>
          </p:cNvPr>
          <p:cNvCxnSpPr>
            <a:cxnSpLocks/>
          </p:cNvCxnSpPr>
          <p:nvPr/>
        </p:nvCxnSpPr>
        <p:spPr>
          <a:xfrm flipH="1">
            <a:off x="7416338" y="4638632"/>
            <a:ext cx="2819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A2D2E2-B2D5-A614-9E17-91AE2C0C096B}"/>
              </a:ext>
            </a:extLst>
          </p:cNvPr>
          <p:cNvCxnSpPr>
            <a:cxnSpLocks/>
          </p:cNvCxnSpPr>
          <p:nvPr/>
        </p:nvCxnSpPr>
        <p:spPr>
          <a:xfrm>
            <a:off x="7416338" y="4638633"/>
            <a:ext cx="0" cy="284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95D3731-178F-F15C-DB7A-1140A1907917}"/>
              </a:ext>
            </a:extLst>
          </p:cNvPr>
          <p:cNvSpPr/>
          <p:nvPr/>
        </p:nvSpPr>
        <p:spPr>
          <a:xfrm>
            <a:off x="7010401" y="4791032"/>
            <a:ext cx="821037" cy="324995"/>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rPr>
              <a:t>ENTRA1 </a:t>
            </a:r>
            <a:r>
              <a:rPr lang="en-US" sz="800" b="1" dirty="0" err="1">
                <a:solidFill>
                  <a:schemeClr val="bg1"/>
                </a:solidFill>
              </a:rPr>
              <a:t>EnergyCo</a:t>
            </a:r>
            <a:endParaRPr lang="en-US" sz="800" b="1" dirty="0">
              <a:solidFill>
                <a:schemeClr val="bg1"/>
              </a:solidFill>
            </a:endParaRPr>
          </a:p>
        </p:txBody>
      </p:sp>
      <p:cxnSp>
        <p:nvCxnSpPr>
          <p:cNvPr id="16" name="Straight Connector 15">
            <a:extLst>
              <a:ext uri="{FF2B5EF4-FFF2-40B4-BE49-F238E27FC236}">
                <a16:creationId xmlns:a16="http://schemas.microsoft.com/office/drawing/2014/main" id="{26C1A00B-C5EF-E800-D08F-509465AD0619}"/>
              </a:ext>
            </a:extLst>
          </p:cNvPr>
          <p:cNvCxnSpPr>
            <a:cxnSpLocks/>
          </p:cNvCxnSpPr>
          <p:nvPr/>
        </p:nvCxnSpPr>
        <p:spPr>
          <a:xfrm>
            <a:off x="8359608" y="4638633"/>
            <a:ext cx="0" cy="284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CBE707-EE5B-4A1F-FB04-7BC72F6B487C}"/>
              </a:ext>
            </a:extLst>
          </p:cNvPr>
          <p:cNvCxnSpPr>
            <a:cxnSpLocks/>
          </p:cNvCxnSpPr>
          <p:nvPr/>
        </p:nvCxnSpPr>
        <p:spPr>
          <a:xfrm>
            <a:off x="9291819" y="4638633"/>
            <a:ext cx="0" cy="284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919A29E-90E0-AB6D-C094-9D158EE6B2A0}"/>
              </a:ext>
            </a:extLst>
          </p:cNvPr>
          <p:cNvSpPr/>
          <p:nvPr/>
        </p:nvSpPr>
        <p:spPr>
          <a:xfrm>
            <a:off x="8881302" y="4791034"/>
            <a:ext cx="821037" cy="324995"/>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ENTRA1 </a:t>
            </a:r>
            <a:br>
              <a:rPr lang="en-US" sz="800" b="1" dirty="0">
                <a:solidFill>
                  <a:schemeClr val="tx1"/>
                </a:solidFill>
              </a:rPr>
            </a:br>
            <a:r>
              <a:rPr lang="en-US" sz="800" b="1" dirty="0">
                <a:solidFill>
                  <a:schemeClr val="tx1"/>
                </a:solidFill>
              </a:rPr>
              <a:t>SPV 3</a:t>
            </a:r>
          </a:p>
        </p:txBody>
      </p:sp>
      <p:sp>
        <p:nvSpPr>
          <p:cNvPr id="35" name="Rectangle 34">
            <a:extLst>
              <a:ext uri="{FF2B5EF4-FFF2-40B4-BE49-F238E27FC236}">
                <a16:creationId xmlns:a16="http://schemas.microsoft.com/office/drawing/2014/main" id="{1D034A27-E9FF-E65F-5AB4-8A957D9254B2}"/>
              </a:ext>
            </a:extLst>
          </p:cNvPr>
          <p:cNvSpPr/>
          <p:nvPr/>
        </p:nvSpPr>
        <p:spPr>
          <a:xfrm>
            <a:off x="7949739" y="4791033"/>
            <a:ext cx="821037" cy="324995"/>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ENTRA1 </a:t>
            </a:r>
          </a:p>
          <a:p>
            <a:pPr algn="ctr"/>
            <a:r>
              <a:rPr lang="en-US" sz="800" b="1" dirty="0">
                <a:solidFill>
                  <a:schemeClr val="tx1"/>
                </a:solidFill>
              </a:rPr>
              <a:t>SPV 2</a:t>
            </a:r>
          </a:p>
        </p:txBody>
      </p:sp>
      <p:cxnSp>
        <p:nvCxnSpPr>
          <p:cNvPr id="37" name="Straight Connector 36">
            <a:extLst>
              <a:ext uri="{FF2B5EF4-FFF2-40B4-BE49-F238E27FC236}">
                <a16:creationId xmlns:a16="http://schemas.microsoft.com/office/drawing/2014/main" id="{4D638314-88A9-531D-63FC-FB22E0728657}"/>
              </a:ext>
            </a:extLst>
          </p:cNvPr>
          <p:cNvCxnSpPr>
            <a:cxnSpLocks/>
          </p:cNvCxnSpPr>
          <p:nvPr/>
        </p:nvCxnSpPr>
        <p:spPr>
          <a:xfrm>
            <a:off x="10235738" y="4638633"/>
            <a:ext cx="0" cy="284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F2226B8-6EE1-2777-C103-05E459DC6917}"/>
              </a:ext>
            </a:extLst>
          </p:cNvPr>
          <p:cNvCxnSpPr>
            <a:cxnSpLocks/>
          </p:cNvCxnSpPr>
          <p:nvPr/>
        </p:nvCxnSpPr>
        <p:spPr>
          <a:xfrm flipH="1">
            <a:off x="7413826" y="5116028"/>
            <a:ext cx="2512" cy="8295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2B626D-C595-B675-7CB9-6241782545CE}"/>
              </a:ext>
            </a:extLst>
          </p:cNvPr>
          <p:cNvCxnSpPr>
            <a:cxnSpLocks/>
          </p:cNvCxnSpPr>
          <p:nvPr/>
        </p:nvCxnSpPr>
        <p:spPr>
          <a:xfrm>
            <a:off x="7416338" y="5344629"/>
            <a:ext cx="152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34B9286-DFAD-22AC-0120-13C743CB42EC}"/>
              </a:ext>
            </a:extLst>
          </p:cNvPr>
          <p:cNvCxnSpPr>
            <a:cxnSpLocks/>
          </p:cNvCxnSpPr>
          <p:nvPr/>
        </p:nvCxnSpPr>
        <p:spPr>
          <a:xfrm>
            <a:off x="7413826" y="5649428"/>
            <a:ext cx="152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1A76FBD-33D1-440C-E252-6630A2764871}"/>
              </a:ext>
            </a:extLst>
          </p:cNvPr>
          <p:cNvCxnSpPr>
            <a:cxnSpLocks/>
          </p:cNvCxnSpPr>
          <p:nvPr/>
        </p:nvCxnSpPr>
        <p:spPr>
          <a:xfrm>
            <a:off x="7413826" y="5945556"/>
            <a:ext cx="152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B91B5F0-2213-3EFE-2463-6ECDBF7AFE98}"/>
              </a:ext>
            </a:extLst>
          </p:cNvPr>
          <p:cNvSpPr/>
          <p:nvPr/>
        </p:nvSpPr>
        <p:spPr>
          <a:xfrm>
            <a:off x="7566226" y="5237911"/>
            <a:ext cx="598714" cy="214030"/>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err="1">
                <a:solidFill>
                  <a:schemeClr val="bg1"/>
                </a:solidFill>
              </a:rPr>
              <a:t>AssetCo</a:t>
            </a:r>
            <a:r>
              <a:rPr lang="en-US" sz="800" b="1" dirty="0">
                <a:solidFill>
                  <a:schemeClr val="bg1"/>
                </a:solidFill>
              </a:rPr>
              <a:t> 1</a:t>
            </a:r>
          </a:p>
        </p:txBody>
      </p:sp>
      <p:sp>
        <p:nvSpPr>
          <p:cNvPr id="51" name="Rectangle 50">
            <a:extLst>
              <a:ext uri="{FF2B5EF4-FFF2-40B4-BE49-F238E27FC236}">
                <a16:creationId xmlns:a16="http://schemas.microsoft.com/office/drawing/2014/main" id="{6AFB3DB4-6ECB-A52B-E47F-70D2222A1A24}"/>
              </a:ext>
            </a:extLst>
          </p:cNvPr>
          <p:cNvSpPr/>
          <p:nvPr/>
        </p:nvSpPr>
        <p:spPr>
          <a:xfrm>
            <a:off x="7566226" y="5538226"/>
            <a:ext cx="598714" cy="214030"/>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err="1">
                <a:solidFill>
                  <a:schemeClr val="bg1"/>
                </a:solidFill>
              </a:rPr>
              <a:t>AssetCo</a:t>
            </a:r>
            <a:r>
              <a:rPr lang="en-US" sz="800" b="1" dirty="0">
                <a:solidFill>
                  <a:schemeClr val="bg1"/>
                </a:solidFill>
              </a:rPr>
              <a:t> 2</a:t>
            </a:r>
          </a:p>
        </p:txBody>
      </p:sp>
      <p:sp>
        <p:nvSpPr>
          <p:cNvPr id="52" name="Rectangle 51">
            <a:extLst>
              <a:ext uri="{FF2B5EF4-FFF2-40B4-BE49-F238E27FC236}">
                <a16:creationId xmlns:a16="http://schemas.microsoft.com/office/drawing/2014/main" id="{AE844297-A011-F6DD-79E9-05756A017C9C}"/>
              </a:ext>
            </a:extLst>
          </p:cNvPr>
          <p:cNvSpPr/>
          <p:nvPr/>
        </p:nvSpPr>
        <p:spPr>
          <a:xfrm>
            <a:off x="7566226" y="5838541"/>
            <a:ext cx="598714" cy="214030"/>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err="1">
                <a:solidFill>
                  <a:schemeClr val="bg1"/>
                </a:solidFill>
              </a:rPr>
              <a:t>AssetCo</a:t>
            </a:r>
            <a:r>
              <a:rPr lang="en-US" sz="800" b="1" dirty="0">
                <a:solidFill>
                  <a:schemeClr val="bg1"/>
                </a:solidFill>
              </a:rPr>
              <a:t> 3</a:t>
            </a:r>
          </a:p>
        </p:txBody>
      </p:sp>
      <p:sp>
        <p:nvSpPr>
          <p:cNvPr id="53" name="Rectangle 52">
            <a:extLst>
              <a:ext uri="{FF2B5EF4-FFF2-40B4-BE49-F238E27FC236}">
                <a16:creationId xmlns:a16="http://schemas.microsoft.com/office/drawing/2014/main" id="{05BF212E-D718-E2C5-AE68-538A2F20D0D1}"/>
              </a:ext>
            </a:extLst>
          </p:cNvPr>
          <p:cNvSpPr/>
          <p:nvPr/>
        </p:nvSpPr>
        <p:spPr>
          <a:xfrm>
            <a:off x="8275832" y="4257633"/>
            <a:ext cx="1197906" cy="248795"/>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ENTRA1</a:t>
            </a:r>
          </a:p>
        </p:txBody>
      </p:sp>
      <p:sp>
        <p:nvSpPr>
          <p:cNvPr id="54" name="Rectangle 53">
            <a:extLst>
              <a:ext uri="{FF2B5EF4-FFF2-40B4-BE49-F238E27FC236}">
                <a16:creationId xmlns:a16="http://schemas.microsoft.com/office/drawing/2014/main" id="{66C89C4A-EE6C-2D2A-8C7B-4B85348FCA33}"/>
              </a:ext>
            </a:extLst>
          </p:cNvPr>
          <p:cNvSpPr/>
          <p:nvPr/>
        </p:nvSpPr>
        <p:spPr>
          <a:xfrm>
            <a:off x="9825220" y="4791033"/>
            <a:ext cx="821037" cy="324995"/>
          </a:xfrm>
          <a:prstGeom prst="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ENTRA1 </a:t>
            </a:r>
            <a:br>
              <a:rPr lang="en-US" sz="800" b="1" dirty="0">
                <a:solidFill>
                  <a:schemeClr val="tx1"/>
                </a:solidFill>
              </a:rPr>
            </a:br>
            <a:r>
              <a:rPr lang="en-US" sz="800" b="1" dirty="0">
                <a:solidFill>
                  <a:schemeClr val="tx1"/>
                </a:solidFill>
              </a:rPr>
              <a:t>SPV 4</a:t>
            </a:r>
          </a:p>
        </p:txBody>
      </p:sp>
      <p:pic>
        <p:nvPicPr>
          <p:cNvPr id="2" name="Picture 1">
            <a:extLst>
              <a:ext uri="{FF2B5EF4-FFF2-40B4-BE49-F238E27FC236}">
                <a16:creationId xmlns:a16="http://schemas.microsoft.com/office/drawing/2014/main" id="{480FF492-2546-669D-4FE6-854E7158E7A8}"/>
              </a:ext>
            </a:extLst>
          </p:cNvPr>
          <p:cNvPicPr>
            <a:picLocks noChangeAspect="1"/>
          </p:cNvPicPr>
          <p:nvPr/>
        </p:nvPicPr>
        <p:blipFill>
          <a:blip r:embed="rId5"/>
          <a:stretch>
            <a:fillRect/>
          </a:stretch>
        </p:blipFill>
        <p:spPr>
          <a:xfrm>
            <a:off x="1492882" y="203494"/>
            <a:ext cx="1160024" cy="273702"/>
          </a:xfrm>
          <a:prstGeom prst="rect">
            <a:avLst/>
          </a:prstGeom>
        </p:spPr>
      </p:pic>
    </p:spTree>
    <p:extLst>
      <p:ext uri="{BB962C8B-B14F-4D97-AF65-F5344CB8AC3E}">
        <p14:creationId xmlns:p14="http://schemas.microsoft.com/office/powerpoint/2010/main" val="4235223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D8DFF7-115E-AB4E-B5D1-B817DE9651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0625"/>
            <a:ext cx="12192000" cy="4978400"/>
          </a:xfrm>
          <a:prstGeom prst="rect">
            <a:avLst/>
          </a:prstGeom>
        </p:spPr>
      </p:pic>
      <p:sp>
        <p:nvSpPr>
          <p:cNvPr id="5" name="Rectangle 4">
            <a:extLst>
              <a:ext uri="{FF2B5EF4-FFF2-40B4-BE49-F238E27FC236}">
                <a16:creationId xmlns:a16="http://schemas.microsoft.com/office/drawing/2014/main" id="{CE066563-4B3D-1C40-B98F-089B1CE12364}"/>
              </a:ext>
            </a:extLst>
          </p:cNvPr>
          <p:cNvSpPr/>
          <p:nvPr/>
        </p:nvSpPr>
        <p:spPr>
          <a:xfrm>
            <a:off x="4610825" y="1971178"/>
            <a:ext cx="2054942" cy="3073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9AC338-9F02-BC44-B107-A45E465DF193}"/>
              </a:ext>
            </a:extLst>
          </p:cNvPr>
          <p:cNvSpPr/>
          <p:nvPr/>
        </p:nvSpPr>
        <p:spPr>
          <a:xfrm>
            <a:off x="6758193" y="1971178"/>
            <a:ext cx="1730597" cy="3073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E2BE8D-2532-1F4D-8A9A-325EC895E6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4348" y="2045849"/>
            <a:ext cx="1603500" cy="2239564"/>
          </a:xfrm>
          <a:prstGeom prst="rect">
            <a:avLst/>
          </a:prstGeom>
        </p:spPr>
      </p:pic>
      <p:sp>
        <p:nvSpPr>
          <p:cNvPr id="8" name="Right Arrow 7">
            <a:extLst>
              <a:ext uri="{FF2B5EF4-FFF2-40B4-BE49-F238E27FC236}">
                <a16:creationId xmlns:a16="http://schemas.microsoft.com/office/drawing/2014/main" id="{20D9778E-5F0A-2049-B41F-EF3CE72971CD}"/>
              </a:ext>
            </a:extLst>
          </p:cNvPr>
          <p:cNvSpPr/>
          <p:nvPr/>
        </p:nvSpPr>
        <p:spPr>
          <a:xfrm>
            <a:off x="6455942" y="3813945"/>
            <a:ext cx="693588" cy="340866"/>
          </a:xfrm>
          <a:prstGeom prst="rightArrow">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2" descr="https://ns-ng2.prod.fire.glass/resources?shortenID=bfd93c59-ccba-4b84-a3a0-2a933c07fa8e&amp;signature=437afb55510e675a1bde8f18ff476d9888697cfc2fb816407a9135b2fac45502&amp;IsSync=&amp;result=">
            <a:extLst>
              <a:ext uri="{FF2B5EF4-FFF2-40B4-BE49-F238E27FC236}">
                <a16:creationId xmlns:a16="http://schemas.microsoft.com/office/drawing/2014/main" id="{323196BD-4905-4C43-88A2-C4D3E4EC0F1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291" r="3076"/>
          <a:stretch/>
        </p:blipFill>
        <p:spPr bwMode="auto">
          <a:xfrm>
            <a:off x="4690965" y="3123317"/>
            <a:ext cx="1905039" cy="11654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85cc6ded-f37e-43d8-9f84-1ecd437ded9d@nuscalepower">
            <a:extLst>
              <a:ext uri="{FF2B5EF4-FFF2-40B4-BE49-F238E27FC236}">
                <a16:creationId xmlns:a16="http://schemas.microsoft.com/office/drawing/2014/main" id="{F373D8B2-EFB1-534C-85C1-23CF70C23F1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399"/>
          <a:stretch/>
        </p:blipFill>
        <p:spPr bwMode="auto">
          <a:xfrm>
            <a:off x="4690965" y="2040020"/>
            <a:ext cx="1905040" cy="101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4">
            <a:extLst>
              <a:ext uri="{FF2B5EF4-FFF2-40B4-BE49-F238E27FC236}">
                <a16:creationId xmlns:a16="http://schemas.microsoft.com/office/drawing/2014/main" id="{301D25F0-BF3D-5740-BE24-867F6033D1D7}"/>
              </a:ext>
            </a:extLst>
          </p:cNvPr>
          <p:cNvSpPr>
            <a:spLocks noGrp="1"/>
          </p:cNvSpPr>
          <p:nvPr>
            <p:ph type="title"/>
          </p:nvPr>
        </p:nvSpPr>
        <p:spPr>
          <a:xfrm>
            <a:off x="381000" y="733425"/>
            <a:ext cx="11430000" cy="457200"/>
          </a:xfrm>
        </p:spPr>
        <p:txBody>
          <a:bodyPr/>
          <a:lstStyle/>
          <a:p>
            <a:r>
              <a:rPr lang="en-US" dirty="0"/>
              <a:t>NPM Manufacturing Process Overview</a:t>
            </a:r>
          </a:p>
        </p:txBody>
      </p:sp>
      <p:sp>
        <p:nvSpPr>
          <p:cNvPr id="12" name="Chevron 11">
            <a:extLst>
              <a:ext uri="{FF2B5EF4-FFF2-40B4-BE49-F238E27FC236}">
                <a16:creationId xmlns:a16="http://schemas.microsoft.com/office/drawing/2014/main" id="{4651EC13-599D-2245-9FEB-981AB0479833}"/>
              </a:ext>
            </a:extLst>
          </p:cNvPr>
          <p:cNvSpPr/>
          <p:nvPr/>
        </p:nvSpPr>
        <p:spPr>
          <a:xfrm>
            <a:off x="1496198" y="5301815"/>
            <a:ext cx="1468303" cy="548640"/>
          </a:xfrm>
          <a:prstGeom prst="chevr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3" name="Chevron 12">
            <a:extLst>
              <a:ext uri="{FF2B5EF4-FFF2-40B4-BE49-F238E27FC236}">
                <a16:creationId xmlns:a16="http://schemas.microsoft.com/office/drawing/2014/main" id="{5A74D3FB-2649-4248-B4AD-0A40E0E263F7}"/>
              </a:ext>
            </a:extLst>
          </p:cNvPr>
          <p:cNvSpPr/>
          <p:nvPr/>
        </p:nvSpPr>
        <p:spPr>
          <a:xfrm>
            <a:off x="2656513" y="5301815"/>
            <a:ext cx="1468303" cy="548640"/>
          </a:xfrm>
          <a:prstGeom prst="chevr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4" name="Chevron 13">
            <a:extLst>
              <a:ext uri="{FF2B5EF4-FFF2-40B4-BE49-F238E27FC236}">
                <a16:creationId xmlns:a16="http://schemas.microsoft.com/office/drawing/2014/main" id="{606A358C-0532-0F4F-84BD-0BA105BCE968}"/>
              </a:ext>
            </a:extLst>
          </p:cNvPr>
          <p:cNvSpPr/>
          <p:nvPr/>
        </p:nvSpPr>
        <p:spPr>
          <a:xfrm>
            <a:off x="3806993" y="5301815"/>
            <a:ext cx="1468303" cy="548640"/>
          </a:xfrm>
          <a:prstGeom prst="chevr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5" name="Chevron 14">
            <a:extLst>
              <a:ext uri="{FF2B5EF4-FFF2-40B4-BE49-F238E27FC236}">
                <a16:creationId xmlns:a16="http://schemas.microsoft.com/office/drawing/2014/main" id="{67503B25-225D-EB45-91E1-A26DA9461D74}"/>
              </a:ext>
            </a:extLst>
          </p:cNvPr>
          <p:cNvSpPr/>
          <p:nvPr/>
        </p:nvSpPr>
        <p:spPr>
          <a:xfrm>
            <a:off x="4967310" y="5301815"/>
            <a:ext cx="1468303" cy="548640"/>
          </a:xfrm>
          <a:prstGeom prst="chevr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6" name="Chevron 15">
            <a:extLst>
              <a:ext uri="{FF2B5EF4-FFF2-40B4-BE49-F238E27FC236}">
                <a16:creationId xmlns:a16="http://schemas.microsoft.com/office/drawing/2014/main" id="{1AE7BCD9-AE72-CB41-AD65-0AC099F8BB26}"/>
              </a:ext>
            </a:extLst>
          </p:cNvPr>
          <p:cNvSpPr/>
          <p:nvPr/>
        </p:nvSpPr>
        <p:spPr>
          <a:xfrm>
            <a:off x="6127625" y="5301815"/>
            <a:ext cx="1468303" cy="548640"/>
          </a:xfrm>
          <a:prstGeom prst="chevr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7" name="Chevron 16">
            <a:extLst>
              <a:ext uri="{FF2B5EF4-FFF2-40B4-BE49-F238E27FC236}">
                <a16:creationId xmlns:a16="http://schemas.microsoft.com/office/drawing/2014/main" id="{DC1CC206-D3BF-3D4C-BA00-752CEE9647B3}"/>
              </a:ext>
            </a:extLst>
          </p:cNvPr>
          <p:cNvSpPr/>
          <p:nvPr/>
        </p:nvSpPr>
        <p:spPr>
          <a:xfrm>
            <a:off x="7278106" y="5301815"/>
            <a:ext cx="1884182" cy="548640"/>
          </a:xfrm>
          <a:prstGeom prst="chevr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BADEE1AA-F22B-3745-BEA2-1B7DE27F84EC}"/>
              </a:ext>
            </a:extLst>
          </p:cNvPr>
          <p:cNvSpPr txBox="1"/>
          <p:nvPr/>
        </p:nvSpPr>
        <p:spPr>
          <a:xfrm>
            <a:off x="7533102" y="5373876"/>
            <a:ext cx="15743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489"/>
                </a:solidFill>
                <a:effectLst/>
                <a:uLnTx/>
                <a:uFillTx/>
                <a:latin typeface="Arial" panose="020B0604020202020204"/>
                <a:ea typeface="+mn-ea"/>
                <a:cs typeface="+mn-cs"/>
              </a:rPr>
              <a:t>Reactor Building Construction Complete</a:t>
            </a:r>
          </a:p>
        </p:txBody>
      </p:sp>
      <p:sp>
        <p:nvSpPr>
          <p:cNvPr id="19" name="Chevron 18">
            <a:extLst>
              <a:ext uri="{FF2B5EF4-FFF2-40B4-BE49-F238E27FC236}">
                <a16:creationId xmlns:a16="http://schemas.microsoft.com/office/drawing/2014/main" id="{31C8EF04-738E-464B-BD1F-20838630BAF5}"/>
              </a:ext>
            </a:extLst>
          </p:cNvPr>
          <p:cNvSpPr/>
          <p:nvPr/>
        </p:nvSpPr>
        <p:spPr>
          <a:xfrm>
            <a:off x="331799" y="5301815"/>
            <a:ext cx="7221967" cy="548640"/>
          </a:xfrm>
          <a:prstGeom prst="chevr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489"/>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B15F2820-32EA-854B-B527-495D9E7E4A3F}"/>
              </a:ext>
            </a:extLst>
          </p:cNvPr>
          <p:cNvSpPr/>
          <p:nvPr/>
        </p:nvSpPr>
        <p:spPr>
          <a:xfrm>
            <a:off x="316087" y="1972811"/>
            <a:ext cx="2054942" cy="3073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076C86D7-F2B7-704E-AB44-7C9F743B3071}"/>
              </a:ext>
            </a:extLst>
          </p:cNvPr>
          <p:cNvSpPr/>
          <p:nvPr/>
        </p:nvSpPr>
        <p:spPr>
          <a:xfrm>
            <a:off x="2463456" y="1971181"/>
            <a:ext cx="2054942" cy="3073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D7F0718C-38BE-9043-9B82-325E3527ED69}"/>
              </a:ext>
            </a:extLst>
          </p:cNvPr>
          <p:cNvSpPr/>
          <p:nvPr/>
        </p:nvSpPr>
        <p:spPr>
          <a:xfrm>
            <a:off x="4303361" y="3817236"/>
            <a:ext cx="693588" cy="340866"/>
          </a:xfrm>
          <a:prstGeom prst="rightArrow">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B501AC9F-00B8-0545-9D56-E98DDA7D1F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159" r="6432"/>
          <a:stretch/>
        </p:blipFill>
        <p:spPr>
          <a:xfrm>
            <a:off x="2541600" y="2040020"/>
            <a:ext cx="1886197" cy="2248710"/>
          </a:xfrm>
          <a:prstGeom prst="rect">
            <a:avLst/>
          </a:prstGeom>
        </p:spPr>
      </p:pic>
      <p:sp>
        <p:nvSpPr>
          <p:cNvPr id="24" name="TextBox 23">
            <a:extLst>
              <a:ext uri="{FF2B5EF4-FFF2-40B4-BE49-F238E27FC236}">
                <a16:creationId xmlns:a16="http://schemas.microsoft.com/office/drawing/2014/main" id="{3D967A44-3060-A542-A835-661DF5D1E936}"/>
              </a:ext>
            </a:extLst>
          </p:cNvPr>
          <p:cNvSpPr txBox="1"/>
          <p:nvPr/>
        </p:nvSpPr>
        <p:spPr>
          <a:xfrm>
            <a:off x="2458940" y="4370521"/>
            <a:ext cx="2059457"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489"/>
                </a:solidFill>
                <a:effectLst/>
                <a:uLnTx/>
                <a:uFillTx/>
                <a:latin typeface="Arial" panose="020B0604020202020204"/>
                <a:ea typeface="+mn-ea"/>
                <a:cs typeface="+mn-cs"/>
              </a:rPr>
              <a:t>NPM pressure vessel &amp; component manufacturing at various supplier locations</a:t>
            </a:r>
          </a:p>
        </p:txBody>
      </p:sp>
      <p:sp>
        <p:nvSpPr>
          <p:cNvPr id="25" name="Right Arrow 24">
            <a:extLst>
              <a:ext uri="{FF2B5EF4-FFF2-40B4-BE49-F238E27FC236}">
                <a16:creationId xmlns:a16="http://schemas.microsoft.com/office/drawing/2014/main" id="{DCAD75DD-4BEA-E44F-9FB7-0837B6F3FBE7}"/>
              </a:ext>
            </a:extLst>
          </p:cNvPr>
          <p:cNvSpPr/>
          <p:nvPr/>
        </p:nvSpPr>
        <p:spPr>
          <a:xfrm>
            <a:off x="2138734" y="3779504"/>
            <a:ext cx="693588" cy="340866"/>
          </a:xfrm>
          <a:prstGeom prst="rightArrow">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9ED45178-EC93-914D-822B-34BD21281B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2396" r="22536"/>
          <a:stretch/>
        </p:blipFill>
        <p:spPr>
          <a:xfrm>
            <a:off x="396008" y="2040020"/>
            <a:ext cx="1895953" cy="2605319"/>
          </a:xfrm>
          <a:prstGeom prst="rect">
            <a:avLst/>
          </a:prstGeom>
        </p:spPr>
      </p:pic>
      <p:sp>
        <p:nvSpPr>
          <p:cNvPr id="27" name="TextBox 26">
            <a:extLst>
              <a:ext uri="{FF2B5EF4-FFF2-40B4-BE49-F238E27FC236}">
                <a16:creationId xmlns:a16="http://schemas.microsoft.com/office/drawing/2014/main" id="{CC4AA187-872E-D045-8EBB-A61FD7772D2A}"/>
              </a:ext>
            </a:extLst>
          </p:cNvPr>
          <p:cNvSpPr txBox="1"/>
          <p:nvPr/>
        </p:nvSpPr>
        <p:spPr>
          <a:xfrm>
            <a:off x="4706892" y="4370084"/>
            <a:ext cx="184963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489"/>
                </a:solidFill>
                <a:effectLst/>
                <a:uLnTx/>
                <a:uFillTx/>
                <a:latin typeface="Arial" panose="020B0604020202020204"/>
                <a:ea typeface="+mn-ea"/>
                <a:cs typeface="+mn-cs"/>
              </a:rPr>
              <a:t>NPM pressure vessel &amp; component transportation to site</a:t>
            </a:r>
          </a:p>
        </p:txBody>
      </p:sp>
      <p:pic>
        <p:nvPicPr>
          <p:cNvPr id="28" name="Picture 27">
            <a:extLst>
              <a:ext uri="{FF2B5EF4-FFF2-40B4-BE49-F238E27FC236}">
                <a16:creationId xmlns:a16="http://schemas.microsoft.com/office/drawing/2014/main" id="{6865460A-9AF9-F349-BB8E-D30C09CC518D}"/>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0" b="98541" l="9804" r="89804"/>
                    </a14:imgEffect>
                  </a14:imgLayer>
                </a14:imgProps>
              </a:ext>
              <a:ext uri="{28A0092B-C50C-407E-A947-70E740481C1C}">
                <a14:useLocalDpi xmlns:a14="http://schemas.microsoft.com/office/drawing/2010/main"/>
              </a:ext>
            </a:extLst>
          </a:blip>
          <a:stretch>
            <a:fillRect/>
          </a:stretch>
        </p:blipFill>
        <p:spPr>
          <a:xfrm>
            <a:off x="7564780" y="2235293"/>
            <a:ext cx="798774" cy="1932718"/>
          </a:xfrm>
          <a:prstGeom prst="rect">
            <a:avLst/>
          </a:prstGeom>
        </p:spPr>
      </p:pic>
      <p:pic>
        <p:nvPicPr>
          <p:cNvPr id="29" name="Picture 28">
            <a:extLst>
              <a:ext uri="{FF2B5EF4-FFF2-40B4-BE49-F238E27FC236}">
                <a16:creationId xmlns:a16="http://schemas.microsoft.com/office/drawing/2014/main" id="{515ACBE6-23C9-F74A-AE69-2D9ACAB7F7E2}"/>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796" r="10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959675" y="2106861"/>
            <a:ext cx="699683" cy="2095805"/>
          </a:xfrm>
          <a:prstGeom prst="rect">
            <a:avLst/>
          </a:prstGeom>
        </p:spPr>
      </p:pic>
      <p:cxnSp>
        <p:nvCxnSpPr>
          <p:cNvPr id="30" name="Straight Arrow Connector 29">
            <a:extLst>
              <a:ext uri="{FF2B5EF4-FFF2-40B4-BE49-F238E27FC236}">
                <a16:creationId xmlns:a16="http://schemas.microsoft.com/office/drawing/2014/main" id="{00C59C6C-28D7-E74D-A0B9-4FCAB8680291}"/>
              </a:ext>
            </a:extLst>
          </p:cNvPr>
          <p:cNvCxnSpPr/>
          <p:nvPr/>
        </p:nvCxnSpPr>
        <p:spPr>
          <a:xfrm flipV="1">
            <a:off x="6988257" y="3311496"/>
            <a:ext cx="174728" cy="87994"/>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47CECC3-DFD5-DD41-B138-C64E0FA04A83}"/>
              </a:ext>
            </a:extLst>
          </p:cNvPr>
          <p:cNvCxnSpPr/>
          <p:nvPr/>
        </p:nvCxnSpPr>
        <p:spPr>
          <a:xfrm flipV="1">
            <a:off x="6953324" y="2467498"/>
            <a:ext cx="174728" cy="87994"/>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237F1A9-D7EA-5F48-B9BA-4CED882816B0}"/>
              </a:ext>
            </a:extLst>
          </p:cNvPr>
          <p:cNvCxnSpPr/>
          <p:nvPr/>
        </p:nvCxnSpPr>
        <p:spPr>
          <a:xfrm flipH="1">
            <a:off x="8132020" y="2346287"/>
            <a:ext cx="211183" cy="136180"/>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93649DB-7965-BF45-946B-CE2B817733B5}"/>
              </a:ext>
            </a:extLst>
          </p:cNvPr>
          <p:cNvCxnSpPr/>
          <p:nvPr/>
        </p:nvCxnSpPr>
        <p:spPr>
          <a:xfrm flipH="1">
            <a:off x="7553766" y="2323377"/>
            <a:ext cx="211183" cy="136180"/>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D2F68F1-23F9-994E-B25C-191888AE956F}"/>
              </a:ext>
            </a:extLst>
          </p:cNvPr>
          <p:cNvSpPr txBox="1"/>
          <p:nvPr/>
        </p:nvSpPr>
        <p:spPr>
          <a:xfrm>
            <a:off x="6758193" y="4361253"/>
            <a:ext cx="1730597"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489"/>
                </a:solidFill>
                <a:effectLst/>
                <a:uLnTx/>
                <a:uFillTx/>
                <a:latin typeface="Arial" panose="020B0604020202020204"/>
                <a:ea typeface="+mn-ea"/>
                <a:cs typeface="+mn-cs"/>
              </a:rPr>
              <a:t>Assemble piping, valves, sensors, and cables to pressure vessels</a:t>
            </a:r>
          </a:p>
        </p:txBody>
      </p:sp>
      <p:cxnSp>
        <p:nvCxnSpPr>
          <p:cNvPr id="35" name="Straight Arrow Connector 34">
            <a:extLst>
              <a:ext uri="{FF2B5EF4-FFF2-40B4-BE49-F238E27FC236}">
                <a16:creationId xmlns:a16="http://schemas.microsoft.com/office/drawing/2014/main" id="{D990535F-44F5-9B4A-AD25-481FAC5B9CE2}"/>
              </a:ext>
            </a:extLst>
          </p:cNvPr>
          <p:cNvCxnSpPr/>
          <p:nvPr/>
        </p:nvCxnSpPr>
        <p:spPr>
          <a:xfrm flipH="1">
            <a:off x="8141545" y="3492863"/>
            <a:ext cx="211183" cy="136180"/>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11F0313-DD37-954A-B492-5343A8413500}"/>
              </a:ext>
            </a:extLst>
          </p:cNvPr>
          <p:cNvSpPr txBox="1"/>
          <p:nvPr/>
        </p:nvSpPr>
        <p:spPr>
          <a:xfrm>
            <a:off x="9479141" y="5607916"/>
            <a:ext cx="197498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489"/>
                </a:solidFill>
                <a:effectLst/>
                <a:uLnTx/>
                <a:uFillTx/>
                <a:latin typeface="Arial" panose="020B0604020202020204"/>
                <a:ea typeface="+mn-ea"/>
                <a:cs typeface="+mn-cs"/>
              </a:rPr>
              <a:t>Manufacturing complete &amp;</a:t>
            </a:r>
            <a:r>
              <a:rPr kumimoji="0" lang="en-US" sz="1100" b="0" i="0" u="none" strike="noStrike" kern="1200" cap="none" spc="0" normalizeH="0" noProof="0" dirty="0">
                <a:ln>
                  <a:noFill/>
                </a:ln>
                <a:solidFill>
                  <a:srgbClr val="001489"/>
                </a:solidFill>
                <a:effectLst/>
                <a:uLnTx/>
                <a:uFillTx/>
                <a:latin typeface="Arial" panose="020B0604020202020204"/>
                <a:ea typeface="+mn-ea"/>
                <a:cs typeface="+mn-cs"/>
              </a:rPr>
              <a:t> </a:t>
            </a:r>
            <a:r>
              <a:rPr kumimoji="0" lang="en-US" sz="1100" b="0" i="0" u="none" strike="noStrike" kern="1200" cap="none" spc="0" normalizeH="0" baseline="0" noProof="0" dirty="0">
                <a:ln>
                  <a:noFill/>
                </a:ln>
                <a:solidFill>
                  <a:srgbClr val="001489"/>
                </a:solidFill>
                <a:effectLst/>
                <a:uLnTx/>
                <a:uFillTx/>
                <a:latin typeface="Arial" panose="020B0604020202020204"/>
                <a:ea typeface="+mn-ea"/>
                <a:cs typeface="+mn-cs"/>
              </a:rPr>
              <a:t>import to reactor building</a:t>
            </a:r>
          </a:p>
        </p:txBody>
      </p:sp>
      <p:sp>
        <p:nvSpPr>
          <p:cNvPr id="37" name="TextBox 36">
            <a:extLst>
              <a:ext uri="{FF2B5EF4-FFF2-40B4-BE49-F238E27FC236}">
                <a16:creationId xmlns:a16="http://schemas.microsoft.com/office/drawing/2014/main" id="{A35F758F-DC14-464B-B5C8-FEB690144F72}"/>
              </a:ext>
            </a:extLst>
          </p:cNvPr>
          <p:cNvSpPr txBox="1"/>
          <p:nvPr/>
        </p:nvSpPr>
        <p:spPr>
          <a:xfrm>
            <a:off x="316087" y="4721692"/>
            <a:ext cx="205042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489"/>
                </a:solidFill>
                <a:effectLst/>
                <a:uLnTx/>
                <a:uFillTx/>
                <a:latin typeface="Arial" panose="020B0604020202020204"/>
                <a:ea typeface="+mn-ea"/>
                <a:cs typeface="+mn-cs"/>
              </a:rPr>
              <a:t>Ingot melt and forging</a:t>
            </a:r>
          </a:p>
        </p:txBody>
      </p:sp>
      <p:sp>
        <p:nvSpPr>
          <p:cNvPr id="38" name="TextBox 37">
            <a:extLst>
              <a:ext uri="{FF2B5EF4-FFF2-40B4-BE49-F238E27FC236}">
                <a16:creationId xmlns:a16="http://schemas.microsoft.com/office/drawing/2014/main" id="{9B9105B9-2FF7-7448-BF06-44EDDB7E7667}"/>
              </a:ext>
            </a:extLst>
          </p:cNvPr>
          <p:cNvSpPr txBox="1"/>
          <p:nvPr/>
        </p:nvSpPr>
        <p:spPr>
          <a:xfrm>
            <a:off x="1944359" y="5365043"/>
            <a:ext cx="4703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a:ea typeface="+mn-ea"/>
                <a:cs typeface="+mn-cs"/>
              </a:rPr>
              <a:t>Plant construction by EPC in parallel </a:t>
            </a:r>
          </a:p>
        </p:txBody>
      </p:sp>
      <p:pic>
        <p:nvPicPr>
          <p:cNvPr id="39" name="Picture 38">
            <a:extLst>
              <a:ext uri="{FF2B5EF4-FFF2-40B4-BE49-F238E27FC236}">
                <a16:creationId xmlns:a16="http://schemas.microsoft.com/office/drawing/2014/main" id="{0AC4920E-11AF-CE48-8DB2-5D6BED0E3FB7}"/>
              </a:ext>
            </a:extLst>
          </p:cNvPr>
          <p:cNvPicPr>
            <a:picLocks noChangeAspect="1"/>
          </p:cNvPicPr>
          <p:nvPr/>
        </p:nvPicPr>
        <p:blipFill>
          <a:blip r:embed="rId12"/>
          <a:stretch>
            <a:fillRect/>
          </a:stretch>
        </p:blipFill>
        <p:spPr>
          <a:xfrm rot="1746067">
            <a:off x="8395178" y="3844411"/>
            <a:ext cx="719390" cy="396274"/>
          </a:xfrm>
          <a:prstGeom prst="rect">
            <a:avLst/>
          </a:prstGeom>
        </p:spPr>
      </p:pic>
    </p:spTree>
    <p:extLst>
      <p:ext uri="{BB962C8B-B14F-4D97-AF65-F5344CB8AC3E}">
        <p14:creationId xmlns:p14="http://schemas.microsoft.com/office/powerpoint/2010/main" val="2253672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8A2FC85-2B42-F048-999E-2F4176834AD7}"/>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11645" b="11645"/>
          <a:stretch/>
        </p:blipFill>
        <p:spPr/>
      </p:pic>
      <p:sp>
        <p:nvSpPr>
          <p:cNvPr id="8" name="Title 3">
            <a:extLst>
              <a:ext uri="{FF2B5EF4-FFF2-40B4-BE49-F238E27FC236}">
                <a16:creationId xmlns:a16="http://schemas.microsoft.com/office/drawing/2014/main" id="{DD583EE1-19A3-C542-99B2-29C9FE98FDBD}"/>
              </a:ext>
            </a:extLst>
          </p:cNvPr>
          <p:cNvSpPr>
            <a:spLocks noGrp="1"/>
          </p:cNvSpPr>
          <p:nvPr>
            <p:ph type="title"/>
          </p:nvPr>
        </p:nvSpPr>
        <p:spPr>
          <a:xfrm>
            <a:off x="6406147" y="644321"/>
            <a:ext cx="5481052" cy="548640"/>
          </a:xfrm>
        </p:spPr>
        <p:txBody>
          <a:bodyPr/>
          <a:lstStyle/>
          <a:p>
            <a:r>
              <a:rPr lang="en-US" dirty="0" err="1"/>
              <a:t>NuScale’s</a:t>
            </a:r>
            <a:r>
              <a:rPr lang="en-US"/>
              <a:t> Mission</a:t>
            </a:r>
            <a:endParaRPr lang="en-US" dirty="0"/>
          </a:p>
        </p:txBody>
      </p:sp>
      <p:sp>
        <p:nvSpPr>
          <p:cNvPr id="9" name="Content Placeholder 1">
            <a:extLst>
              <a:ext uri="{FF2B5EF4-FFF2-40B4-BE49-F238E27FC236}">
                <a16:creationId xmlns:a16="http://schemas.microsoft.com/office/drawing/2014/main" id="{ADCB05E4-B572-094B-AC04-D69CBEC8A304}"/>
              </a:ext>
            </a:extLst>
          </p:cNvPr>
          <p:cNvSpPr txBox="1">
            <a:spLocks/>
          </p:cNvSpPr>
          <p:nvPr/>
        </p:nvSpPr>
        <p:spPr>
          <a:xfrm>
            <a:off x="6406147" y="1331494"/>
            <a:ext cx="5481052" cy="484792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NuScale Power provides scalable advanced nuclear technology for the production of electricity, heat, and clean water to </a:t>
            </a:r>
            <a:r>
              <a:rPr lang="en-US" b="1">
                <a:solidFill>
                  <a:schemeClr val="tx2"/>
                </a:solidFill>
              </a:rPr>
              <a:t>improve the quality of life for people around the world. </a:t>
            </a:r>
          </a:p>
          <a:p>
            <a:pPr marL="0" indent="0">
              <a:buFont typeface="Arial" panose="020B0604020202020204" pitchFamily="34" charset="0"/>
              <a:buNone/>
            </a:pPr>
            <a:r>
              <a:rPr lang="en-US"/>
              <a:t>We will achieve this mission by providing technology that is: </a:t>
            </a:r>
          </a:p>
          <a:p>
            <a:pPr marL="0" indent="0">
              <a:buFont typeface="Arial" panose="020B0604020202020204" pitchFamily="34" charset="0"/>
              <a:buNone/>
            </a:pPr>
            <a:endParaRPr lang="en-US" dirty="0"/>
          </a:p>
        </p:txBody>
      </p:sp>
      <p:grpSp>
        <p:nvGrpSpPr>
          <p:cNvPr id="10" name="Group 9">
            <a:extLst>
              <a:ext uri="{FF2B5EF4-FFF2-40B4-BE49-F238E27FC236}">
                <a16:creationId xmlns:a16="http://schemas.microsoft.com/office/drawing/2014/main" id="{66E2DF1D-F1FF-8447-9159-EF56790C842C}"/>
              </a:ext>
            </a:extLst>
          </p:cNvPr>
          <p:cNvGrpSpPr/>
          <p:nvPr/>
        </p:nvGrpSpPr>
        <p:grpSpPr>
          <a:xfrm>
            <a:off x="6469288" y="3290049"/>
            <a:ext cx="3364441" cy="2923631"/>
            <a:chOff x="5415738" y="3261673"/>
            <a:chExt cx="3364441" cy="2923631"/>
          </a:xfrm>
        </p:grpSpPr>
        <p:pic>
          <p:nvPicPr>
            <p:cNvPr id="11" name="Picture 10">
              <a:extLst>
                <a:ext uri="{FF2B5EF4-FFF2-40B4-BE49-F238E27FC236}">
                  <a16:creationId xmlns:a16="http://schemas.microsoft.com/office/drawing/2014/main" id="{F5FD5C4B-09AC-394A-A4EF-A6B4F6B490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5738" y="3261673"/>
              <a:ext cx="643418" cy="643418"/>
            </a:xfrm>
            <a:prstGeom prst="rect">
              <a:avLst/>
            </a:prstGeom>
          </p:spPr>
        </p:pic>
        <p:pic>
          <p:nvPicPr>
            <p:cNvPr id="12" name="Picture 11">
              <a:extLst>
                <a:ext uri="{FF2B5EF4-FFF2-40B4-BE49-F238E27FC236}">
                  <a16:creationId xmlns:a16="http://schemas.microsoft.com/office/drawing/2014/main" id="{E225AB9F-CA7A-3B43-9F44-9892317A58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5738" y="4005916"/>
              <a:ext cx="616700" cy="616700"/>
            </a:xfrm>
            <a:prstGeom prst="rect">
              <a:avLst/>
            </a:prstGeom>
          </p:spPr>
        </p:pic>
        <p:pic>
          <p:nvPicPr>
            <p:cNvPr id="13" name="Picture 12">
              <a:extLst>
                <a:ext uri="{FF2B5EF4-FFF2-40B4-BE49-F238E27FC236}">
                  <a16:creationId xmlns:a16="http://schemas.microsoft.com/office/drawing/2014/main" id="{64A859D2-A020-5241-B209-1F7E55FD4A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5738" y="4711286"/>
              <a:ext cx="680845" cy="680845"/>
            </a:xfrm>
            <a:prstGeom prst="rect">
              <a:avLst/>
            </a:prstGeom>
          </p:spPr>
        </p:pic>
        <p:pic>
          <p:nvPicPr>
            <p:cNvPr id="14" name="Picture 13">
              <a:extLst>
                <a:ext uri="{FF2B5EF4-FFF2-40B4-BE49-F238E27FC236}">
                  <a16:creationId xmlns:a16="http://schemas.microsoft.com/office/drawing/2014/main" id="{CF2DD4B9-11F5-2349-BE21-46A082326F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5738" y="5485605"/>
              <a:ext cx="699699" cy="699699"/>
            </a:xfrm>
            <a:prstGeom prst="rect">
              <a:avLst/>
            </a:prstGeom>
          </p:spPr>
        </p:pic>
        <p:sp>
          <p:nvSpPr>
            <p:cNvPr id="15" name="Rectangle 14">
              <a:extLst>
                <a:ext uri="{FF2B5EF4-FFF2-40B4-BE49-F238E27FC236}">
                  <a16:creationId xmlns:a16="http://schemas.microsoft.com/office/drawing/2014/main" id="{CBB2956E-9F4F-944C-91A2-17B91E18BED2}"/>
                </a:ext>
              </a:extLst>
            </p:cNvPr>
            <p:cNvSpPr/>
            <p:nvPr/>
          </p:nvSpPr>
          <p:spPr>
            <a:xfrm>
              <a:off x="6162572" y="3389274"/>
              <a:ext cx="1331955" cy="369332"/>
            </a:xfrm>
            <a:prstGeom prst="rect">
              <a:avLst/>
            </a:prstGeom>
          </p:spPr>
          <p:txBody>
            <a:bodyPr wrap="square">
              <a:spAutoFit/>
            </a:bodyPr>
            <a:lstStyle/>
            <a:p>
              <a:pPr>
                <a:defRPr/>
              </a:pPr>
              <a:r>
                <a:rPr lang="en-US" dirty="0">
                  <a:solidFill>
                    <a:srgbClr val="001386"/>
                  </a:solidFill>
                  <a:latin typeface="Arial" panose="020B0604020202020204" pitchFamily="34" charset="0"/>
                  <a:cs typeface="Arial" panose="020B0604020202020204" pitchFamily="34" charset="0"/>
                </a:rPr>
                <a:t>SMARTER</a:t>
              </a:r>
              <a:endParaRPr lang="en-US" sz="1600" dirty="0">
                <a:solidFill>
                  <a:srgbClr val="001489"/>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7DAE00E-1C80-5845-BF99-880A408D0EFE}"/>
                </a:ext>
              </a:extLst>
            </p:cNvPr>
            <p:cNvSpPr/>
            <p:nvPr/>
          </p:nvSpPr>
          <p:spPr>
            <a:xfrm>
              <a:off x="6123582" y="4053890"/>
              <a:ext cx="1331955" cy="369332"/>
            </a:xfrm>
            <a:prstGeom prst="rect">
              <a:avLst/>
            </a:prstGeom>
          </p:spPr>
          <p:txBody>
            <a:bodyPr wrap="square">
              <a:spAutoFit/>
            </a:bodyPr>
            <a:lstStyle/>
            <a:p>
              <a:pPr>
                <a:defRPr/>
              </a:pPr>
              <a:r>
                <a:rPr lang="en-US" dirty="0">
                  <a:solidFill>
                    <a:srgbClr val="001386"/>
                  </a:solidFill>
                  <a:latin typeface="Arial" panose="020B0604020202020204" pitchFamily="34" charset="0"/>
                  <a:cs typeface="Arial" panose="020B0604020202020204" pitchFamily="34" charset="0"/>
                </a:rPr>
                <a:t>CLEANER</a:t>
              </a:r>
              <a:endParaRPr lang="en-US" sz="1600" dirty="0">
                <a:solidFill>
                  <a:srgbClr val="001489"/>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AD6910B-1D87-E745-9605-470576D358C9}"/>
                </a:ext>
              </a:extLst>
            </p:cNvPr>
            <p:cNvSpPr/>
            <p:nvPr/>
          </p:nvSpPr>
          <p:spPr>
            <a:xfrm>
              <a:off x="6162084" y="4816895"/>
              <a:ext cx="1809924" cy="369332"/>
            </a:xfrm>
            <a:prstGeom prst="rect">
              <a:avLst/>
            </a:prstGeom>
          </p:spPr>
          <p:txBody>
            <a:bodyPr wrap="square">
              <a:spAutoFit/>
            </a:bodyPr>
            <a:lstStyle/>
            <a:p>
              <a:pPr>
                <a:defRPr/>
              </a:pPr>
              <a:r>
                <a:rPr lang="en-US" dirty="0">
                  <a:solidFill>
                    <a:srgbClr val="001386"/>
                  </a:solidFill>
                  <a:latin typeface="Arial" panose="020B0604020202020204" pitchFamily="34" charset="0"/>
                  <a:cs typeface="Arial" panose="020B0604020202020204" pitchFamily="34" charset="0"/>
                </a:rPr>
                <a:t>SAFER</a:t>
              </a:r>
              <a:endParaRPr lang="en-US" sz="1600" dirty="0">
                <a:solidFill>
                  <a:srgbClr val="001489"/>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E2FDCCA-8AA7-404D-9CBC-CA1ED98B9F53}"/>
                </a:ext>
              </a:extLst>
            </p:cNvPr>
            <p:cNvSpPr/>
            <p:nvPr/>
          </p:nvSpPr>
          <p:spPr>
            <a:xfrm>
              <a:off x="6162084" y="5660095"/>
              <a:ext cx="2618095" cy="369332"/>
            </a:xfrm>
            <a:prstGeom prst="rect">
              <a:avLst/>
            </a:prstGeom>
          </p:spPr>
          <p:txBody>
            <a:bodyPr wrap="square">
              <a:spAutoFit/>
            </a:bodyPr>
            <a:lstStyle/>
            <a:p>
              <a:pPr>
                <a:defRPr/>
              </a:pPr>
              <a:r>
                <a:rPr lang="en-US" dirty="0">
                  <a:solidFill>
                    <a:srgbClr val="001386"/>
                  </a:solidFill>
                  <a:latin typeface="Arial" panose="020B0604020202020204" pitchFamily="34" charset="0"/>
                  <a:cs typeface="Arial" panose="020B0604020202020204" pitchFamily="34" charset="0"/>
                </a:rPr>
                <a:t>COST COMPETITIVE</a:t>
              </a:r>
              <a:endParaRPr lang="en-US" sz="1600" dirty="0">
                <a:solidFill>
                  <a:srgbClr val="00148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1343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342F2D9-9923-E14D-998B-73B4A1661698}"/>
              </a:ext>
            </a:extLst>
          </p:cNvPr>
          <p:cNvSpPr>
            <a:spLocks noGrp="1"/>
          </p:cNvSpPr>
          <p:nvPr>
            <p:ph type="title"/>
          </p:nvPr>
        </p:nvSpPr>
        <p:spPr>
          <a:xfrm>
            <a:off x="381000" y="733425"/>
            <a:ext cx="11430000" cy="457200"/>
          </a:xfrm>
        </p:spPr>
        <p:txBody>
          <a:bodyPr/>
          <a:lstStyle/>
          <a:p>
            <a:r>
              <a:rPr lang="en-US" dirty="0"/>
              <a:t>NPM Manufacturing Readiness</a:t>
            </a:r>
            <a:endParaRPr lang="en-PH" dirty="0"/>
          </a:p>
        </p:txBody>
      </p:sp>
      <p:grpSp>
        <p:nvGrpSpPr>
          <p:cNvPr id="5" name="Group 4">
            <a:extLst>
              <a:ext uri="{FF2B5EF4-FFF2-40B4-BE49-F238E27FC236}">
                <a16:creationId xmlns:a16="http://schemas.microsoft.com/office/drawing/2014/main" id="{4BEF9327-CF8F-454A-8D7A-3A8B0566AD06}"/>
              </a:ext>
            </a:extLst>
          </p:cNvPr>
          <p:cNvGrpSpPr/>
          <p:nvPr/>
        </p:nvGrpSpPr>
        <p:grpSpPr>
          <a:xfrm>
            <a:off x="7761194" y="1059543"/>
            <a:ext cx="4126007" cy="4930695"/>
            <a:chOff x="7960153" y="1161736"/>
            <a:chExt cx="3927048" cy="4692932"/>
          </a:xfrm>
        </p:grpSpPr>
        <p:grpSp>
          <p:nvGrpSpPr>
            <p:cNvPr id="6" name="Group 5">
              <a:extLst>
                <a:ext uri="{FF2B5EF4-FFF2-40B4-BE49-F238E27FC236}">
                  <a16:creationId xmlns:a16="http://schemas.microsoft.com/office/drawing/2014/main" id="{03790EE5-F739-F941-81AC-11FCA99F9AA5}"/>
                </a:ext>
              </a:extLst>
            </p:cNvPr>
            <p:cNvGrpSpPr/>
            <p:nvPr/>
          </p:nvGrpSpPr>
          <p:grpSpPr>
            <a:xfrm>
              <a:off x="7969591" y="4383854"/>
              <a:ext cx="1474867" cy="1470814"/>
              <a:chOff x="7857217" y="4383855"/>
              <a:chExt cx="1474867" cy="1470815"/>
            </a:xfrm>
          </p:grpSpPr>
          <p:pic>
            <p:nvPicPr>
              <p:cNvPr id="15" name="Picture 14">
                <a:extLst>
                  <a:ext uri="{FF2B5EF4-FFF2-40B4-BE49-F238E27FC236}">
                    <a16:creationId xmlns:a16="http://schemas.microsoft.com/office/drawing/2014/main" id="{133C4EDD-04E1-CF4F-8C72-8B965922ABF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57217" y="4383855"/>
                <a:ext cx="1474867" cy="1470815"/>
              </a:xfrm>
              <a:prstGeom prst="rect">
                <a:avLst/>
              </a:prstGeom>
            </p:spPr>
          </p:pic>
          <p:sp>
            <p:nvSpPr>
              <p:cNvPr id="16" name="TextBox 15">
                <a:extLst>
                  <a:ext uri="{FF2B5EF4-FFF2-40B4-BE49-F238E27FC236}">
                    <a16:creationId xmlns:a16="http://schemas.microsoft.com/office/drawing/2014/main" id="{9B69513A-904D-AB47-B7C2-541971C8E7A9}"/>
                  </a:ext>
                </a:extLst>
              </p:cNvPr>
              <p:cNvSpPr txBox="1"/>
              <p:nvPr/>
            </p:nvSpPr>
            <p:spPr>
              <a:xfrm>
                <a:off x="8007657" y="5695208"/>
                <a:ext cx="1209603" cy="159462"/>
              </a:xfrm>
              <a:prstGeom prst="rect">
                <a:avLst/>
              </a:prstGeom>
              <a:noFill/>
            </p:spPr>
            <p:txBody>
              <a:bodyPr wrap="square" lIns="0" tIns="0" rIns="0" bIns="36000" rtlCol="0">
                <a:spAutoFit/>
              </a:bodyPr>
              <a:lstStyle/>
              <a:p>
                <a:r>
                  <a:rPr lang="en-US" sz="800" b="1" dirty="0">
                    <a:solidFill>
                      <a:schemeClr val="bg1"/>
                    </a:solidFill>
                  </a:rPr>
                  <a:t>F6NM Material Forging</a:t>
                </a:r>
              </a:p>
            </p:txBody>
          </p:sp>
        </p:grpSp>
        <p:grpSp>
          <p:nvGrpSpPr>
            <p:cNvPr id="7" name="Group 6">
              <a:extLst>
                <a:ext uri="{FF2B5EF4-FFF2-40B4-BE49-F238E27FC236}">
                  <a16:creationId xmlns:a16="http://schemas.microsoft.com/office/drawing/2014/main" id="{CC40C64D-49CF-DF41-8556-C5C60236A2B0}"/>
                </a:ext>
              </a:extLst>
            </p:cNvPr>
            <p:cNvGrpSpPr/>
            <p:nvPr/>
          </p:nvGrpSpPr>
          <p:grpSpPr>
            <a:xfrm>
              <a:off x="7968300" y="2779474"/>
              <a:ext cx="1476158" cy="1470814"/>
              <a:chOff x="7855926" y="2779474"/>
              <a:chExt cx="1476158" cy="1470815"/>
            </a:xfrm>
          </p:grpSpPr>
          <p:pic>
            <p:nvPicPr>
              <p:cNvPr id="13" name="Picture 12">
                <a:extLst>
                  <a:ext uri="{FF2B5EF4-FFF2-40B4-BE49-F238E27FC236}">
                    <a16:creationId xmlns:a16="http://schemas.microsoft.com/office/drawing/2014/main" id="{69B627AF-3DA0-F64E-9824-1CCE36A564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55926" y="2779474"/>
                <a:ext cx="1476158" cy="1470815"/>
              </a:xfrm>
              <a:prstGeom prst="rect">
                <a:avLst/>
              </a:prstGeom>
            </p:spPr>
          </p:pic>
          <p:sp>
            <p:nvSpPr>
              <p:cNvPr id="14" name="TextBox 13">
                <a:extLst>
                  <a:ext uri="{FF2B5EF4-FFF2-40B4-BE49-F238E27FC236}">
                    <a16:creationId xmlns:a16="http://schemas.microsoft.com/office/drawing/2014/main" id="{4354C70B-22E6-6042-B619-DF0BBE57E827}"/>
                  </a:ext>
                </a:extLst>
              </p:cNvPr>
              <p:cNvSpPr txBox="1"/>
              <p:nvPr/>
            </p:nvSpPr>
            <p:spPr>
              <a:xfrm>
                <a:off x="8000484" y="4090827"/>
                <a:ext cx="1209603" cy="159462"/>
              </a:xfrm>
              <a:prstGeom prst="rect">
                <a:avLst/>
              </a:prstGeom>
              <a:noFill/>
            </p:spPr>
            <p:txBody>
              <a:bodyPr wrap="square" lIns="0" tIns="0" rIns="0" bIns="36000" rtlCol="0">
                <a:spAutoFit/>
              </a:bodyPr>
              <a:lstStyle/>
              <a:p>
                <a:r>
                  <a:rPr lang="en-US" sz="800" b="1" dirty="0">
                    <a:solidFill>
                      <a:schemeClr val="bg1"/>
                    </a:solidFill>
                  </a:rPr>
                  <a:t>F6NM Material Forging</a:t>
                </a:r>
              </a:p>
            </p:txBody>
          </p:sp>
        </p:grpSp>
        <p:pic>
          <p:nvPicPr>
            <p:cNvPr id="8" name="Picture 7">
              <a:extLst>
                <a:ext uri="{FF2B5EF4-FFF2-40B4-BE49-F238E27FC236}">
                  <a16:creationId xmlns:a16="http://schemas.microsoft.com/office/drawing/2014/main" id="{666D3C64-E97E-804A-92F4-EFE6922283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164" r="17712"/>
            <a:stretch/>
          </p:blipFill>
          <p:spPr>
            <a:xfrm>
              <a:off x="9599621" y="1161736"/>
              <a:ext cx="2287580" cy="4686927"/>
            </a:xfrm>
            <a:prstGeom prst="rect">
              <a:avLst/>
            </a:prstGeom>
          </p:spPr>
        </p:pic>
        <p:sp>
          <p:nvSpPr>
            <p:cNvPr id="9" name="TextBox 8">
              <a:extLst>
                <a:ext uri="{FF2B5EF4-FFF2-40B4-BE49-F238E27FC236}">
                  <a16:creationId xmlns:a16="http://schemas.microsoft.com/office/drawing/2014/main" id="{BC51523B-4504-2C4D-9F04-042580A4E81C}"/>
                </a:ext>
              </a:extLst>
            </p:cNvPr>
            <p:cNvSpPr txBox="1"/>
            <p:nvPr/>
          </p:nvSpPr>
          <p:spPr>
            <a:xfrm>
              <a:off x="9765283" y="5689201"/>
              <a:ext cx="1752447" cy="159462"/>
            </a:xfrm>
            <a:prstGeom prst="rect">
              <a:avLst/>
            </a:prstGeom>
            <a:noFill/>
          </p:spPr>
          <p:txBody>
            <a:bodyPr wrap="square" lIns="0" tIns="0" rIns="0" bIns="36000" rtlCol="0">
              <a:spAutoFit/>
            </a:bodyPr>
            <a:lstStyle/>
            <a:p>
              <a:r>
                <a:rPr lang="en-US" sz="800" b="1" dirty="0">
                  <a:solidFill>
                    <a:schemeClr val="bg1"/>
                  </a:solidFill>
                </a:rPr>
                <a:t>Cladding Distortion</a:t>
              </a:r>
            </a:p>
          </p:txBody>
        </p:sp>
        <p:grpSp>
          <p:nvGrpSpPr>
            <p:cNvPr id="10" name="Group 9">
              <a:extLst>
                <a:ext uri="{FF2B5EF4-FFF2-40B4-BE49-F238E27FC236}">
                  <a16:creationId xmlns:a16="http://schemas.microsoft.com/office/drawing/2014/main" id="{A109E849-75B8-DE4D-B02B-B0FECDB0E49C}"/>
                </a:ext>
              </a:extLst>
            </p:cNvPr>
            <p:cNvGrpSpPr/>
            <p:nvPr/>
          </p:nvGrpSpPr>
          <p:grpSpPr>
            <a:xfrm>
              <a:off x="7960153" y="1161736"/>
              <a:ext cx="1472160" cy="1462455"/>
              <a:chOff x="7847780" y="1161736"/>
              <a:chExt cx="1472160" cy="1462455"/>
            </a:xfrm>
          </p:grpSpPr>
          <p:pic>
            <p:nvPicPr>
              <p:cNvPr id="11" name="Picture 10">
                <a:extLst>
                  <a:ext uri="{FF2B5EF4-FFF2-40B4-BE49-F238E27FC236}">
                    <a16:creationId xmlns:a16="http://schemas.microsoft.com/office/drawing/2014/main" id="{E84CEF29-6758-6543-98FB-CBE941CFCF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44" r="9278"/>
              <a:stretch/>
            </p:blipFill>
            <p:spPr>
              <a:xfrm>
                <a:off x="7847780" y="1161736"/>
                <a:ext cx="1472160" cy="1462455"/>
              </a:xfrm>
              <a:prstGeom prst="rect">
                <a:avLst/>
              </a:prstGeom>
            </p:spPr>
          </p:pic>
          <p:sp>
            <p:nvSpPr>
              <p:cNvPr id="12" name="TextBox 11">
                <a:extLst>
                  <a:ext uri="{FF2B5EF4-FFF2-40B4-BE49-F238E27FC236}">
                    <a16:creationId xmlns:a16="http://schemas.microsoft.com/office/drawing/2014/main" id="{A063331F-93BE-E244-B1F8-1C82B7F52845}"/>
                  </a:ext>
                </a:extLst>
              </p:cNvPr>
              <p:cNvSpPr txBox="1"/>
              <p:nvPr/>
            </p:nvSpPr>
            <p:spPr>
              <a:xfrm>
                <a:off x="7962897" y="2464729"/>
                <a:ext cx="998424" cy="159462"/>
              </a:xfrm>
              <a:prstGeom prst="rect">
                <a:avLst/>
              </a:prstGeom>
              <a:noFill/>
            </p:spPr>
            <p:txBody>
              <a:bodyPr wrap="square" lIns="0" tIns="0" rIns="0" bIns="36000" rtlCol="0">
                <a:spAutoFit/>
              </a:bodyPr>
              <a:lstStyle/>
              <a:p>
                <a:r>
                  <a:rPr lang="en-US" sz="800" b="1" dirty="0">
                    <a:solidFill>
                      <a:schemeClr val="bg1"/>
                    </a:solidFill>
                  </a:rPr>
                  <a:t>SG Tube Bending</a:t>
                </a:r>
              </a:p>
            </p:txBody>
          </p:sp>
        </p:grpSp>
      </p:grpSp>
      <p:sp>
        <p:nvSpPr>
          <p:cNvPr id="17" name="Rectangle 16">
            <a:extLst>
              <a:ext uri="{FF2B5EF4-FFF2-40B4-BE49-F238E27FC236}">
                <a16:creationId xmlns:a16="http://schemas.microsoft.com/office/drawing/2014/main" id="{1E895005-C6D1-EB4D-97D6-7319000B7F32}"/>
              </a:ext>
            </a:extLst>
          </p:cNvPr>
          <p:cNvSpPr/>
          <p:nvPr/>
        </p:nvSpPr>
        <p:spPr>
          <a:xfrm>
            <a:off x="304798" y="1167462"/>
            <a:ext cx="73152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defRPr/>
            </a:pPr>
            <a:r>
              <a:rPr lang="en-US" b="1" dirty="0">
                <a:solidFill>
                  <a:schemeClr val="bg1"/>
                </a:solidFill>
                <a:latin typeface="+mj-lt"/>
              </a:rPr>
              <a:t>Completed Design for Manufacturing</a:t>
            </a:r>
          </a:p>
        </p:txBody>
      </p:sp>
      <p:sp>
        <p:nvSpPr>
          <p:cNvPr id="18" name="Rectangle 17">
            <a:extLst>
              <a:ext uri="{FF2B5EF4-FFF2-40B4-BE49-F238E27FC236}">
                <a16:creationId xmlns:a16="http://schemas.microsoft.com/office/drawing/2014/main" id="{5B965E16-764D-8347-95CA-08C313404E93}"/>
              </a:ext>
            </a:extLst>
          </p:cNvPr>
          <p:cNvSpPr/>
          <p:nvPr/>
        </p:nvSpPr>
        <p:spPr>
          <a:xfrm>
            <a:off x="304799" y="3429000"/>
            <a:ext cx="73152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defRPr/>
            </a:pPr>
            <a:r>
              <a:rPr lang="en-US" b="1" dirty="0">
                <a:solidFill>
                  <a:schemeClr val="bg1"/>
                </a:solidFill>
                <a:latin typeface="+mj-lt"/>
              </a:rPr>
              <a:t>Manufacturing Trials</a:t>
            </a:r>
          </a:p>
        </p:txBody>
      </p:sp>
      <p:grpSp>
        <p:nvGrpSpPr>
          <p:cNvPr id="19" name="Group 18">
            <a:extLst>
              <a:ext uri="{FF2B5EF4-FFF2-40B4-BE49-F238E27FC236}">
                <a16:creationId xmlns:a16="http://schemas.microsoft.com/office/drawing/2014/main" id="{C29AFC65-EFF5-8C46-8CB6-9E0EB43EA101}"/>
              </a:ext>
            </a:extLst>
          </p:cNvPr>
          <p:cNvGrpSpPr/>
          <p:nvPr/>
        </p:nvGrpSpPr>
        <p:grpSpPr>
          <a:xfrm>
            <a:off x="304800" y="1720067"/>
            <a:ext cx="7045754" cy="215500"/>
            <a:chOff x="304800" y="1720067"/>
            <a:chExt cx="7045754" cy="215500"/>
          </a:xfrm>
        </p:grpSpPr>
        <p:pic>
          <p:nvPicPr>
            <p:cNvPr id="20" name="Graphic 19">
              <a:extLst>
                <a:ext uri="{FF2B5EF4-FFF2-40B4-BE49-F238E27FC236}">
                  <a16:creationId xmlns:a16="http://schemas.microsoft.com/office/drawing/2014/main" id="{2AE82374-2AD0-1A4F-9AD2-3EED0577960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00" y="1720067"/>
              <a:ext cx="215502" cy="215500"/>
            </a:xfrm>
            <a:prstGeom prst="rect">
              <a:avLst/>
            </a:prstGeom>
          </p:spPr>
        </p:pic>
        <p:sp>
          <p:nvSpPr>
            <p:cNvPr id="21" name="TextBox 20">
              <a:extLst>
                <a:ext uri="{FF2B5EF4-FFF2-40B4-BE49-F238E27FC236}">
                  <a16:creationId xmlns:a16="http://schemas.microsoft.com/office/drawing/2014/main" id="{B5E56D97-FFC8-BE40-9617-6506D4C7C781}"/>
                </a:ext>
              </a:extLst>
            </p:cNvPr>
            <p:cNvSpPr txBox="1"/>
            <p:nvPr/>
          </p:nvSpPr>
          <p:spPr>
            <a:xfrm>
              <a:off x="706822" y="1720095"/>
              <a:ext cx="6643732" cy="215444"/>
            </a:xfrm>
            <a:prstGeom prst="rect">
              <a:avLst/>
            </a:prstGeom>
            <a:noFill/>
          </p:spPr>
          <p:txBody>
            <a:bodyPr wrap="square" lIns="0" tIns="0" rIns="0" bIns="0" rtlCol="0" anchor="t">
              <a:spAutoFit/>
            </a:bodyPr>
            <a:lstStyle/>
            <a:p>
              <a:pPr algn="l">
                <a:spcAft>
                  <a:spcPts val="600"/>
                </a:spcAft>
              </a:pPr>
              <a:r>
                <a:rPr lang="en-US" sz="1400" dirty="0">
                  <a:solidFill>
                    <a:schemeClr val="tx2"/>
                  </a:solidFill>
                </a:rPr>
                <a:t>Manufacturer feedback to optimize design and lower costs</a:t>
              </a:r>
            </a:p>
          </p:txBody>
        </p:sp>
      </p:grpSp>
      <p:grpSp>
        <p:nvGrpSpPr>
          <p:cNvPr id="22" name="Group 21">
            <a:extLst>
              <a:ext uri="{FF2B5EF4-FFF2-40B4-BE49-F238E27FC236}">
                <a16:creationId xmlns:a16="http://schemas.microsoft.com/office/drawing/2014/main" id="{9C9FCD8D-4490-8B44-A89D-207E471596E8}"/>
              </a:ext>
            </a:extLst>
          </p:cNvPr>
          <p:cNvGrpSpPr/>
          <p:nvPr/>
        </p:nvGrpSpPr>
        <p:grpSpPr>
          <a:xfrm>
            <a:off x="304800" y="2118402"/>
            <a:ext cx="7045754" cy="215500"/>
            <a:chOff x="304800" y="1720067"/>
            <a:chExt cx="7045754" cy="215500"/>
          </a:xfrm>
        </p:grpSpPr>
        <p:pic>
          <p:nvPicPr>
            <p:cNvPr id="23" name="Graphic 22">
              <a:extLst>
                <a:ext uri="{FF2B5EF4-FFF2-40B4-BE49-F238E27FC236}">
                  <a16:creationId xmlns:a16="http://schemas.microsoft.com/office/drawing/2014/main" id="{AC748011-ADD3-4E4B-B154-0075BF7E1A9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00" y="1720067"/>
              <a:ext cx="215502" cy="215500"/>
            </a:xfrm>
            <a:prstGeom prst="rect">
              <a:avLst/>
            </a:prstGeom>
          </p:spPr>
        </p:pic>
        <p:sp>
          <p:nvSpPr>
            <p:cNvPr id="24" name="TextBox 23">
              <a:extLst>
                <a:ext uri="{FF2B5EF4-FFF2-40B4-BE49-F238E27FC236}">
                  <a16:creationId xmlns:a16="http://schemas.microsoft.com/office/drawing/2014/main" id="{59CEAF74-6DED-9D4E-BD64-CBD631B4147B}"/>
                </a:ext>
              </a:extLst>
            </p:cNvPr>
            <p:cNvSpPr txBox="1"/>
            <p:nvPr/>
          </p:nvSpPr>
          <p:spPr>
            <a:xfrm>
              <a:off x="706822" y="1720095"/>
              <a:ext cx="6643732" cy="215444"/>
            </a:xfrm>
            <a:prstGeom prst="rect">
              <a:avLst/>
            </a:prstGeom>
            <a:noFill/>
          </p:spPr>
          <p:txBody>
            <a:bodyPr wrap="square" lIns="0" tIns="0" rIns="0" bIns="0" rtlCol="0" anchor="t">
              <a:spAutoFit/>
            </a:bodyPr>
            <a:lstStyle/>
            <a:p>
              <a:pPr algn="l">
                <a:spcAft>
                  <a:spcPts val="600"/>
                </a:spcAft>
              </a:pPr>
              <a:r>
                <a:rPr lang="en-US" sz="1400" dirty="0">
                  <a:solidFill>
                    <a:schemeClr val="tx2"/>
                  </a:solidFill>
                </a:rPr>
                <a:t>Manufacturing plan development</a:t>
              </a:r>
            </a:p>
          </p:txBody>
        </p:sp>
      </p:grpSp>
      <p:grpSp>
        <p:nvGrpSpPr>
          <p:cNvPr id="25" name="Group 24">
            <a:extLst>
              <a:ext uri="{FF2B5EF4-FFF2-40B4-BE49-F238E27FC236}">
                <a16:creationId xmlns:a16="http://schemas.microsoft.com/office/drawing/2014/main" id="{033961E1-6822-E44D-88E3-31E208B6C3B4}"/>
              </a:ext>
            </a:extLst>
          </p:cNvPr>
          <p:cNvGrpSpPr/>
          <p:nvPr/>
        </p:nvGrpSpPr>
        <p:grpSpPr>
          <a:xfrm>
            <a:off x="304800" y="2516737"/>
            <a:ext cx="7045754" cy="215500"/>
            <a:chOff x="304800" y="1720067"/>
            <a:chExt cx="7045754" cy="215500"/>
          </a:xfrm>
        </p:grpSpPr>
        <p:pic>
          <p:nvPicPr>
            <p:cNvPr id="26" name="Graphic 25">
              <a:extLst>
                <a:ext uri="{FF2B5EF4-FFF2-40B4-BE49-F238E27FC236}">
                  <a16:creationId xmlns:a16="http://schemas.microsoft.com/office/drawing/2014/main" id="{2E7DAD31-2947-FE43-891E-B5FB4DEFC5C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00" y="1720067"/>
              <a:ext cx="215502" cy="215500"/>
            </a:xfrm>
            <a:prstGeom prst="rect">
              <a:avLst/>
            </a:prstGeom>
          </p:spPr>
        </p:pic>
        <p:sp>
          <p:nvSpPr>
            <p:cNvPr id="27" name="TextBox 26">
              <a:extLst>
                <a:ext uri="{FF2B5EF4-FFF2-40B4-BE49-F238E27FC236}">
                  <a16:creationId xmlns:a16="http://schemas.microsoft.com/office/drawing/2014/main" id="{145AC668-3885-B047-B9B9-ED3FEC616C46}"/>
                </a:ext>
              </a:extLst>
            </p:cNvPr>
            <p:cNvSpPr txBox="1"/>
            <p:nvPr/>
          </p:nvSpPr>
          <p:spPr>
            <a:xfrm>
              <a:off x="706822" y="1720095"/>
              <a:ext cx="6643732" cy="215444"/>
            </a:xfrm>
            <a:prstGeom prst="rect">
              <a:avLst/>
            </a:prstGeom>
            <a:noFill/>
          </p:spPr>
          <p:txBody>
            <a:bodyPr wrap="square" lIns="0" tIns="0" rIns="0" bIns="0" rtlCol="0" anchor="t">
              <a:spAutoFit/>
            </a:bodyPr>
            <a:lstStyle/>
            <a:p>
              <a:pPr algn="l">
                <a:spcAft>
                  <a:spcPts val="600"/>
                </a:spcAft>
              </a:pPr>
              <a:r>
                <a:rPr lang="en-US" sz="1400" dirty="0">
                  <a:solidFill>
                    <a:schemeClr val="tx2"/>
                  </a:solidFill>
                </a:rPr>
                <a:t>Preliminary drawings</a:t>
              </a:r>
            </a:p>
          </p:txBody>
        </p:sp>
      </p:grpSp>
      <p:grpSp>
        <p:nvGrpSpPr>
          <p:cNvPr id="28" name="Group 27">
            <a:extLst>
              <a:ext uri="{FF2B5EF4-FFF2-40B4-BE49-F238E27FC236}">
                <a16:creationId xmlns:a16="http://schemas.microsoft.com/office/drawing/2014/main" id="{F3A81D84-A8D3-8145-B85D-108F40DA0144}"/>
              </a:ext>
            </a:extLst>
          </p:cNvPr>
          <p:cNvGrpSpPr/>
          <p:nvPr/>
        </p:nvGrpSpPr>
        <p:grpSpPr>
          <a:xfrm>
            <a:off x="304800" y="2915072"/>
            <a:ext cx="7045754" cy="215500"/>
            <a:chOff x="304800" y="1720067"/>
            <a:chExt cx="7045754" cy="215500"/>
          </a:xfrm>
        </p:grpSpPr>
        <p:pic>
          <p:nvPicPr>
            <p:cNvPr id="29" name="Graphic 28">
              <a:extLst>
                <a:ext uri="{FF2B5EF4-FFF2-40B4-BE49-F238E27FC236}">
                  <a16:creationId xmlns:a16="http://schemas.microsoft.com/office/drawing/2014/main" id="{742020B9-2D1E-3744-BBB3-B979FEA7AD9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00" y="1720067"/>
              <a:ext cx="215502" cy="215500"/>
            </a:xfrm>
            <a:prstGeom prst="rect">
              <a:avLst/>
            </a:prstGeom>
          </p:spPr>
        </p:pic>
        <p:sp>
          <p:nvSpPr>
            <p:cNvPr id="30" name="TextBox 29">
              <a:extLst>
                <a:ext uri="{FF2B5EF4-FFF2-40B4-BE49-F238E27FC236}">
                  <a16:creationId xmlns:a16="http://schemas.microsoft.com/office/drawing/2014/main" id="{99FF9FEB-F44F-274E-9BCB-6C0C69634F76}"/>
                </a:ext>
              </a:extLst>
            </p:cNvPr>
            <p:cNvSpPr txBox="1"/>
            <p:nvPr/>
          </p:nvSpPr>
          <p:spPr>
            <a:xfrm>
              <a:off x="706822" y="1720095"/>
              <a:ext cx="6643732" cy="215444"/>
            </a:xfrm>
            <a:prstGeom prst="rect">
              <a:avLst/>
            </a:prstGeom>
            <a:noFill/>
          </p:spPr>
          <p:txBody>
            <a:bodyPr wrap="square" lIns="0" tIns="0" rIns="0" bIns="0" rtlCol="0" anchor="t">
              <a:spAutoFit/>
            </a:bodyPr>
            <a:lstStyle/>
            <a:p>
              <a:pPr algn="l">
                <a:spcAft>
                  <a:spcPts val="600"/>
                </a:spcAft>
              </a:pPr>
              <a:r>
                <a:rPr lang="en-US" sz="1400" dirty="0">
                  <a:solidFill>
                    <a:schemeClr val="tx2"/>
                  </a:solidFill>
                </a:rPr>
                <a:t>Performed by Doosan and BWXT (performing same scope)</a:t>
              </a:r>
            </a:p>
          </p:txBody>
        </p:sp>
      </p:grpSp>
      <p:grpSp>
        <p:nvGrpSpPr>
          <p:cNvPr id="31" name="Group 30">
            <a:extLst>
              <a:ext uri="{FF2B5EF4-FFF2-40B4-BE49-F238E27FC236}">
                <a16:creationId xmlns:a16="http://schemas.microsoft.com/office/drawing/2014/main" id="{B30FCE16-087B-FC4D-9CD7-35D56B255D37}"/>
              </a:ext>
            </a:extLst>
          </p:cNvPr>
          <p:cNvGrpSpPr/>
          <p:nvPr/>
        </p:nvGrpSpPr>
        <p:grpSpPr>
          <a:xfrm>
            <a:off x="304800" y="4089524"/>
            <a:ext cx="7045754" cy="215500"/>
            <a:chOff x="304800" y="1720067"/>
            <a:chExt cx="7045754" cy="215500"/>
          </a:xfrm>
        </p:grpSpPr>
        <p:pic>
          <p:nvPicPr>
            <p:cNvPr id="32" name="Graphic 31">
              <a:extLst>
                <a:ext uri="{FF2B5EF4-FFF2-40B4-BE49-F238E27FC236}">
                  <a16:creationId xmlns:a16="http://schemas.microsoft.com/office/drawing/2014/main" id="{61E22696-B83F-444C-902D-7F17DC506ED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00" y="1720067"/>
              <a:ext cx="215502" cy="215500"/>
            </a:xfrm>
            <a:prstGeom prst="rect">
              <a:avLst/>
            </a:prstGeom>
          </p:spPr>
        </p:pic>
        <p:sp>
          <p:nvSpPr>
            <p:cNvPr id="33" name="TextBox 32">
              <a:extLst>
                <a:ext uri="{FF2B5EF4-FFF2-40B4-BE49-F238E27FC236}">
                  <a16:creationId xmlns:a16="http://schemas.microsoft.com/office/drawing/2014/main" id="{4FE769A8-E8AD-E848-A5D8-F9589090E5D8}"/>
                </a:ext>
              </a:extLst>
            </p:cNvPr>
            <p:cNvSpPr txBox="1"/>
            <p:nvPr/>
          </p:nvSpPr>
          <p:spPr>
            <a:xfrm>
              <a:off x="706822" y="1720095"/>
              <a:ext cx="6643732" cy="215444"/>
            </a:xfrm>
            <a:prstGeom prst="rect">
              <a:avLst/>
            </a:prstGeom>
            <a:noFill/>
          </p:spPr>
          <p:txBody>
            <a:bodyPr wrap="square" lIns="0" tIns="0" rIns="0" bIns="0" rtlCol="0" anchor="t">
              <a:spAutoFit/>
            </a:bodyPr>
            <a:lstStyle/>
            <a:p>
              <a:pPr algn="l">
                <a:spcAft>
                  <a:spcPts val="600"/>
                </a:spcAft>
              </a:pPr>
              <a:r>
                <a:rPr lang="en-US" sz="1400" dirty="0">
                  <a:solidFill>
                    <a:schemeClr val="tx2"/>
                  </a:solidFill>
                </a:rPr>
                <a:t>Reduce risk and increase cost certainty for first-of-a-kind deployment</a:t>
              </a:r>
            </a:p>
          </p:txBody>
        </p:sp>
      </p:grpSp>
      <p:grpSp>
        <p:nvGrpSpPr>
          <p:cNvPr id="34" name="Group 33">
            <a:extLst>
              <a:ext uri="{FF2B5EF4-FFF2-40B4-BE49-F238E27FC236}">
                <a16:creationId xmlns:a16="http://schemas.microsoft.com/office/drawing/2014/main" id="{90406F20-F1E1-7F4B-959F-1B96D40778E5}"/>
              </a:ext>
            </a:extLst>
          </p:cNvPr>
          <p:cNvGrpSpPr/>
          <p:nvPr/>
        </p:nvGrpSpPr>
        <p:grpSpPr>
          <a:xfrm>
            <a:off x="304800" y="4487859"/>
            <a:ext cx="7045754" cy="215500"/>
            <a:chOff x="304800" y="1720067"/>
            <a:chExt cx="7045754" cy="215500"/>
          </a:xfrm>
        </p:grpSpPr>
        <p:pic>
          <p:nvPicPr>
            <p:cNvPr id="35" name="Graphic 34">
              <a:extLst>
                <a:ext uri="{FF2B5EF4-FFF2-40B4-BE49-F238E27FC236}">
                  <a16:creationId xmlns:a16="http://schemas.microsoft.com/office/drawing/2014/main" id="{1ADC6F3C-C36C-5743-889C-11772C602B4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00" y="1720067"/>
              <a:ext cx="215502" cy="215500"/>
            </a:xfrm>
            <a:prstGeom prst="rect">
              <a:avLst/>
            </a:prstGeom>
          </p:spPr>
        </p:pic>
        <p:sp>
          <p:nvSpPr>
            <p:cNvPr id="36" name="TextBox 35">
              <a:extLst>
                <a:ext uri="{FF2B5EF4-FFF2-40B4-BE49-F238E27FC236}">
                  <a16:creationId xmlns:a16="http://schemas.microsoft.com/office/drawing/2014/main" id="{9E29FB04-FEFC-A04E-9940-D482543FED5B}"/>
                </a:ext>
              </a:extLst>
            </p:cNvPr>
            <p:cNvSpPr txBox="1"/>
            <p:nvPr/>
          </p:nvSpPr>
          <p:spPr>
            <a:xfrm>
              <a:off x="706822" y="1720095"/>
              <a:ext cx="6643732" cy="215444"/>
            </a:xfrm>
            <a:prstGeom prst="rect">
              <a:avLst/>
            </a:prstGeom>
            <a:noFill/>
          </p:spPr>
          <p:txBody>
            <a:bodyPr wrap="square" lIns="0" tIns="0" rIns="0" bIns="0" rtlCol="0" anchor="t">
              <a:spAutoFit/>
            </a:bodyPr>
            <a:lstStyle/>
            <a:p>
              <a:pPr algn="l">
                <a:spcAft>
                  <a:spcPts val="600"/>
                </a:spcAft>
              </a:pPr>
              <a:r>
                <a:rPr lang="en-US" sz="1400" dirty="0">
                  <a:solidFill>
                    <a:schemeClr val="tx2"/>
                  </a:solidFill>
                </a:rPr>
                <a:t>Cladding distortion (2 sided) of reactor pressure vessel</a:t>
              </a:r>
            </a:p>
          </p:txBody>
        </p:sp>
      </p:grpSp>
      <p:grpSp>
        <p:nvGrpSpPr>
          <p:cNvPr id="37" name="Group 36">
            <a:extLst>
              <a:ext uri="{FF2B5EF4-FFF2-40B4-BE49-F238E27FC236}">
                <a16:creationId xmlns:a16="http://schemas.microsoft.com/office/drawing/2014/main" id="{9BCE3CF0-DE55-6C44-A596-BF185F237743}"/>
              </a:ext>
            </a:extLst>
          </p:cNvPr>
          <p:cNvGrpSpPr/>
          <p:nvPr/>
        </p:nvGrpSpPr>
        <p:grpSpPr>
          <a:xfrm>
            <a:off x="304800" y="4886194"/>
            <a:ext cx="7045754" cy="215500"/>
            <a:chOff x="304800" y="1720067"/>
            <a:chExt cx="7045754" cy="215500"/>
          </a:xfrm>
        </p:grpSpPr>
        <p:pic>
          <p:nvPicPr>
            <p:cNvPr id="38" name="Graphic 37">
              <a:extLst>
                <a:ext uri="{FF2B5EF4-FFF2-40B4-BE49-F238E27FC236}">
                  <a16:creationId xmlns:a16="http://schemas.microsoft.com/office/drawing/2014/main" id="{9EADE599-FA12-844B-B765-1482AFE0339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00" y="1720067"/>
              <a:ext cx="215502" cy="215500"/>
            </a:xfrm>
            <a:prstGeom prst="rect">
              <a:avLst/>
            </a:prstGeom>
          </p:spPr>
        </p:pic>
        <p:sp>
          <p:nvSpPr>
            <p:cNvPr id="39" name="TextBox 38">
              <a:extLst>
                <a:ext uri="{FF2B5EF4-FFF2-40B4-BE49-F238E27FC236}">
                  <a16:creationId xmlns:a16="http://schemas.microsoft.com/office/drawing/2014/main" id="{6B5D31D7-72CD-9745-88B8-9633854A6439}"/>
                </a:ext>
              </a:extLst>
            </p:cNvPr>
            <p:cNvSpPr txBox="1"/>
            <p:nvPr/>
          </p:nvSpPr>
          <p:spPr>
            <a:xfrm>
              <a:off x="706822" y="1720095"/>
              <a:ext cx="6643732" cy="215444"/>
            </a:xfrm>
            <a:prstGeom prst="rect">
              <a:avLst/>
            </a:prstGeom>
            <a:noFill/>
          </p:spPr>
          <p:txBody>
            <a:bodyPr wrap="square" lIns="0" tIns="0" rIns="0" bIns="0" rtlCol="0" anchor="t">
              <a:spAutoFit/>
            </a:bodyPr>
            <a:lstStyle/>
            <a:p>
              <a:pPr algn="l">
                <a:spcAft>
                  <a:spcPts val="600"/>
                </a:spcAft>
              </a:pPr>
              <a:r>
                <a:rPr lang="en-US" sz="1400" dirty="0">
                  <a:solidFill>
                    <a:schemeClr val="tx2"/>
                  </a:solidFill>
                </a:rPr>
                <a:t>Steam generator tube bending</a:t>
              </a:r>
            </a:p>
          </p:txBody>
        </p:sp>
      </p:grpSp>
      <p:grpSp>
        <p:nvGrpSpPr>
          <p:cNvPr id="40" name="Group 39">
            <a:extLst>
              <a:ext uri="{FF2B5EF4-FFF2-40B4-BE49-F238E27FC236}">
                <a16:creationId xmlns:a16="http://schemas.microsoft.com/office/drawing/2014/main" id="{071F268B-984B-CD4A-AC41-D8D0EA1EABC0}"/>
              </a:ext>
            </a:extLst>
          </p:cNvPr>
          <p:cNvGrpSpPr/>
          <p:nvPr/>
        </p:nvGrpSpPr>
        <p:grpSpPr>
          <a:xfrm>
            <a:off x="304800" y="5284529"/>
            <a:ext cx="7045754" cy="215500"/>
            <a:chOff x="304800" y="1720067"/>
            <a:chExt cx="7045754" cy="215500"/>
          </a:xfrm>
        </p:grpSpPr>
        <p:pic>
          <p:nvPicPr>
            <p:cNvPr id="41" name="Graphic 40">
              <a:extLst>
                <a:ext uri="{FF2B5EF4-FFF2-40B4-BE49-F238E27FC236}">
                  <a16:creationId xmlns:a16="http://schemas.microsoft.com/office/drawing/2014/main" id="{3EDD9901-4F81-1847-A5F0-543DC153060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00" y="1720067"/>
              <a:ext cx="215502" cy="215500"/>
            </a:xfrm>
            <a:prstGeom prst="rect">
              <a:avLst/>
            </a:prstGeom>
          </p:spPr>
        </p:pic>
        <p:sp>
          <p:nvSpPr>
            <p:cNvPr id="42" name="TextBox 41">
              <a:extLst>
                <a:ext uri="{FF2B5EF4-FFF2-40B4-BE49-F238E27FC236}">
                  <a16:creationId xmlns:a16="http://schemas.microsoft.com/office/drawing/2014/main" id="{6ACB7940-F039-3646-8CBF-4A9D787A9587}"/>
                </a:ext>
              </a:extLst>
            </p:cNvPr>
            <p:cNvSpPr txBox="1"/>
            <p:nvPr/>
          </p:nvSpPr>
          <p:spPr>
            <a:xfrm>
              <a:off x="706822" y="1720095"/>
              <a:ext cx="6643732" cy="215444"/>
            </a:xfrm>
            <a:prstGeom prst="rect">
              <a:avLst/>
            </a:prstGeom>
            <a:noFill/>
          </p:spPr>
          <p:txBody>
            <a:bodyPr wrap="square" lIns="0" tIns="0" rIns="0" bIns="0" rtlCol="0" anchor="t">
              <a:spAutoFit/>
            </a:bodyPr>
            <a:lstStyle/>
            <a:p>
              <a:pPr algn="l">
                <a:spcAft>
                  <a:spcPts val="600"/>
                </a:spcAft>
              </a:pPr>
              <a:r>
                <a:rPr lang="en-US" sz="1400" dirty="0">
                  <a:solidFill>
                    <a:schemeClr val="tx2"/>
                  </a:solidFill>
                </a:rPr>
                <a:t>F6NM material (martensitic stainless steel) use for containment vessel</a:t>
              </a:r>
            </a:p>
          </p:txBody>
        </p:sp>
      </p:grpSp>
      <p:grpSp>
        <p:nvGrpSpPr>
          <p:cNvPr id="43" name="Group 42">
            <a:extLst>
              <a:ext uri="{FF2B5EF4-FFF2-40B4-BE49-F238E27FC236}">
                <a16:creationId xmlns:a16="http://schemas.microsoft.com/office/drawing/2014/main" id="{8BC1819F-02CD-C342-BB41-76A88614CB17}"/>
              </a:ext>
            </a:extLst>
          </p:cNvPr>
          <p:cNvGrpSpPr/>
          <p:nvPr/>
        </p:nvGrpSpPr>
        <p:grpSpPr>
          <a:xfrm>
            <a:off x="304800" y="5684658"/>
            <a:ext cx="7045754" cy="215500"/>
            <a:chOff x="304800" y="1720067"/>
            <a:chExt cx="7045754" cy="215500"/>
          </a:xfrm>
        </p:grpSpPr>
        <p:pic>
          <p:nvPicPr>
            <p:cNvPr id="44" name="Graphic 43">
              <a:extLst>
                <a:ext uri="{FF2B5EF4-FFF2-40B4-BE49-F238E27FC236}">
                  <a16:creationId xmlns:a16="http://schemas.microsoft.com/office/drawing/2014/main" id="{5201C45B-036F-4545-BA14-F0F920A34CB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00" y="1720067"/>
              <a:ext cx="215502" cy="215500"/>
            </a:xfrm>
            <a:prstGeom prst="rect">
              <a:avLst/>
            </a:prstGeom>
          </p:spPr>
        </p:pic>
        <p:sp>
          <p:nvSpPr>
            <p:cNvPr id="45" name="TextBox 44">
              <a:extLst>
                <a:ext uri="{FF2B5EF4-FFF2-40B4-BE49-F238E27FC236}">
                  <a16:creationId xmlns:a16="http://schemas.microsoft.com/office/drawing/2014/main" id="{677260EF-E76C-C649-A576-986B0F8B9FC4}"/>
                </a:ext>
              </a:extLst>
            </p:cNvPr>
            <p:cNvSpPr txBox="1"/>
            <p:nvPr/>
          </p:nvSpPr>
          <p:spPr>
            <a:xfrm>
              <a:off x="706822" y="1720095"/>
              <a:ext cx="6643732" cy="215444"/>
            </a:xfrm>
            <a:prstGeom prst="rect">
              <a:avLst/>
            </a:prstGeom>
            <a:noFill/>
          </p:spPr>
          <p:txBody>
            <a:bodyPr wrap="square" lIns="0" tIns="0" rIns="0" bIns="0" rtlCol="0" anchor="t">
              <a:spAutoFit/>
            </a:bodyPr>
            <a:lstStyle/>
            <a:p>
              <a:pPr algn="l">
                <a:spcAft>
                  <a:spcPts val="600"/>
                </a:spcAft>
              </a:pPr>
              <a:r>
                <a:rPr lang="en-US" sz="1400" dirty="0">
                  <a:solidFill>
                    <a:schemeClr val="tx2"/>
                  </a:solidFill>
                </a:rPr>
                <a:t>Spent $7.8M proving manufacturing readiness so far, $7.2M additional planned</a:t>
              </a:r>
            </a:p>
          </p:txBody>
        </p:sp>
      </p:grpSp>
    </p:spTree>
    <p:extLst>
      <p:ext uri="{BB962C8B-B14F-4D97-AF65-F5344CB8AC3E}">
        <p14:creationId xmlns:p14="http://schemas.microsoft.com/office/powerpoint/2010/main" val="4084052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908985-C7A4-0F41-B8A7-19200415FE4B}"/>
              </a:ext>
            </a:extLst>
          </p:cNvPr>
          <p:cNvSpPr>
            <a:spLocks noGrp="1"/>
          </p:cNvSpPr>
          <p:nvPr>
            <p:ph type="title"/>
          </p:nvPr>
        </p:nvSpPr>
        <p:spPr>
          <a:xfrm>
            <a:off x="6233160" y="733425"/>
            <a:ext cx="5577840" cy="457200"/>
          </a:xfrm>
        </p:spPr>
        <p:txBody>
          <a:bodyPr>
            <a:normAutofit/>
          </a:bodyPr>
          <a:lstStyle/>
          <a:p>
            <a:r>
              <a:rPr lang="en-US" dirty="0"/>
              <a:t>Future Supplier Opportunities</a:t>
            </a:r>
          </a:p>
        </p:txBody>
      </p:sp>
      <p:pic>
        <p:nvPicPr>
          <p:cNvPr id="8" name="Picture Placeholder 6">
            <a:extLst>
              <a:ext uri="{FF2B5EF4-FFF2-40B4-BE49-F238E27FC236}">
                <a16:creationId xmlns:a16="http://schemas.microsoft.com/office/drawing/2014/main" id="{37FB9D38-AB93-F548-BB13-A39C7F5590B2}"/>
              </a:ext>
            </a:extLst>
          </p:cNvPr>
          <p:cNvPicPr>
            <a:picLocks noGrp="1" noChangeAspect="1"/>
          </p:cNvPicPr>
          <p:nvPr>
            <p:ph type="pic" sz="quarter" idx="11"/>
          </p:nvPr>
        </p:nvPicPr>
        <p:blipFill>
          <a:blip r:embed="rId3"/>
          <a:srcRect t="11607" b="11607"/>
          <a:stretch>
            <a:fillRect/>
          </a:stretch>
        </p:blipFill>
        <p:spPr>
          <a:xfrm>
            <a:off x="-1" y="0"/>
            <a:ext cx="5943600" cy="6858000"/>
          </a:xfrm>
        </p:spPr>
      </p:pic>
      <p:sp>
        <p:nvSpPr>
          <p:cNvPr id="9" name="Content Placeholder 2">
            <a:extLst>
              <a:ext uri="{FF2B5EF4-FFF2-40B4-BE49-F238E27FC236}">
                <a16:creationId xmlns:a16="http://schemas.microsoft.com/office/drawing/2014/main" id="{1B5E6616-82D2-164A-9913-506C7632138D}"/>
              </a:ext>
            </a:extLst>
          </p:cNvPr>
          <p:cNvSpPr>
            <a:spLocks noGrp="1"/>
          </p:cNvSpPr>
          <p:nvPr>
            <p:ph sz="quarter" idx="12"/>
          </p:nvPr>
        </p:nvSpPr>
        <p:spPr>
          <a:xfrm>
            <a:off x="6233160" y="1394460"/>
            <a:ext cx="5577840" cy="4892040"/>
          </a:xfrm>
        </p:spPr>
        <p:txBody>
          <a:bodyPr>
            <a:normAutofit lnSpcReduction="10000"/>
          </a:bodyPr>
          <a:lstStyle/>
          <a:p>
            <a:r>
              <a:rPr lang="en-US" sz="1600" b="1" dirty="0"/>
              <a:t>Balance of Plant Equipment</a:t>
            </a:r>
          </a:p>
          <a:p>
            <a:pPr marL="569912" lvl="1" indent="-285750">
              <a:lnSpc>
                <a:spcPct val="100000"/>
              </a:lnSpc>
              <a:spcBef>
                <a:spcPts val="1000"/>
              </a:spcBef>
              <a:buSzTx/>
            </a:pPr>
            <a:r>
              <a:rPr lang="en-US" sz="1400" dirty="0"/>
              <a:t>Turbines</a:t>
            </a:r>
          </a:p>
          <a:p>
            <a:pPr marL="569912" lvl="1" indent="-285750">
              <a:lnSpc>
                <a:spcPct val="100000"/>
              </a:lnSpc>
              <a:spcBef>
                <a:spcPts val="1000"/>
              </a:spcBef>
              <a:buSzTx/>
            </a:pPr>
            <a:r>
              <a:rPr lang="en-US" sz="1400" dirty="0"/>
              <a:t>Heat Exchangers</a:t>
            </a:r>
          </a:p>
          <a:p>
            <a:pPr marL="569912" lvl="1" indent="-285750">
              <a:lnSpc>
                <a:spcPct val="100000"/>
              </a:lnSpc>
              <a:spcBef>
                <a:spcPts val="1000"/>
              </a:spcBef>
              <a:buSzTx/>
            </a:pPr>
            <a:r>
              <a:rPr lang="en-US" sz="1400" dirty="0"/>
              <a:t>Piping and valves</a:t>
            </a:r>
          </a:p>
          <a:p>
            <a:pPr marL="569912" lvl="1" indent="-285750">
              <a:lnSpc>
                <a:spcPct val="100000"/>
              </a:lnSpc>
              <a:spcBef>
                <a:spcPts val="1000"/>
              </a:spcBef>
              <a:buSzTx/>
            </a:pPr>
            <a:r>
              <a:rPr lang="en-US" sz="1400" dirty="0"/>
              <a:t>Electrical OEM Equipment and electrical components</a:t>
            </a:r>
          </a:p>
          <a:p>
            <a:pPr marL="569912" lvl="1" indent="-285750">
              <a:lnSpc>
                <a:spcPct val="100000"/>
              </a:lnSpc>
              <a:spcBef>
                <a:spcPts val="1000"/>
              </a:spcBef>
              <a:buSzTx/>
            </a:pPr>
            <a:r>
              <a:rPr lang="en-US" sz="1400" dirty="0"/>
              <a:t>Packaged modular and skid mounted systems.</a:t>
            </a:r>
          </a:p>
          <a:p>
            <a:pPr marL="569912" lvl="1" indent="-285750">
              <a:lnSpc>
                <a:spcPct val="100000"/>
              </a:lnSpc>
              <a:spcBef>
                <a:spcPts val="1000"/>
              </a:spcBef>
              <a:buSzTx/>
            </a:pPr>
            <a:r>
              <a:rPr lang="en-US" sz="1400" dirty="0"/>
              <a:t>Tanks</a:t>
            </a:r>
            <a:endParaRPr lang="en-US" sz="1200" dirty="0"/>
          </a:p>
          <a:p>
            <a:r>
              <a:rPr lang="en-US" sz="1600" b="1" dirty="0"/>
              <a:t>Sub-tier Supply to Major Component Manufacturers</a:t>
            </a:r>
          </a:p>
          <a:p>
            <a:pPr marL="569912" lvl="1" indent="-285750">
              <a:lnSpc>
                <a:spcPct val="100000"/>
              </a:lnSpc>
              <a:spcBef>
                <a:spcPts val="1000"/>
              </a:spcBef>
              <a:buSzTx/>
            </a:pPr>
            <a:r>
              <a:rPr lang="en-US" sz="1400" dirty="0"/>
              <a:t>Forgings and other raw material supply</a:t>
            </a:r>
          </a:p>
          <a:p>
            <a:pPr marL="569912" lvl="1" indent="-285750">
              <a:lnSpc>
                <a:spcPct val="100000"/>
              </a:lnSpc>
              <a:spcBef>
                <a:spcPts val="1000"/>
              </a:spcBef>
              <a:buSzTx/>
            </a:pPr>
            <a:r>
              <a:rPr lang="en-US" sz="1400" dirty="0"/>
              <a:t>Penetrations and connectors</a:t>
            </a:r>
          </a:p>
          <a:p>
            <a:pPr marL="569912" lvl="1" indent="-285750">
              <a:lnSpc>
                <a:spcPct val="100000"/>
              </a:lnSpc>
              <a:spcBef>
                <a:spcPts val="1000"/>
              </a:spcBef>
              <a:buSzTx/>
            </a:pPr>
            <a:r>
              <a:rPr lang="en-US" sz="1400" dirty="0"/>
              <a:t>Sensors</a:t>
            </a:r>
            <a:endParaRPr lang="en-US" sz="1200" dirty="0"/>
          </a:p>
          <a:p>
            <a:r>
              <a:rPr lang="en-US" sz="1600" b="1" dirty="0"/>
              <a:t>Construction Materials</a:t>
            </a:r>
          </a:p>
          <a:p>
            <a:pPr marL="569912" lvl="1" indent="-285750">
              <a:lnSpc>
                <a:spcPct val="100000"/>
              </a:lnSpc>
              <a:spcBef>
                <a:spcPts val="1000"/>
              </a:spcBef>
              <a:buSzTx/>
            </a:pPr>
            <a:r>
              <a:rPr lang="en-US" sz="1400" dirty="0"/>
              <a:t>Concrete</a:t>
            </a:r>
          </a:p>
          <a:p>
            <a:pPr marL="569912" lvl="1" indent="-285750">
              <a:lnSpc>
                <a:spcPct val="100000"/>
              </a:lnSpc>
              <a:spcBef>
                <a:spcPts val="1000"/>
              </a:spcBef>
              <a:buSzTx/>
            </a:pPr>
            <a:r>
              <a:rPr lang="en-US" sz="1400" dirty="0"/>
              <a:t>Steel</a:t>
            </a:r>
          </a:p>
          <a:p>
            <a:pPr marL="569912" lvl="1" indent="-285750">
              <a:lnSpc>
                <a:spcPct val="100000"/>
              </a:lnSpc>
              <a:spcBef>
                <a:spcPts val="1000"/>
              </a:spcBef>
              <a:buSzTx/>
            </a:pPr>
            <a:r>
              <a:rPr lang="en-US" sz="1400" dirty="0"/>
              <a:t>Wire, cable, conduit and cable tray</a:t>
            </a:r>
          </a:p>
        </p:txBody>
      </p:sp>
      <p:sp>
        <p:nvSpPr>
          <p:cNvPr id="10" name="TextBox 9">
            <a:extLst>
              <a:ext uri="{FF2B5EF4-FFF2-40B4-BE49-F238E27FC236}">
                <a16:creationId xmlns:a16="http://schemas.microsoft.com/office/drawing/2014/main" id="{2BC8F388-713E-7144-AD22-D6241886D74C}"/>
              </a:ext>
            </a:extLst>
          </p:cNvPr>
          <p:cNvSpPr txBox="1"/>
          <p:nvPr/>
        </p:nvSpPr>
        <p:spPr>
          <a:xfrm>
            <a:off x="0" y="6642556"/>
            <a:ext cx="5943600" cy="215444"/>
          </a:xfrm>
          <a:prstGeom prst="rect">
            <a:avLst/>
          </a:prstGeom>
          <a:solidFill>
            <a:schemeClr val="bg1">
              <a:alpha val="72000"/>
            </a:schemeClr>
          </a:solidFill>
        </p:spPr>
        <p:txBody>
          <a:bodyPr wrap="square" rtlCol="0">
            <a:spAutoFit/>
          </a:bodyPr>
          <a:lstStyle/>
          <a:p>
            <a:pPr>
              <a:defRPr/>
            </a:pPr>
            <a:r>
              <a:rPr lang="en-US" sz="800" i="1" dirty="0">
                <a:solidFill>
                  <a:srgbClr val="001489"/>
                </a:solidFill>
                <a:latin typeface="Arial" panose="020B0604020202020204"/>
              </a:rPr>
              <a:t>Artistic concept of the NuScale Power Plant</a:t>
            </a:r>
          </a:p>
        </p:txBody>
      </p:sp>
    </p:spTree>
    <p:extLst>
      <p:ext uri="{BB962C8B-B14F-4D97-AF65-F5344CB8AC3E}">
        <p14:creationId xmlns:p14="http://schemas.microsoft.com/office/powerpoint/2010/main" val="3955809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9408A7-D19D-B545-9A33-E78DC68B59D2}"/>
              </a:ext>
            </a:extLst>
          </p:cNvPr>
          <p:cNvSpPr>
            <a:spLocks noGrp="1"/>
          </p:cNvSpPr>
          <p:nvPr>
            <p:ph type="title"/>
          </p:nvPr>
        </p:nvSpPr>
        <p:spPr/>
        <p:txBody>
          <a:bodyPr/>
          <a:lstStyle/>
          <a:p>
            <a:r>
              <a:rPr lang="en-US" dirty="0">
                <a:solidFill>
                  <a:srgbClr val="001489"/>
                </a:solidFill>
              </a:rPr>
              <a:t>NuScale Customer Poised to Deploy NPMs in 2029</a:t>
            </a:r>
            <a:endParaRPr lang="en-US" dirty="0"/>
          </a:p>
        </p:txBody>
      </p:sp>
      <p:sp>
        <p:nvSpPr>
          <p:cNvPr id="16" name="TextBox 15">
            <a:extLst>
              <a:ext uri="{FF2B5EF4-FFF2-40B4-BE49-F238E27FC236}">
                <a16:creationId xmlns:a16="http://schemas.microsoft.com/office/drawing/2014/main" id="{7B786732-FF71-074D-8C43-BF1C54DCA7A9}"/>
              </a:ext>
            </a:extLst>
          </p:cNvPr>
          <p:cNvSpPr txBox="1"/>
          <p:nvPr/>
        </p:nvSpPr>
        <p:spPr>
          <a:xfrm>
            <a:off x="380994" y="1107813"/>
            <a:ext cx="11747488" cy="326722"/>
          </a:xfrm>
          <a:prstGeom prst="rect">
            <a:avLst/>
          </a:prstGeom>
          <a:noFill/>
        </p:spPr>
        <p:txBody>
          <a:bodyPr wrap="square" lIns="0" rIns="0" rtlCol="0">
            <a:noAutofit/>
          </a:bodyPr>
          <a:lstStyle/>
          <a:p>
            <a:pPr marR="5080" lvl="0" defTabSz="914400">
              <a:spcBef>
                <a:spcPts val="105"/>
              </a:spcBef>
            </a:pPr>
            <a:r>
              <a:rPr lang="en-US" sz="1600" dirty="0">
                <a:solidFill>
                  <a:srgbClr val="48A23F"/>
                </a:solidFill>
                <a:latin typeface="Arial" panose="020B0604020202020204" pitchFamily="34" charset="0"/>
                <a:cs typeface="Arial" panose="020B0604020202020204" pitchFamily="34" charset="0"/>
              </a:rPr>
              <a:t>Utah Associated Municipal Power Systems (UAMPS) will be among the first commercial deployments of NPMs</a:t>
            </a:r>
          </a:p>
        </p:txBody>
      </p:sp>
      <p:sp>
        <p:nvSpPr>
          <p:cNvPr id="17" name="Rectangle 16">
            <a:extLst>
              <a:ext uri="{FF2B5EF4-FFF2-40B4-BE49-F238E27FC236}">
                <a16:creationId xmlns:a16="http://schemas.microsoft.com/office/drawing/2014/main" id="{86FECB2C-C5F1-544C-9762-31039236DE89}"/>
              </a:ext>
            </a:extLst>
          </p:cNvPr>
          <p:cNvSpPr/>
          <p:nvPr/>
        </p:nvSpPr>
        <p:spPr>
          <a:xfrm>
            <a:off x="0" y="4046310"/>
            <a:ext cx="12192000" cy="2268203"/>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dirty="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BD464DE5-6C30-3740-AB0D-822987B34043}"/>
              </a:ext>
            </a:extLst>
          </p:cNvPr>
          <p:cNvSpPr/>
          <p:nvPr/>
        </p:nvSpPr>
        <p:spPr>
          <a:xfrm>
            <a:off x="8524875" y="1411385"/>
            <a:ext cx="3505199" cy="2506768"/>
          </a:xfrm>
          <a:prstGeom prst="rect">
            <a:avLst/>
          </a:prstGeom>
          <a:no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Arial"/>
              <a:ea typeface="+mn-ea"/>
              <a:cs typeface="+mn-cs"/>
            </a:endParaRPr>
          </a:p>
        </p:txBody>
      </p:sp>
      <p:pic>
        <p:nvPicPr>
          <p:cNvPr id="19" name="Graphic 62">
            <a:extLst>
              <a:ext uri="{FF2B5EF4-FFF2-40B4-BE49-F238E27FC236}">
                <a16:creationId xmlns:a16="http://schemas.microsoft.com/office/drawing/2014/main" id="{88231E96-F5CB-EE48-80F0-E81E6A29B10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67453" y="1551120"/>
            <a:ext cx="221194" cy="221194"/>
          </a:xfrm>
          <a:prstGeom prst="rect">
            <a:avLst/>
          </a:prstGeom>
        </p:spPr>
      </p:pic>
      <p:sp>
        <p:nvSpPr>
          <p:cNvPr id="20" name="TextBox 19">
            <a:extLst>
              <a:ext uri="{FF2B5EF4-FFF2-40B4-BE49-F238E27FC236}">
                <a16:creationId xmlns:a16="http://schemas.microsoft.com/office/drawing/2014/main" id="{D0BD2366-727C-A747-8777-C1E2454DEA1A}"/>
              </a:ext>
            </a:extLst>
          </p:cNvPr>
          <p:cNvSpPr txBox="1"/>
          <p:nvPr/>
        </p:nvSpPr>
        <p:spPr>
          <a:xfrm>
            <a:off x="708228" y="1472345"/>
            <a:ext cx="7726897" cy="410565"/>
          </a:xfrm>
          <a:prstGeom prst="rect">
            <a:avLst/>
          </a:prstGeom>
          <a:noFill/>
        </p:spPr>
        <p:txBody>
          <a:bodyPr wrap="square" lIns="0" tIns="0" rIns="0" bIns="0" rtlCol="0">
            <a:noAutofit/>
          </a:bodyPr>
          <a:lstStyle/>
          <a:p>
            <a:pPr>
              <a:lnSpc>
                <a:spcPct val="110000"/>
              </a:lnSpc>
              <a:spcBef>
                <a:spcPts val="400"/>
              </a:spcBef>
              <a:spcAft>
                <a:spcPts val="400"/>
              </a:spcAft>
            </a:pPr>
            <a:r>
              <a:rPr lang="en-US" sz="1200" dirty="0">
                <a:solidFill>
                  <a:srgbClr val="595959"/>
                </a:solidFill>
                <a:latin typeface="Arial"/>
              </a:rPr>
              <a:t>First commercial deployment will be a VOYGR</a:t>
            </a:r>
            <a:r>
              <a:rPr lang="en-US" sz="1200" baseline="30000" dirty="0">
                <a:solidFill>
                  <a:srgbClr val="595959"/>
                </a:solidFill>
                <a:latin typeface="Arial"/>
              </a:rPr>
              <a:t>TM</a:t>
            </a:r>
            <a:r>
              <a:rPr lang="en-US" sz="1200" dirty="0">
                <a:solidFill>
                  <a:srgbClr val="595959"/>
                </a:solidFill>
                <a:latin typeface="Arial"/>
              </a:rPr>
              <a:t>-6 power plant at the Idaho National Laboratory for the UAMPS Carbon Free Power Project (CFPP)</a:t>
            </a:r>
          </a:p>
        </p:txBody>
      </p:sp>
      <p:pic>
        <p:nvPicPr>
          <p:cNvPr id="21" name="Graphic 64">
            <a:extLst>
              <a:ext uri="{FF2B5EF4-FFF2-40B4-BE49-F238E27FC236}">
                <a16:creationId xmlns:a16="http://schemas.microsoft.com/office/drawing/2014/main" id="{BDEEF0D8-8F8B-2D41-9AF9-2632D214B5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56280" y="2094598"/>
            <a:ext cx="221194" cy="221194"/>
          </a:xfrm>
          <a:prstGeom prst="rect">
            <a:avLst/>
          </a:prstGeom>
        </p:spPr>
      </p:pic>
      <p:sp>
        <p:nvSpPr>
          <p:cNvPr id="22" name="TextBox 21">
            <a:extLst>
              <a:ext uri="{FF2B5EF4-FFF2-40B4-BE49-F238E27FC236}">
                <a16:creationId xmlns:a16="http://schemas.microsoft.com/office/drawing/2014/main" id="{8DCCC073-2723-1846-ABC9-A5B7F4AE7F32}"/>
              </a:ext>
            </a:extLst>
          </p:cNvPr>
          <p:cNvSpPr txBox="1"/>
          <p:nvPr/>
        </p:nvSpPr>
        <p:spPr>
          <a:xfrm>
            <a:off x="716691" y="2095444"/>
            <a:ext cx="7726897" cy="221194"/>
          </a:xfrm>
          <a:prstGeom prst="rect">
            <a:avLst/>
          </a:prstGeom>
          <a:noFill/>
        </p:spPr>
        <p:txBody>
          <a:bodyPr wrap="square" lIns="0" tIns="0" rIns="0" bIns="0" rtlCol="0">
            <a:noAutofit/>
          </a:bodyPr>
          <a:lstStyle/>
          <a:p>
            <a:pPr>
              <a:lnSpc>
                <a:spcPct val="110000"/>
              </a:lnSpc>
              <a:spcBef>
                <a:spcPts val="400"/>
              </a:spcBef>
              <a:spcAft>
                <a:spcPts val="400"/>
              </a:spcAft>
            </a:pPr>
            <a:r>
              <a:rPr lang="en-US" sz="1200" dirty="0">
                <a:solidFill>
                  <a:srgbClr val="595959"/>
                </a:solidFill>
                <a:latin typeface="Arial"/>
              </a:rPr>
              <a:t>UAMPS provides energy services to community-owned power systems throughout the Intermountain West</a:t>
            </a:r>
          </a:p>
        </p:txBody>
      </p:sp>
      <p:pic>
        <p:nvPicPr>
          <p:cNvPr id="23" name="Graphic 66">
            <a:extLst>
              <a:ext uri="{FF2B5EF4-FFF2-40B4-BE49-F238E27FC236}">
                <a16:creationId xmlns:a16="http://schemas.microsoft.com/office/drawing/2014/main" id="{D9D9741C-DCF1-5F43-B1BC-9DAD53B9CCA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67453" y="2610274"/>
            <a:ext cx="221194" cy="221194"/>
          </a:xfrm>
          <a:prstGeom prst="rect">
            <a:avLst/>
          </a:prstGeom>
        </p:spPr>
      </p:pic>
      <p:sp>
        <p:nvSpPr>
          <p:cNvPr id="24" name="TextBox 23">
            <a:extLst>
              <a:ext uri="{FF2B5EF4-FFF2-40B4-BE49-F238E27FC236}">
                <a16:creationId xmlns:a16="http://schemas.microsoft.com/office/drawing/2014/main" id="{10020A43-27C4-3842-B6F4-D460B9EA9876}"/>
              </a:ext>
            </a:extLst>
          </p:cNvPr>
          <p:cNvSpPr txBox="1"/>
          <p:nvPr/>
        </p:nvSpPr>
        <p:spPr>
          <a:xfrm>
            <a:off x="701941" y="2630316"/>
            <a:ext cx="7726897" cy="243183"/>
          </a:xfrm>
          <a:prstGeom prst="rect">
            <a:avLst/>
          </a:prstGeom>
          <a:noFill/>
        </p:spPr>
        <p:txBody>
          <a:bodyPr wrap="square" lIns="0" tIns="0" rIns="0" bIns="0" rtlCol="0">
            <a:noAutofit/>
          </a:bodyPr>
          <a:lstStyle/>
          <a:p>
            <a:pPr>
              <a:lnSpc>
                <a:spcPct val="110000"/>
              </a:lnSpc>
              <a:spcBef>
                <a:spcPts val="400"/>
              </a:spcBef>
              <a:spcAft>
                <a:spcPts val="400"/>
              </a:spcAft>
            </a:pPr>
            <a:r>
              <a:rPr lang="en-US" sz="1200" dirty="0">
                <a:solidFill>
                  <a:srgbClr val="595959"/>
                </a:solidFill>
                <a:latin typeface="Arial"/>
              </a:rPr>
              <a:t>27 of UAMPS’s members, representing 7 states, are currently CFPP participants as of October 2022</a:t>
            </a:r>
          </a:p>
        </p:txBody>
      </p:sp>
      <p:pic>
        <p:nvPicPr>
          <p:cNvPr id="25" name="Graphic 68">
            <a:extLst>
              <a:ext uri="{FF2B5EF4-FFF2-40B4-BE49-F238E27FC236}">
                <a16:creationId xmlns:a16="http://schemas.microsoft.com/office/drawing/2014/main" id="{73136986-6F6F-C64C-A923-F170D470BA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67453" y="3222400"/>
            <a:ext cx="221194" cy="221194"/>
          </a:xfrm>
          <a:prstGeom prst="rect">
            <a:avLst/>
          </a:prstGeom>
        </p:spPr>
      </p:pic>
      <p:sp>
        <p:nvSpPr>
          <p:cNvPr id="26" name="TextBox 25">
            <a:extLst>
              <a:ext uri="{FF2B5EF4-FFF2-40B4-BE49-F238E27FC236}">
                <a16:creationId xmlns:a16="http://schemas.microsoft.com/office/drawing/2014/main" id="{DB88ADA4-B181-CD48-8786-B11AB77B3CDC}"/>
              </a:ext>
            </a:extLst>
          </p:cNvPr>
          <p:cNvSpPr txBox="1"/>
          <p:nvPr/>
        </p:nvSpPr>
        <p:spPr>
          <a:xfrm>
            <a:off x="716691" y="3127714"/>
            <a:ext cx="7726897" cy="410565"/>
          </a:xfrm>
          <a:prstGeom prst="rect">
            <a:avLst/>
          </a:prstGeom>
          <a:noFill/>
        </p:spPr>
        <p:txBody>
          <a:bodyPr wrap="square" lIns="0" tIns="0" rIns="0" bIns="0" rtlCol="0">
            <a:noAutofit/>
          </a:bodyPr>
          <a:lstStyle/>
          <a:p>
            <a:pPr>
              <a:lnSpc>
                <a:spcPct val="110000"/>
              </a:lnSpc>
              <a:spcBef>
                <a:spcPts val="400"/>
              </a:spcBef>
              <a:spcAft>
                <a:spcPts val="400"/>
              </a:spcAft>
            </a:pPr>
            <a:r>
              <a:rPr lang="en-US" sz="1200" dirty="0">
                <a:solidFill>
                  <a:srgbClr val="595959"/>
                </a:solidFill>
                <a:latin typeface="Arial"/>
              </a:rPr>
              <a:t>The CFPP will provide safe, reliable, and cost competitive clean energy to UAMPS members at a target LCOE</a:t>
            </a:r>
            <a:br>
              <a:rPr lang="en-US" sz="1200" dirty="0">
                <a:solidFill>
                  <a:srgbClr val="595959"/>
                </a:solidFill>
                <a:latin typeface="Arial"/>
              </a:rPr>
            </a:br>
            <a:r>
              <a:rPr lang="en-US" sz="1200" dirty="0">
                <a:solidFill>
                  <a:srgbClr val="595959"/>
                </a:solidFill>
                <a:latin typeface="Arial"/>
              </a:rPr>
              <a:t>of $58/MWh (in 2020 dollars), adjustable for cost indices and changes in inflation and interest rates</a:t>
            </a:r>
          </a:p>
        </p:txBody>
      </p:sp>
      <p:pic>
        <p:nvPicPr>
          <p:cNvPr id="27" name="Graphic 70">
            <a:extLst>
              <a:ext uri="{FF2B5EF4-FFF2-40B4-BE49-F238E27FC236}">
                <a16:creationId xmlns:a16="http://schemas.microsoft.com/office/drawing/2014/main" id="{C8B66E04-F9F2-A246-B01B-1C25C41F591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67453" y="3757918"/>
            <a:ext cx="221194" cy="221194"/>
          </a:xfrm>
          <a:prstGeom prst="rect">
            <a:avLst/>
          </a:prstGeom>
        </p:spPr>
      </p:pic>
      <p:sp>
        <p:nvSpPr>
          <p:cNvPr id="28" name="TextBox 27">
            <a:extLst>
              <a:ext uri="{FF2B5EF4-FFF2-40B4-BE49-F238E27FC236}">
                <a16:creationId xmlns:a16="http://schemas.microsoft.com/office/drawing/2014/main" id="{197A2DE2-48A7-CF47-978C-099998D088AB}"/>
              </a:ext>
            </a:extLst>
          </p:cNvPr>
          <p:cNvSpPr txBox="1"/>
          <p:nvPr/>
        </p:nvSpPr>
        <p:spPr>
          <a:xfrm>
            <a:off x="693203" y="3757918"/>
            <a:ext cx="7726897" cy="221194"/>
          </a:xfrm>
          <a:prstGeom prst="rect">
            <a:avLst/>
          </a:prstGeom>
          <a:noFill/>
        </p:spPr>
        <p:txBody>
          <a:bodyPr wrap="square" lIns="0" tIns="0" rIns="0" bIns="0" rtlCol="0">
            <a:noAutofit/>
          </a:bodyPr>
          <a:lstStyle/>
          <a:p>
            <a:pPr>
              <a:lnSpc>
                <a:spcPct val="110000"/>
              </a:lnSpc>
              <a:spcBef>
                <a:spcPts val="400"/>
              </a:spcBef>
              <a:spcAft>
                <a:spcPts val="400"/>
              </a:spcAft>
            </a:pPr>
            <a:r>
              <a:rPr lang="en-US" sz="1200" dirty="0">
                <a:solidFill>
                  <a:srgbClr val="595959"/>
                </a:solidFill>
                <a:latin typeface="Arial"/>
              </a:rPr>
              <a:t>In 2020, the DOE awarded a ~$1.4B cost share grant over ten years to UAMPS to build the CFPP</a:t>
            </a:r>
          </a:p>
        </p:txBody>
      </p:sp>
      <p:cxnSp>
        <p:nvCxnSpPr>
          <p:cNvPr id="29" name="Straight Connector 28">
            <a:extLst>
              <a:ext uri="{FF2B5EF4-FFF2-40B4-BE49-F238E27FC236}">
                <a16:creationId xmlns:a16="http://schemas.microsoft.com/office/drawing/2014/main" id="{784577C9-8487-B24F-BA40-DC085DD95965}"/>
              </a:ext>
            </a:extLst>
          </p:cNvPr>
          <p:cNvCxnSpPr>
            <a:cxnSpLocks/>
          </p:cNvCxnSpPr>
          <p:nvPr/>
        </p:nvCxnSpPr>
        <p:spPr>
          <a:xfrm>
            <a:off x="331828" y="1963250"/>
            <a:ext cx="8107202" cy="0"/>
          </a:xfrm>
          <a:prstGeom prst="line">
            <a:avLst/>
          </a:prstGeom>
          <a:noFill/>
          <a:ln w="6350" cap="flat" cmpd="sng" algn="ctr">
            <a:solidFill>
              <a:sysClr val="window" lastClr="FFFFFF">
                <a:lumMod val="85000"/>
              </a:sysClr>
            </a:solidFill>
            <a:prstDash val="solid"/>
            <a:miter lim="800000"/>
          </a:ln>
          <a:effectLst/>
        </p:spPr>
      </p:cxnSp>
      <p:cxnSp>
        <p:nvCxnSpPr>
          <p:cNvPr id="30" name="Straight Connector 29">
            <a:extLst>
              <a:ext uri="{FF2B5EF4-FFF2-40B4-BE49-F238E27FC236}">
                <a16:creationId xmlns:a16="http://schemas.microsoft.com/office/drawing/2014/main" id="{2C0B6FCC-3A7D-034D-ACEA-BC86DDB1F33A}"/>
              </a:ext>
            </a:extLst>
          </p:cNvPr>
          <p:cNvCxnSpPr>
            <a:cxnSpLocks/>
          </p:cNvCxnSpPr>
          <p:nvPr/>
        </p:nvCxnSpPr>
        <p:spPr>
          <a:xfrm>
            <a:off x="333827" y="2463477"/>
            <a:ext cx="8107202" cy="0"/>
          </a:xfrm>
          <a:prstGeom prst="line">
            <a:avLst/>
          </a:prstGeom>
          <a:noFill/>
          <a:ln w="6350" cap="flat" cmpd="sng" algn="ctr">
            <a:solidFill>
              <a:sysClr val="window" lastClr="FFFFFF">
                <a:lumMod val="85000"/>
              </a:sysClr>
            </a:solidFill>
            <a:prstDash val="solid"/>
            <a:miter lim="800000"/>
          </a:ln>
          <a:effectLst/>
        </p:spPr>
      </p:cxnSp>
      <p:cxnSp>
        <p:nvCxnSpPr>
          <p:cNvPr id="31" name="Straight Connector 30">
            <a:extLst>
              <a:ext uri="{FF2B5EF4-FFF2-40B4-BE49-F238E27FC236}">
                <a16:creationId xmlns:a16="http://schemas.microsoft.com/office/drawing/2014/main" id="{AAF37652-3F7A-FE46-8EB9-D2165C20FFE6}"/>
              </a:ext>
            </a:extLst>
          </p:cNvPr>
          <p:cNvCxnSpPr>
            <a:cxnSpLocks/>
          </p:cNvCxnSpPr>
          <p:nvPr/>
        </p:nvCxnSpPr>
        <p:spPr>
          <a:xfrm>
            <a:off x="321636" y="2978767"/>
            <a:ext cx="8107202" cy="0"/>
          </a:xfrm>
          <a:prstGeom prst="line">
            <a:avLst/>
          </a:prstGeom>
          <a:noFill/>
          <a:ln w="6350" cap="flat" cmpd="sng" algn="ctr">
            <a:solidFill>
              <a:sysClr val="window" lastClr="FFFFFF">
                <a:lumMod val="85000"/>
              </a:sysClr>
            </a:solidFill>
            <a:prstDash val="solid"/>
            <a:miter lim="800000"/>
          </a:ln>
          <a:effectLst/>
        </p:spPr>
      </p:cxnSp>
      <p:cxnSp>
        <p:nvCxnSpPr>
          <p:cNvPr id="32" name="Straight Connector 31">
            <a:extLst>
              <a:ext uri="{FF2B5EF4-FFF2-40B4-BE49-F238E27FC236}">
                <a16:creationId xmlns:a16="http://schemas.microsoft.com/office/drawing/2014/main" id="{B9BE89D7-8465-9E42-A4E8-B954840F2BEB}"/>
              </a:ext>
            </a:extLst>
          </p:cNvPr>
          <p:cNvCxnSpPr>
            <a:cxnSpLocks/>
          </p:cNvCxnSpPr>
          <p:nvPr/>
        </p:nvCxnSpPr>
        <p:spPr>
          <a:xfrm>
            <a:off x="312898" y="3635058"/>
            <a:ext cx="8107202" cy="0"/>
          </a:xfrm>
          <a:prstGeom prst="line">
            <a:avLst/>
          </a:prstGeom>
          <a:noFill/>
          <a:ln w="6350" cap="flat" cmpd="sng" algn="ctr">
            <a:solidFill>
              <a:sysClr val="window" lastClr="FFFFFF">
                <a:lumMod val="85000"/>
              </a:sysClr>
            </a:solidFill>
            <a:prstDash val="solid"/>
            <a:miter lim="800000"/>
          </a:ln>
          <a:effectLst/>
        </p:spPr>
      </p:cxnSp>
      <p:sp>
        <p:nvSpPr>
          <p:cNvPr id="33" name="Rectangle 32">
            <a:extLst>
              <a:ext uri="{FF2B5EF4-FFF2-40B4-BE49-F238E27FC236}">
                <a16:creationId xmlns:a16="http://schemas.microsoft.com/office/drawing/2014/main" id="{BAAF9F3E-96D8-5B4D-896C-0945E3429EA3}"/>
              </a:ext>
            </a:extLst>
          </p:cNvPr>
          <p:cNvSpPr/>
          <p:nvPr/>
        </p:nvSpPr>
        <p:spPr>
          <a:xfrm>
            <a:off x="4090271" y="4595011"/>
            <a:ext cx="1657491" cy="337100"/>
          </a:xfrm>
          <a:prstGeom prst="rect">
            <a:avLst/>
          </a:prstGeom>
          <a:noFill/>
          <a:ln w="12700" cap="flat" cmpd="sng" algn="ctr">
            <a:no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DOE Cost Share, site- characterization activities began</a:t>
            </a:r>
          </a:p>
        </p:txBody>
      </p:sp>
      <p:sp>
        <p:nvSpPr>
          <p:cNvPr id="34" name="Rectangle 33">
            <a:extLst>
              <a:ext uri="{FF2B5EF4-FFF2-40B4-BE49-F238E27FC236}">
                <a16:creationId xmlns:a16="http://schemas.microsoft.com/office/drawing/2014/main" id="{7155201B-B783-A442-AEBC-14D694D3D63B}"/>
              </a:ext>
            </a:extLst>
          </p:cNvPr>
          <p:cNvSpPr/>
          <p:nvPr/>
        </p:nvSpPr>
        <p:spPr>
          <a:xfrm>
            <a:off x="7037695" y="4595011"/>
            <a:ext cx="1510926" cy="337100"/>
          </a:xfrm>
          <a:prstGeom prst="rect">
            <a:avLst/>
          </a:prstGeom>
          <a:noFill/>
          <a:ln w="12700" cap="flat" cmpd="sng" algn="ctr">
            <a:no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Combined Operating</a:t>
            </a:r>
            <a:br>
              <a:rPr kumimoji="0" lang="en-US" sz="800" b="0" i="0" u="none" strike="noStrike" kern="0" cap="none" spc="0" normalizeH="0" baseline="0" noProof="0" dirty="0">
                <a:ln>
                  <a:noFill/>
                </a:ln>
                <a:solidFill>
                  <a:srgbClr val="595959"/>
                </a:solidFill>
                <a:effectLst/>
                <a:uLnTx/>
                <a:uFillTx/>
                <a:latin typeface="Arial"/>
                <a:ea typeface="+mn-ea"/>
                <a:cs typeface="+mn-cs"/>
              </a:rPr>
            </a:br>
            <a:r>
              <a:rPr kumimoji="0" lang="en-US" sz="800" b="0" i="0" u="none" strike="noStrike" kern="0" cap="none" spc="0" normalizeH="0" baseline="0" noProof="0" dirty="0">
                <a:ln>
                  <a:noFill/>
                </a:ln>
                <a:solidFill>
                  <a:srgbClr val="595959"/>
                </a:solidFill>
                <a:effectLst/>
                <a:uLnTx/>
                <a:uFillTx/>
                <a:latin typeface="Arial"/>
                <a:ea typeface="+mn-ea"/>
                <a:cs typeface="+mn-cs"/>
              </a:rPr>
              <a:t>License Submittal</a:t>
            </a:r>
          </a:p>
        </p:txBody>
      </p:sp>
      <p:sp>
        <p:nvSpPr>
          <p:cNvPr id="35" name="Rectangle 34">
            <a:extLst>
              <a:ext uri="{FF2B5EF4-FFF2-40B4-BE49-F238E27FC236}">
                <a16:creationId xmlns:a16="http://schemas.microsoft.com/office/drawing/2014/main" id="{1DB84D9B-ADA3-B545-BC14-D71D41A6C57E}"/>
              </a:ext>
            </a:extLst>
          </p:cNvPr>
          <p:cNvSpPr/>
          <p:nvPr/>
        </p:nvSpPr>
        <p:spPr>
          <a:xfrm>
            <a:off x="9853443" y="5923664"/>
            <a:ext cx="1495966" cy="337100"/>
          </a:xfrm>
          <a:prstGeom prst="rect">
            <a:avLst/>
          </a:prstGeom>
          <a:no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First NuScale Power Module</a:t>
            </a:r>
            <a:r>
              <a:rPr kumimoji="0" lang="en-US" sz="800" b="0" i="0" u="none" strike="noStrike" kern="0" cap="none" spc="0" normalizeH="0" baseline="30000" noProof="0" dirty="0">
                <a:ln>
                  <a:noFill/>
                </a:ln>
                <a:solidFill>
                  <a:srgbClr val="595959"/>
                </a:solidFill>
                <a:effectLst/>
                <a:uLnTx/>
                <a:uFillTx/>
                <a:latin typeface="Arial"/>
                <a:ea typeface="+mn-ea"/>
                <a:cs typeface="+mn-cs"/>
              </a:rPr>
              <a:t>TM</a:t>
            </a:r>
            <a:r>
              <a:rPr kumimoji="0" lang="en-US" sz="800" b="0" i="0" u="none" strike="noStrike" kern="0" cap="none" spc="0" normalizeH="0" baseline="0" noProof="0" dirty="0">
                <a:ln>
                  <a:noFill/>
                </a:ln>
                <a:solidFill>
                  <a:srgbClr val="595959"/>
                </a:solidFill>
                <a:effectLst/>
                <a:uLnTx/>
                <a:uFillTx/>
                <a:latin typeface="Arial"/>
                <a:ea typeface="+mn-ea"/>
                <a:cs typeface="+mn-cs"/>
              </a:rPr>
              <a:t> installed</a:t>
            </a:r>
          </a:p>
        </p:txBody>
      </p:sp>
      <p:sp>
        <p:nvSpPr>
          <p:cNvPr id="36" name="Rectangle 35">
            <a:extLst>
              <a:ext uri="{FF2B5EF4-FFF2-40B4-BE49-F238E27FC236}">
                <a16:creationId xmlns:a16="http://schemas.microsoft.com/office/drawing/2014/main" id="{511FE473-E9C0-064D-A465-AD586C770EAD}"/>
              </a:ext>
            </a:extLst>
          </p:cNvPr>
          <p:cNvSpPr/>
          <p:nvPr/>
        </p:nvSpPr>
        <p:spPr>
          <a:xfrm>
            <a:off x="10588287" y="4595011"/>
            <a:ext cx="1520749" cy="337100"/>
          </a:xfrm>
          <a:prstGeom prst="rect">
            <a:avLst/>
          </a:prstGeom>
          <a:noFill/>
          <a:ln w="12700" cap="flat" cmpd="sng" algn="ctr">
            <a:no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Remaining modules installed for full plant operation</a:t>
            </a:r>
          </a:p>
        </p:txBody>
      </p:sp>
      <p:sp>
        <p:nvSpPr>
          <p:cNvPr id="37" name="Rectangle 36">
            <a:extLst>
              <a:ext uri="{FF2B5EF4-FFF2-40B4-BE49-F238E27FC236}">
                <a16:creationId xmlns:a16="http://schemas.microsoft.com/office/drawing/2014/main" id="{4FF88C21-5737-8448-AE80-438E2D38F96B}"/>
              </a:ext>
            </a:extLst>
          </p:cNvPr>
          <p:cNvSpPr/>
          <p:nvPr/>
        </p:nvSpPr>
        <p:spPr>
          <a:xfrm>
            <a:off x="1370178" y="5923664"/>
            <a:ext cx="1437596" cy="337100"/>
          </a:xfrm>
          <a:prstGeom prst="rect">
            <a:avLst/>
          </a:prstGeom>
          <a:no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UAMPS formally </a:t>
            </a:r>
            <a:br>
              <a:rPr kumimoji="0" lang="en-US" sz="800" b="0" i="0" u="none" strike="noStrike" kern="0" cap="none" spc="0" normalizeH="0" baseline="0" noProof="0" dirty="0">
                <a:ln>
                  <a:noFill/>
                </a:ln>
                <a:solidFill>
                  <a:srgbClr val="595959"/>
                </a:solidFill>
                <a:effectLst/>
                <a:uLnTx/>
                <a:uFillTx/>
                <a:latin typeface="Arial"/>
                <a:ea typeface="+mn-ea"/>
                <a:cs typeface="+mn-cs"/>
              </a:rPr>
            </a:br>
            <a:r>
              <a:rPr kumimoji="0" lang="en-US" sz="800" b="0" i="0" u="none" strike="noStrike" kern="0" cap="none" spc="0" normalizeH="0" baseline="0" noProof="0" dirty="0">
                <a:ln>
                  <a:noFill/>
                </a:ln>
                <a:solidFill>
                  <a:srgbClr val="595959"/>
                </a:solidFill>
                <a:effectLst/>
                <a:uLnTx/>
                <a:uFillTx/>
                <a:latin typeface="Arial"/>
                <a:ea typeface="+mn-ea"/>
                <a:cs typeface="+mn-cs"/>
              </a:rPr>
              <a:t>launched the CFPP</a:t>
            </a:r>
          </a:p>
        </p:txBody>
      </p:sp>
      <p:sp>
        <p:nvSpPr>
          <p:cNvPr id="38" name="Rectangle 37">
            <a:extLst>
              <a:ext uri="{FF2B5EF4-FFF2-40B4-BE49-F238E27FC236}">
                <a16:creationId xmlns:a16="http://schemas.microsoft.com/office/drawing/2014/main" id="{869A6E4E-F05D-9642-94D7-123E2E0E27D4}"/>
              </a:ext>
            </a:extLst>
          </p:cNvPr>
          <p:cNvSpPr/>
          <p:nvPr/>
        </p:nvSpPr>
        <p:spPr>
          <a:xfrm>
            <a:off x="2102105" y="4595011"/>
            <a:ext cx="1505984" cy="337100"/>
          </a:xfrm>
          <a:prstGeom prst="rect">
            <a:avLst/>
          </a:prstGeom>
          <a:noFill/>
          <a:ln w="12700" cap="flat" cmpd="sng" algn="ctr">
            <a:no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DOE Site Use Permit and initial site selection</a:t>
            </a:r>
          </a:p>
        </p:txBody>
      </p:sp>
      <p:sp>
        <p:nvSpPr>
          <p:cNvPr id="39" name="Rectangle 38">
            <a:extLst>
              <a:ext uri="{FF2B5EF4-FFF2-40B4-BE49-F238E27FC236}">
                <a16:creationId xmlns:a16="http://schemas.microsoft.com/office/drawing/2014/main" id="{34C3F8F7-3A18-414E-80DC-ADF12B2C62E1}"/>
              </a:ext>
            </a:extLst>
          </p:cNvPr>
          <p:cNvSpPr/>
          <p:nvPr/>
        </p:nvSpPr>
        <p:spPr>
          <a:xfrm>
            <a:off x="3811552" y="5923664"/>
            <a:ext cx="769531" cy="337100"/>
          </a:xfrm>
          <a:prstGeom prst="rect">
            <a:avLst/>
          </a:prstGeom>
          <a:no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Final INL site selected</a:t>
            </a:r>
          </a:p>
        </p:txBody>
      </p:sp>
      <p:sp>
        <p:nvSpPr>
          <p:cNvPr id="40" name="Rectangle 39">
            <a:extLst>
              <a:ext uri="{FF2B5EF4-FFF2-40B4-BE49-F238E27FC236}">
                <a16:creationId xmlns:a16="http://schemas.microsoft.com/office/drawing/2014/main" id="{E89544A1-8A05-4C40-9F15-71C5EFBE0C00}"/>
              </a:ext>
            </a:extLst>
          </p:cNvPr>
          <p:cNvSpPr/>
          <p:nvPr/>
        </p:nvSpPr>
        <p:spPr>
          <a:xfrm>
            <a:off x="8751228" y="4595011"/>
            <a:ext cx="1024245" cy="337100"/>
          </a:xfrm>
          <a:prstGeom prst="rect">
            <a:avLst/>
          </a:prstGeom>
          <a:noFill/>
          <a:ln w="12700" cap="flat" cmpd="sng" algn="ctr">
            <a:no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Begin construction</a:t>
            </a:r>
          </a:p>
        </p:txBody>
      </p:sp>
      <p:sp>
        <p:nvSpPr>
          <p:cNvPr id="41" name="Rectangle 40">
            <a:extLst>
              <a:ext uri="{FF2B5EF4-FFF2-40B4-BE49-F238E27FC236}">
                <a16:creationId xmlns:a16="http://schemas.microsoft.com/office/drawing/2014/main" id="{216B8C84-E1DD-2648-94AB-A1D70DD1CB21}"/>
              </a:ext>
            </a:extLst>
          </p:cNvPr>
          <p:cNvSpPr/>
          <p:nvPr/>
        </p:nvSpPr>
        <p:spPr>
          <a:xfrm>
            <a:off x="130761" y="4595011"/>
            <a:ext cx="1109889" cy="337100"/>
          </a:xfrm>
          <a:prstGeom prst="rect">
            <a:avLst/>
          </a:prstGeom>
          <a:noFill/>
          <a:ln w="12700" cap="flat" cmpd="sng" algn="ctr">
            <a:no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NuScale begins work with UAMPS</a:t>
            </a:r>
          </a:p>
        </p:txBody>
      </p:sp>
      <p:sp>
        <p:nvSpPr>
          <p:cNvPr id="42" name="Arrow: Pentagon 92">
            <a:extLst>
              <a:ext uri="{FF2B5EF4-FFF2-40B4-BE49-F238E27FC236}">
                <a16:creationId xmlns:a16="http://schemas.microsoft.com/office/drawing/2014/main" id="{B213098A-66D3-6840-AD49-5D06A4D7A2E0}"/>
              </a:ext>
            </a:extLst>
          </p:cNvPr>
          <p:cNvSpPr/>
          <p:nvPr/>
        </p:nvSpPr>
        <p:spPr>
          <a:xfrm>
            <a:off x="0" y="5217795"/>
            <a:ext cx="12192000" cy="444126"/>
          </a:xfrm>
          <a:prstGeom prst="homePlate">
            <a:avLst/>
          </a:prstGeom>
          <a:solidFill>
            <a:srgbClr val="48A2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AA50FA28-E699-3C47-BEF6-6DE456E34A9B}"/>
              </a:ext>
            </a:extLst>
          </p:cNvPr>
          <p:cNvCxnSpPr/>
          <p:nvPr/>
        </p:nvCxnSpPr>
        <p:spPr>
          <a:xfrm>
            <a:off x="5351173" y="5339670"/>
            <a:ext cx="0" cy="200374"/>
          </a:xfrm>
          <a:prstGeom prst="line">
            <a:avLst/>
          </a:prstGeom>
          <a:noFill/>
          <a:ln w="19050" cap="flat" cmpd="sng" algn="ctr">
            <a:solidFill>
              <a:sysClr val="window" lastClr="FFFFFF"/>
            </a:solidFill>
            <a:prstDash val="solid"/>
            <a:miter lim="800000"/>
          </a:ln>
          <a:effectLst/>
        </p:spPr>
      </p:cxnSp>
      <p:cxnSp>
        <p:nvCxnSpPr>
          <p:cNvPr id="44" name="Straight Connector 43">
            <a:extLst>
              <a:ext uri="{FF2B5EF4-FFF2-40B4-BE49-F238E27FC236}">
                <a16:creationId xmlns:a16="http://schemas.microsoft.com/office/drawing/2014/main" id="{CF38952A-5A88-204F-9A19-6A3BAEAC75A7}"/>
              </a:ext>
            </a:extLst>
          </p:cNvPr>
          <p:cNvCxnSpPr/>
          <p:nvPr/>
        </p:nvCxnSpPr>
        <p:spPr>
          <a:xfrm>
            <a:off x="8095338" y="5339670"/>
            <a:ext cx="0" cy="200374"/>
          </a:xfrm>
          <a:prstGeom prst="line">
            <a:avLst/>
          </a:prstGeom>
          <a:noFill/>
          <a:ln w="19050" cap="flat" cmpd="sng" algn="ctr">
            <a:solidFill>
              <a:sysClr val="window" lastClr="FFFFFF"/>
            </a:solidFill>
            <a:prstDash val="solid"/>
            <a:miter lim="800000"/>
          </a:ln>
          <a:effectLst/>
        </p:spPr>
      </p:cxnSp>
      <p:cxnSp>
        <p:nvCxnSpPr>
          <p:cNvPr id="45" name="Straight Connector 44">
            <a:extLst>
              <a:ext uri="{FF2B5EF4-FFF2-40B4-BE49-F238E27FC236}">
                <a16:creationId xmlns:a16="http://schemas.microsoft.com/office/drawing/2014/main" id="{3A1372B2-7BEA-514B-B449-18A41378396C}"/>
              </a:ext>
            </a:extLst>
          </p:cNvPr>
          <p:cNvCxnSpPr/>
          <p:nvPr/>
        </p:nvCxnSpPr>
        <p:spPr>
          <a:xfrm>
            <a:off x="8866372" y="5339670"/>
            <a:ext cx="0" cy="200374"/>
          </a:xfrm>
          <a:prstGeom prst="line">
            <a:avLst/>
          </a:prstGeom>
          <a:noFill/>
          <a:ln w="19050" cap="flat" cmpd="sng" algn="ctr">
            <a:solidFill>
              <a:sysClr val="window" lastClr="FFFFFF"/>
            </a:solidFill>
            <a:prstDash val="solid"/>
            <a:miter lim="800000"/>
          </a:ln>
          <a:effectLst/>
        </p:spPr>
      </p:cxnSp>
      <p:cxnSp>
        <p:nvCxnSpPr>
          <p:cNvPr id="46" name="Straight Connector 45">
            <a:extLst>
              <a:ext uri="{FF2B5EF4-FFF2-40B4-BE49-F238E27FC236}">
                <a16:creationId xmlns:a16="http://schemas.microsoft.com/office/drawing/2014/main" id="{FDF93658-932E-584D-B40B-A4AA9CCCCCA3}"/>
              </a:ext>
            </a:extLst>
          </p:cNvPr>
          <p:cNvCxnSpPr/>
          <p:nvPr/>
        </p:nvCxnSpPr>
        <p:spPr>
          <a:xfrm>
            <a:off x="4580140" y="5339670"/>
            <a:ext cx="0" cy="200374"/>
          </a:xfrm>
          <a:prstGeom prst="line">
            <a:avLst/>
          </a:prstGeom>
          <a:noFill/>
          <a:ln w="19050" cap="flat" cmpd="sng" algn="ctr">
            <a:solidFill>
              <a:sysClr val="window" lastClr="FFFFFF"/>
            </a:solidFill>
            <a:prstDash val="solid"/>
            <a:miter lim="800000"/>
          </a:ln>
          <a:effectLst/>
        </p:spPr>
      </p:cxnSp>
      <p:sp>
        <p:nvSpPr>
          <p:cNvPr id="47" name="Rectangle 46">
            <a:extLst>
              <a:ext uri="{FF2B5EF4-FFF2-40B4-BE49-F238E27FC236}">
                <a16:creationId xmlns:a16="http://schemas.microsoft.com/office/drawing/2014/main" id="{80099243-95D5-8940-A1C9-53C349169402}"/>
              </a:ext>
            </a:extLst>
          </p:cNvPr>
          <p:cNvSpPr/>
          <p:nvPr/>
        </p:nvSpPr>
        <p:spPr>
          <a:xfrm>
            <a:off x="4716229" y="5309052"/>
            <a:ext cx="498855" cy="261610"/>
          </a:xfrm>
          <a:prstGeom prst="rect">
            <a:avLst/>
          </a:prstGeom>
        </p:spPr>
        <p:txBody>
          <a:bodyPr wrap="none">
            <a:spAutoFit/>
          </a:bodyPr>
          <a:lstStyle/>
          <a:p>
            <a:pPr algn="ctr" defTabSz="914400">
              <a:defRPr/>
            </a:pPr>
            <a:r>
              <a:rPr lang="en-US" sz="1100" b="1" dirty="0">
                <a:solidFill>
                  <a:prstClr val="white"/>
                </a:solidFill>
                <a:latin typeface="Arial"/>
              </a:rPr>
              <a:t>2020</a:t>
            </a:r>
          </a:p>
        </p:txBody>
      </p:sp>
      <p:sp>
        <p:nvSpPr>
          <p:cNvPr id="48" name="Rectangle 47">
            <a:extLst>
              <a:ext uri="{FF2B5EF4-FFF2-40B4-BE49-F238E27FC236}">
                <a16:creationId xmlns:a16="http://schemas.microsoft.com/office/drawing/2014/main" id="{B73F3FF1-A200-B546-B7B0-1D872A64AD35}"/>
              </a:ext>
            </a:extLst>
          </p:cNvPr>
          <p:cNvSpPr/>
          <p:nvPr/>
        </p:nvSpPr>
        <p:spPr>
          <a:xfrm>
            <a:off x="7378704" y="5309052"/>
            <a:ext cx="639920" cy="261610"/>
          </a:xfrm>
          <a:prstGeom prst="rect">
            <a:avLst/>
          </a:prstGeom>
        </p:spPr>
        <p:txBody>
          <a:bodyPr wrap="square">
            <a:spAutoFit/>
          </a:bodyPr>
          <a:lstStyle/>
          <a:p>
            <a:pPr algn="ctr" defTabSz="914400">
              <a:defRPr/>
            </a:pPr>
            <a:r>
              <a:rPr lang="en-US" sz="1100" b="1" dirty="0">
                <a:solidFill>
                  <a:prstClr val="white"/>
                </a:solidFill>
                <a:latin typeface="Arial"/>
              </a:rPr>
              <a:t>2024</a:t>
            </a:r>
          </a:p>
        </p:txBody>
      </p:sp>
      <p:sp>
        <p:nvSpPr>
          <p:cNvPr id="49" name="Rectangle 48">
            <a:extLst>
              <a:ext uri="{FF2B5EF4-FFF2-40B4-BE49-F238E27FC236}">
                <a16:creationId xmlns:a16="http://schemas.microsoft.com/office/drawing/2014/main" id="{4633E976-EF03-394C-BEC9-BCF954EE5200}"/>
              </a:ext>
            </a:extLst>
          </p:cNvPr>
          <p:cNvSpPr/>
          <p:nvPr/>
        </p:nvSpPr>
        <p:spPr>
          <a:xfrm>
            <a:off x="10358092" y="5309052"/>
            <a:ext cx="498855" cy="261610"/>
          </a:xfrm>
          <a:prstGeom prst="rect">
            <a:avLst/>
          </a:prstGeom>
        </p:spPr>
        <p:txBody>
          <a:bodyPr wrap="none">
            <a:spAutoFit/>
          </a:bodyPr>
          <a:lstStyle/>
          <a:p>
            <a:pPr algn="ctr" defTabSz="914400">
              <a:defRPr/>
            </a:pPr>
            <a:r>
              <a:rPr lang="en-US" sz="1100" b="1" dirty="0">
                <a:solidFill>
                  <a:prstClr val="white"/>
                </a:solidFill>
                <a:latin typeface="Arial"/>
              </a:rPr>
              <a:t>2029</a:t>
            </a:r>
          </a:p>
        </p:txBody>
      </p:sp>
      <p:sp>
        <p:nvSpPr>
          <p:cNvPr id="50" name="Rectangle 49">
            <a:extLst>
              <a:ext uri="{FF2B5EF4-FFF2-40B4-BE49-F238E27FC236}">
                <a16:creationId xmlns:a16="http://schemas.microsoft.com/office/drawing/2014/main" id="{55365DC6-60D0-9B43-BE50-128510E33602}"/>
              </a:ext>
            </a:extLst>
          </p:cNvPr>
          <p:cNvSpPr/>
          <p:nvPr/>
        </p:nvSpPr>
        <p:spPr>
          <a:xfrm>
            <a:off x="11093512" y="5309052"/>
            <a:ext cx="498855" cy="261610"/>
          </a:xfrm>
          <a:prstGeom prst="rect">
            <a:avLst/>
          </a:prstGeom>
        </p:spPr>
        <p:txBody>
          <a:bodyPr wrap="none">
            <a:spAutoFit/>
          </a:bodyPr>
          <a:lstStyle/>
          <a:p>
            <a:pPr algn="ctr" defTabSz="914400">
              <a:defRPr/>
            </a:pPr>
            <a:r>
              <a:rPr lang="en-US" sz="1100" b="1" dirty="0">
                <a:solidFill>
                  <a:prstClr val="white"/>
                </a:solidFill>
                <a:latin typeface="Arial"/>
              </a:rPr>
              <a:t>2030</a:t>
            </a:r>
          </a:p>
        </p:txBody>
      </p:sp>
      <p:cxnSp>
        <p:nvCxnSpPr>
          <p:cNvPr id="51" name="Straight Connector 50">
            <a:extLst>
              <a:ext uri="{FF2B5EF4-FFF2-40B4-BE49-F238E27FC236}">
                <a16:creationId xmlns:a16="http://schemas.microsoft.com/office/drawing/2014/main" id="{14700269-C4FF-944A-8FDB-5675513B1DE8}"/>
              </a:ext>
            </a:extLst>
          </p:cNvPr>
          <p:cNvCxnSpPr>
            <a:cxnSpLocks/>
          </p:cNvCxnSpPr>
          <p:nvPr/>
        </p:nvCxnSpPr>
        <p:spPr>
          <a:xfrm>
            <a:off x="9659720" y="5339670"/>
            <a:ext cx="0" cy="200374"/>
          </a:xfrm>
          <a:prstGeom prst="line">
            <a:avLst/>
          </a:prstGeom>
          <a:noFill/>
          <a:ln w="19050" cap="flat" cmpd="sng" algn="ctr">
            <a:solidFill>
              <a:sysClr val="window" lastClr="FFFFFF"/>
            </a:solidFill>
            <a:prstDash val="solid"/>
            <a:miter lim="800000"/>
          </a:ln>
          <a:effectLst/>
        </p:spPr>
      </p:cxnSp>
      <p:cxnSp>
        <p:nvCxnSpPr>
          <p:cNvPr id="52" name="Straight Connector 51">
            <a:extLst>
              <a:ext uri="{FF2B5EF4-FFF2-40B4-BE49-F238E27FC236}">
                <a16:creationId xmlns:a16="http://schemas.microsoft.com/office/drawing/2014/main" id="{DC2617E9-EAA6-4E47-A8E6-FE78E389D3FA}"/>
              </a:ext>
            </a:extLst>
          </p:cNvPr>
          <p:cNvCxnSpPr>
            <a:cxnSpLocks/>
          </p:cNvCxnSpPr>
          <p:nvPr/>
        </p:nvCxnSpPr>
        <p:spPr>
          <a:xfrm>
            <a:off x="10257628" y="5339670"/>
            <a:ext cx="0" cy="200374"/>
          </a:xfrm>
          <a:prstGeom prst="line">
            <a:avLst/>
          </a:prstGeom>
          <a:noFill/>
          <a:ln w="19050" cap="flat" cmpd="sng" algn="ctr">
            <a:solidFill>
              <a:sysClr val="window" lastClr="FFFFFF"/>
            </a:solidFill>
            <a:prstDash val="solid"/>
            <a:miter lim="800000"/>
          </a:ln>
          <a:effectLst/>
        </p:spPr>
      </p:cxnSp>
      <p:cxnSp>
        <p:nvCxnSpPr>
          <p:cNvPr id="53" name="Straight Connector 52">
            <a:extLst>
              <a:ext uri="{FF2B5EF4-FFF2-40B4-BE49-F238E27FC236}">
                <a16:creationId xmlns:a16="http://schemas.microsoft.com/office/drawing/2014/main" id="{FE940DE8-27DD-F34F-AA57-F232A06DB75C}"/>
              </a:ext>
            </a:extLst>
          </p:cNvPr>
          <p:cNvCxnSpPr/>
          <p:nvPr/>
        </p:nvCxnSpPr>
        <p:spPr>
          <a:xfrm>
            <a:off x="1071224" y="5339670"/>
            <a:ext cx="0" cy="200374"/>
          </a:xfrm>
          <a:prstGeom prst="line">
            <a:avLst/>
          </a:prstGeom>
          <a:noFill/>
          <a:ln w="19050" cap="flat" cmpd="sng" algn="ctr">
            <a:solidFill>
              <a:sysClr val="window" lastClr="FFFFFF"/>
            </a:solidFill>
            <a:prstDash val="solid"/>
            <a:miter lim="800000"/>
          </a:ln>
          <a:effectLst/>
        </p:spPr>
      </p:cxnSp>
      <p:sp>
        <p:nvSpPr>
          <p:cNvPr id="54" name="Rectangle 53">
            <a:extLst>
              <a:ext uri="{FF2B5EF4-FFF2-40B4-BE49-F238E27FC236}">
                <a16:creationId xmlns:a16="http://schemas.microsoft.com/office/drawing/2014/main" id="{CF1FF5C0-6AAD-1344-946A-3912AAA73802}"/>
              </a:ext>
            </a:extLst>
          </p:cNvPr>
          <p:cNvSpPr/>
          <p:nvPr/>
        </p:nvSpPr>
        <p:spPr>
          <a:xfrm>
            <a:off x="436280" y="5309052"/>
            <a:ext cx="498855" cy="261610"/>
          </a:xfrm>
          <a:prstGeom prst="rect">
            <a:avLst/>
          </a:prstGeom>
        </p:spPr>
        <p:txBody>
          <a:bodyPr wrap="none">
            <a:spAutoFit/>
          </a:bodyPr>
          <a:lstStyle/>
          <a:p>
            <a:pPr algn="ctr" defTabSz="914400">
              <a:defRPr/>
            </a:pPr>
            <a:r>
              <a:rPr lang="en-US" sz="1100" b="1" dirty="0">
                <a:solidFill>
                  <a:prstClr val="white"/>
                </a:solidFill>
                <a:latin typeface="Arial"/>
              </a:rPr>
              <a:t>2013</a:t>
            </a:r>
          </a:p>
        </p:txBody>
      </p:sp>
      <p:cxnSp>
        <p:nvCxnSpPr>
          <p:cNvPr id="55" name="Straight Connector 54">
            <a:extLst>
              <a:ext uri="{FF2B5EF4-FFF2-40B4-BE49-F238E27FC236}">
                <a16:creationId xmlns:a16="http://schemas.microsoft.com/office/drawing/2014/main" id="{ABF88FC5-D0CF-9142-B461-9BEA60736479}"/>
              </a:ext>
            </a:extLst>
          </p:cNvPr>
          <p:cNvCxnSpPr/>
          <p:nvPr/>
        </p:nvCxnSpPr>
        <p:spPr>
          <a:xfrm>
            <a:off x="3211199" y="5339670"/>
            <a:ext cx="0" cy="200374"/>
          </a:xfrm>
          <a:prstGeom prst="line">
            <a:avLst/>
          </a:prstGeom>
          <a:noFill/>
          <a:ln w="19050" cap="flat" cmpd="sng" algn="ctr">
            <a:solidFill>
              <a:sysClr val="window" lastClr="FFFFFF"/>
            </a:solidFill>
            <a:prstDash val="solid"/>
            <a:miter lim="800000"/>
          </a:ln>
          <a:effectLst/>
        </p:spPr>
      </p:cxnSp>
      <p:sp>
        <p:nvSpPr>
          <p:cNvPr id="56" name="Rectangle 55">
            <a:extLst>
              <a:ext uri="{FF2B5EF4-FFF2-40B4-BE49-F238E27FC236}">
                <a16:creationId xmlns:a16="http://schemas.microsoft.com/office/drawing/2014/main" id="{16DF97C9-9728-0641-8AE6-8EE352973F87}"/>
              </a:ext>
            </a:extLst>
          </p:cNvPr>
          <p:cNvSpPr/>
          <p:nvPr/>
        </p:nvSpPr>
        <p:spPr>
          <a:xfrm>
            <a:off x="2576255" y="5309052"/>
            <a:ext cx="498855" cy="261610"/>
          </a:xfrm>
          <a:prstGeom prst="rect">
            <a:avLst/>
          </a:prstGeom>
        </p:spPr>
        <p:txBody>
          <a:bodyPr wrap="none">
            <a:spAutoFit/>
          </a:bodyPr>
          <a:lstStyle/>
          <a:p>
            <a:pPr algn="ctr" defTabSz="914400">
              <a:defRPr/>
            </a:pPr>
            <a:r>
              <a:rPr lang="en-US" sz="1100" b="1" dirty="0">
                <a:solidFill>
                  <a:prstClr val="white"/>
                </a:solidFill>
                <a:latin typeface="Arial"/>
              </a:rPr>
              <a:t>2016</a:t>
            </a:r>
          </a:p>
        </p:txBody>
      </p:sp>
      <p:cxnSp>
        <p:nvCxnSpPr>
          <p:cNvPr id="57" name="Straight Connector 56">
            <a:extLst>
              <a:ext uri="{FF2B5EF4-FFF2-40B4-BE49-F238E27FC236}">
                <a16:creationId xmlns:a16="http://schemas.microsoft.com/office/drawing/2014/main" id="{FDEFB014-72EF-4D49-96B4-BA4BC2D5E626}"/>
              </a:ext>
            </a:extLst>
          </p:cNvPr>
          <p:cNvCxnSpPr/>
          <p:nvPr/>
        </p:nvCxnSpPr>
        <p:spPr>
          <a:xfrm>
            <a:off x="3809107" y="5339670"/>
            <a:ext cx="0" cy="200374"/>
          </a:xfrm>
          <a:prstGeom prst="line">
            <a:avLst/>
          </a:prstGeom>
          <a:noFill/>
          <a:ln w="19050" cap="flat" cmpd="sng" algn="ctr">
            <a:solidFill>
              <a:sysClr val="window" lastClr="FFFFFF"/>
            </a:solidFill>
            <a:prstDash val="solid"/>
            <a:miter lim="800000"/>
          </a:ln>
          <a:effectLst/>
        </p:spPr>
      </p:cxnSp>
      <p:sp>
        <p:nvSpPr>
          <p:cNvPr id="58" name="Rectangle 57">
            <a:extLst>
              <a:ext uri="{FF2B5EF4-FFF2-40B4-BE49-F238E27FC236}">
                <a16:creationId xmlns:a16="http://schemas.microsoft.com/office/drawing/2014/main" id="{B82B6CCF-B7BD-1249-B5D9-105A0043F8D6}"/>
              </a:ext>
            </a:extLst>
          </p:cNvPr>
          <p:cNvSpPr/>
          <p:nvPr/>
        </p:nvSpPr>
        <p:spPr>
          <a:xfrm>
            <a:off x="3946890" y="5309052"/>
            <a:ext cx="498855" cy="261610"/>
          </a:xfrm>
          <a:prstGeom prst="rect">
            <a:avLst/>
          </a:prstGeom>
        </p:spPr>
        <p:txBody>
          <a:bodyPr wrap="none">
            <a:spAutoFit/>
          </a:bodyPr>
          <a:lstStyle/>
          <a:p>
            <a:pPr algn="ctr" defTabSz="914400">
              <a:defRPr/>
            </a:pPr>
            <a:r>
              <a:rPr lang="en-US" sz="1100" b="1" dirty="0">
                <a:solidFill>
                  <a:prstClr val="white"/>
                </a:solidFill>
                <a:latin typeface="Arial"/>
              </a:rPr>
              <a:t>2019</a:t>
            </a:r>
          </a:p>
        </p:txBody>
      </p:sp>
      <p:cxnSp>
        <p:nvCxnSpPr>
          <p:cNvPr id="59" name="Straight Connector 58">
            <a:extLst>
              <a:ext uri="{FF2B5EF4-FFF2-40B4-BE49-F238E27FC236}">
                <a16:creationId xmlns:a16="http://schemas.microsoft.com/office/drawing/2014/main" id="{F0AB0BAD-66CC-CC4E-A6A1-3A16E7A6A537}"/>
              </a:ext>
            </a:extLst>
          </p:cNvPr>
          <p:cNvCxnSpPr/>
          <p:nvPr/>
        </p:nvCxnSpPr>
        <p:spPr>
          <a:xfrm>
            <a:off x="6684490" y="5339670"/>
            <a:ext cx="0" cy="200374"/>
          </a:xfrm>
          <a:prstGeom prst="line">
            <a:avLst/>
          </a:prstGeom>
          <a:noFill/>
          <a:ln w="19050" cap="flat" cmpd="sng" algn="ctr">
            <a:solidFill>
              <a:sysClr val="window" lastClr="FFFFFF"/>
            </a:solidFill>
            <a:prstDash val="solid"/>
            <a:miter lim="800000"/>
          </a:ln>
          <a:effectLst/>
        </p:spPr>
      </p:cxnSp>
      <p:sp>
        <p:nvSpPr>
          <p:cNvPr id="60" name="Rectangle 59">
            <a:extLst>
              <a:ext uri="{FF2B5EF4-FFF2-40B4-BE49-F238E27FC236}">
                <a16:creationId xmlns:a16="http://schemas.microsoft.com/office/drawing/2014/main" id="{EF5508E5-D551-AE46-ABC3-AEFC1AAD131E}"/>
              </a:ext>
            </a:extLst>
          </p:cNvPr>
          <p:cNvSpPr/>
          <p:nvPr/>
        </p:nvSpPr>
        <p:spPr>
          <a:xfrm>
            <a:off x="8943086" y="5309052"/>
            <a:ext cx="639920" cy="261610"/>
          </a:xfrm>
          <a:prstGeom prst="rect">
            <a:avLst/>
          </a:prstGeom>
        </p:spPr>
        <p:txBody>
          <a:bodyPr wrap="square">
            <a:spAutoFit/>
          </a:bodyPr>
          <a:lstStyle/>
          <a:p>
            <a:pPr algn="ctr" defTabSz="914400">
              <a:defRPr/>
            </a:pPr>
            <a:r>
              <a:rPr lang="en-US" sz="1100" b="1" dirty="0">
                <a:solidFill>
                  <a:prstClr val="white"/>
                </a:solidFill>
                <a:latin typeface="Arial"/>
              </a:rPr>
              <a:t>2026</a:t>
            </a:r>
          </a:p>
        </p:txBody>
      </p:sp>
      <p:cxnSp>
        <p:nvCxnSpPr>
          <p:cNvPr id="61" name="Straight Connector 60">
            <a:extLst>
              <a:ext uri="{FF2B5EF4-FFF2-40B4-BE49-F238E27FC236}">
                <a16:creationId xmlns:a16="http://schemas.microsoft.com/office/drawing/2014/main" id="{41E8B477-8588-E94F-9491-04AB3E1A6373}"/>
              </a:ext>
            </a:extLst>
          </p:cNvPr>
          <p:cNvCxnSpPr/>
          <p:nvPr/>
        </p:nvCxnSpPr>
        <p:spPr>
          <a:xfrm>
            <a:off x="10957411" y="5339670"/>
            <a:ext cx="0" cy="200374"/>
          </a:xfrm>
          <a:prstGeom prst="line">
            <a:avLst/>
          </a:prstGeom>
          <a:noFill/>
          <a:ln w="19050" cap="flat" cmpd="sng" algn="ctr">
            <a:solidFill>
              <a:sysClr val="window" lastClr="FFFFFF"/>
            </a:solidFill>
            <a:prstDash val="solid"/>
            <a:miter lim="800000"/>
          </a:ln>
          <a:effectLst/>
        </p:spPr>
      </p:cxnSp>
      <p:cxnSp>
        <p:nvCxnSpPr>
          <p:cNvPr id="62" name="Straight Connector 61">
            <a:extLst>
              <a:ext uri="{FF2B5EF4-FFF2-40B4-BE49-F238E27FC236}">
                <a16:creationId xmlns:a16="http://schemas.microsoft.com/office/drawing/2014/main" id="{17EFF0AA-6AE1-C542-B8CA-644B6A068BB9}"/>
              </a:ext>
            </a:extLst>
          </p:cNvPr>
          <p:cNvCxnSpPr/>
          <p:nvPr/>
        </p:nvCxnSpPr>
        <p:spPr>
          <a:xfrm>
            <a:off x="2440166" y="5339670"/>
            <a:ext cx="0" cy="200374"/>
          </a:xfrm>
          <a:prstGeom prst="line">
            <a:avLst/>
          </a:prstGeom>
          <a:noFill/>
          <a:ln w="19050" cap="flat" cmpd="sng" algn="ctr">
            <a:solidFill>
              <a:sysClr val="window" lastClr="FFFFFF"/>
            </a:solidFill>
            <a:prstDash val="solid"/>
            <a:miter lim="800000"/>
          </a:ln>
          <a:effectLst/>
        </p:spPr>
      </p:cxnSp>
      <p:sp>
        <p:nvSpPr>
          <p:cNvPr id="63" name="Rectangle 62">
            <a:extLst>
              <a:ext uri="{FF2B5EF4-FFF2-40B4-BE49-F238E27FC236}">
                <a16:creationId xmlns:a16="http://schemas.microsoft.com/office/drawing/2014/main" id="{C4AA8941-13EA-3340-BA98-3982FBA0FCA9}"/>
              </a:ext>
            </a:extLst>
          </p:cNvPr>
          <p:cNvSpPr/>
          <p:nvPr/>
        </p:nvSpPr>
        <p:spPr>
          <a:xfrm>
            <a:off x="1805222" y="5309052"/>
            <a:ext cx="498855" cy="261610"/>
          </a:xfrm>
          <a:prstGeom prst="rect">
            <a:avLst/>
          </a:prstGeom>
        </p:spPr>
        <p:txBody>
          <a:bodyPr wrap="none">
            <a:spAutoFit/>
          </a:bodyPr>
          <a:lstStyle/>
          <a:p>
            <a:pPr algn="ctr" defTabSz="914400">
              <a:defRPr/>
            </a:pPr>
            <a:r>
              <a:rPr lang="en-US" sz="1100" b="1" dirty="0">
                <a:solidFill>
                  <a:prstClr val="white"/>
                </a:solidFill>
                <a:latin typeface="Arial"/>
              </a:rPr>
              <a:t>2015</a:t>
            </a:r>
          </a:p>
        </p:txBody>
      </p:sp>
      <p:sp>
        <p:nvSpPr>
          <p:cNvPr id="64" name="Rectangle 63">
            <a:extLst>
              <a:ext uri="{FF2B5EF4-FFF2-40B4-BE49-F238E27FC236}">
                <a16:creationId xmlns:a16="http://schemas.microsoft.com/office/drawing/2014/main" id="{986616ED-8398-9D42-B00D-9C3021799DC9}"/>
              </a:ext>
            </a:extLst>
          </p:cNvPr>
          <p:cNvSpPr/>
          <p:nvPr/>
        </p:nvSpPr>
        <p:spPr>
          <a:xfrm>
            <a:off x="3347288" y="5309052"/>
            <a:ext cx="325730" cy="261610"/>
          </a:xfrm>
          <a:prstGeom prst="rect">
            <a:avLst/>
          </a:prstGeom>
        </p:spPr>
        <p:txBody>
          <a:bodyPr wrap="none">
            <a:spAutoFit/>
          </a:bodyPr>
          <a:lstStyle/>
          <a:p>
            <a:pPr algn="ctr" defTabSz="914400">
              <a:defRPr/>
            </a:pPr>
            <a:r>
              <a:rPr lang="en-US" sz="1100" b="1" dirty="0">
                <a:solidFill>
                  <a:prstClr val="white"/>
                </a:solidFill>
                <a:latin typeface="Arial"/>
              </a:rPr>
              <a:t>…</a:t>
            </a:r>
          </a:p>
        </p:txBody>
      </p:sp>
      <p:sp>
        <p:nvSpPr>
          <p:cNvPr id="65" name="Rectangle 64">
            <a:extLst>
              <a:ext uri="{FF2B5EF4-FFF2-40B4-BE49-F238E27FC236}">
                <a16:creationId xmlns:a16="http://schemas.microsoft.com/office/drawing/2014/main" id="{FFFD6162-04D3-854E-AFC8-608ABD1B7D7C}"/>
              </a:ext>
            </a:extLst>
          </p:cNvPr>
          <p:cNvSpPr/>
          <p:nvPr/>
        </p:nvSpPr>
        <p:spPr>
          <a:xfrm>
            <a:off x="5487262" y="5309052"/>
            <a:ext cx="325730" cy="261610"/>
          </a:xfrm>
          <a:prstGeom prst="rect">
            <a:avLst/>
          </a:prstGeom>
        </p:spPr>
        <p:txBody>
          <a:bodyPr wrap="none">
            <a:spAutoFit/>
          </a:bodyPr>
          <a:lstStyle/>
          <a:p>
            <a:pPr algn="ctr" defTabSz="914400">
              <a:defRPr/>
            </a:pPr>
            <a:r>
              <a:rPr lang="en-US" sz="1100" b="1" dirty="0">
                <a:solidFill>
                  <a:prstClr val="white"/>
                </a:solidFill>
                <a:latin typeface="Arial"/>
              </a:rPr>
              <a:t>…</a:t>
            </a:r>
          </a:p>
        </p:txBody>
      </p:sp>
      <p:sp>
        <p:nvSpPr>
          <p:cNvPr id="66" name="Rectangle 65">
            <a:extLst>
              <a:ext uri="{FF2B5EF4-FFF2-40B4-BE49-F238E27FC236}">
                <a16:creationId xmlns:a16="http://schemas.microsoft.com/office/drawing/2014/main" id="{A30192A1-169F-BC4E-98DE-2F94E84B7F08}"/>
              </a:ext>
            </a:extLst>
          </p:cNvPr>
          <p:cNvSpPr/>
          <p:nvPr/>
        </p:nvSpPr>
        <p:spPr>
          <a:xfrm>
            <a:off x="8231427" y="5309052"/>
            <a:ext cx="498856" cy="261610"/>
          </a:xfrm>
          <a:prstGeom prst="rect">
            <a:avLst/>
          </a:prstGeom>
        </p:spPr>
        <p:txBody>
          <a:bodyPr wrap="none">
            <a:spAutoFit/>
          </a:bodyPr>
          <a:lstStyle/>
          <a:p>
            <a:pPr algn="ctr" defTabSz="914400">
              <a:defRPr/>
            </a:pPr>
            <a:r>
              <a:rPr lang="en-US" sz="1100" b="1" dirty="0">
                <a:solidFill>
                  <a:prstClr val="white"/>
                </a:solidFill>
                <a:latin typeface="Arial"/>
              </a:rPr>
              <a:t>2025</a:t>
            </a:r>
          </a:p>
        </p:txBody>
      </p:sp>
      <p:sp>
        <p:nvSpPr>
          <p:cNvPr id="67" name="Rectangle 66">
            <a:extLst>
              <a:ext uri="{FF2B5EF4-FFF2-40B4-BE49-F238E27FC236}">
                <a16:creationId xmlns:a16="http://schemas.microsoft.com/office/drawing/2014/main" id="{E3DCE5E0-FD94-4240-B84C-29C6DF616948}"/>
              </a:ext>
            </a:extLst>
          </p:cNvPr>
          <p:cNvSpPr/>
          <p:nvPr/>
        </p:nvSpPr>
        <p:spPr>
          <a:xfrm>
            <a:off x="9795809" y="5309052"/>
            <a:ext cx="325730" cy="261610"/>
          </a:xfrm>
          <a:prstGeom prst="rect">
            <a:avLst/>
          </a:prstGeom>
        </p:spPr>
        <p:txBody>
          <a:bodyPr wrap="none">
            <a:spAutoFit/>
          </a:bodyPr>
          <a:lstStyle/>
          <a:p>
            <a:pPr algn="ctr" defTabSz="914400">
              <a:defRPr/>
            </a:pPr>
            <a:r>
              <a:rPr lang="en-US" sz="1100" b="1" dirty="0">
                <a:solidFill>
                  <a:prstClr val="white"/>
                </a:solidFill>
                <a:latin typeface="Arial"/>
              </a:rPr>
              <a:t>…</a:t>
            </a:r>
          </a:p>
        </p:txBody>
      </p:sp>
      <p:cxnSp>
        <p:nvCxnSpPr>
          <p:cNvPr id="68" name="Straight Connector 67">
            <a:extLst>
              <a:ext uri="{FF2B5EF4-FFF2-40B4-BE49-F238E27FC236}">
                <a16:creationId xmlns:a16="http://schemas.microsoft.com/office/drawing/2014/main" id="{1E2F242A-DC31-3E46-A378-A47D6248E132}"/>
              </a:ext>
            </a:extLst>
          </p:cNvPr>
          <p:cNvCxnSpPr/>
          <p:nvPr/>
        </p:nvCxnSpPr>
        <p:spPr>
          <a:xfrm>
            <a:off x="1669133" y="5339670"/>
            <a:ext cx="0" cy="200374"/>
          </a:xfrm>
          <a:prstGeom prst="line">
            <a:avLst/>
          </a:prstGeom>
          <a:noFill/>
          <a:ln w="19050" cap="flat" cmpd="sng" algn="ctr">
            <a:solidFill>
              <a:sysClr val="window" lastClr="FFFFFF"/>
            </a:solidFill>
            <a:prstDash val="solid"/>
            <a:miter lim="800000"/>
          </a:ln>
          <a:effectLst/>
        </p:spPr>
      </p:cxnSp>
      <p:sp>
        <p:nvSpPr>
          <p:cNvPr id="69" name="Rectangle 68">
            <a:extLst>
              <a:ext uri="{FF2B5EF4-FFF2-40B4-BE49-F238E27FC236}">
                <a16:creationId xmlns:a16="http://schemas.microsoft.com/office/drawing/2014/main" id="{04E8DBE2-B3A7-D349-A553-B476CFC6570D}"/>
              </a:ext>
            </a:extLst>
          </p:cNvPr>
          <p:cNvSpPr/>
          <p:nvPr/>
        </p:nvSpPr>
        <p:spPr>
          <a:xfrm>
            <a:off x="1207313" y="5309052"/>
            <a:ext cx="325731" cy="261610"/>
          </a:xfrm>
          <a:prstGeom prst="rect">
            <a:avLst/>
          </a:prstGeom>
        </p:spPr>
        <p:txBody>
          <a:bodyPr wrap="none">
            <a:spAutoFit/>
          </a:bodyPr>
          <a:lstStyle/>
          <a:p>
            <a:pPr algn="ctr" defTabSz="914400">
              <a:defRPr/>
            </a:pPr>
            <a:r>
              <a:rPr lang="en-US" sz="1100" b="1" dirty="0">
                <a:solidFill>
                  <a:prstClr val="white"/>
                </a:solidFill>
                <a:latin typeface="Arial"/>
              </a:rPr>
              <a:t>…</a:t>
            </a:r>
          </a:p>
        </p:txBody>
      </p:sp>
      <p:cxnSp>
        <p:nvCxnSpPr>
          <p:cNvPr id="70" name="Straight Connector 69">
            <a:extLst>
              <a:ext uri="{FF2B5EF4-FFF2-40B4-BE49-F238E27FC236}">
                <a16:creationId xmlns:a16="http://schemas.microsoft.com/office/drawing/2014/main" id="{26DB1C81-527B-0649-969F-4E95E427F456}"/>
              </a:ext>
            </a:extLst>
          </p:cNvPr>
          <p:cNvCxnSpPr/>
          <p:nvPr/>
        </p:nvCxnSpPr>
        <p:spPr>
          <a:xfrm>
            <a:off x="5949081" y="5339670"/>
            <a:ext cx="0" cy="200374"/>
          </a:xfrm>
          <a:prstGeom prst="line">
            <a:avLst/>
          </a:prstGeom>
          <a:noFill/>
          <a:ln w="19050" cap="flat" cmpd="sng" algn="ctr">
            <a:solidFill>
              <a:sysClr val="window" lastClr="FFFFFF"/>
            </a:solidFill>
            <a:prstDash val="solid"/>
            <a:miter lim="800000"/>
          </a:ln>
          <a:effectLst/>
        </p:spPr>
      </p:cxnSp>
      <p:sp>
        <p:nvSpPr>
          <p:cNvPr id="71" name="Rectangle 70">
            <a:extLst>
              <a:ext uri="{FF2B5EF4-FFF2-40B4-BE49-F238E27FC236}">
                <a16:creationId xmlns:a16="http://schemas.microsoft.com/office/drawing/2014/main" id="{A75D3168-3EEC-AE4F-919C-31DB8CCA95BD}"/>
              </a:ext>
            </a:extLst>
          </p:cNvPr>
          <p:cNvSpPr/>
          <p:nvPr/>
        </p:nvSpPr>
        <p:spPr>
          <a:xfrm>
            <a:off x="6085170" y="5309052"/>
            <a:ext cx="498856" cy="261610"/>
          </a:xfrm>
          <a:prstGeom prst="rect">
            <a:avLst/>
          </a:prstGeom>
        </p:spPr>
        <p:txBody>
          <a:bodyPr wrap="none">
            <a:spAutoFit/>
          </a:bodyPr>
          <a:lstStyle/>
          <a:p>
            <a:pPr algn="ctr" defTabSz="914400">
              <a:defRPr/>
            </a:pPr>
            <a:r>
              <a:rPr lang="en-US" sz="1100" b="1" dirty="0">
                <a:solidFill>
                  <a:prstClr val="white"/>
                </a:solidFill>
                <a:latin typeface="Arial"/>
              </a:rPr>
              <a:t>2022</a:t>
            </a:r>
          </a:p>
        </p:txBody>
      </p:sp>
      <p:sp>
        <p:nvSpPr>
          <p:cNvPr id="72" name="Rectangle 71">
            <a:extLst>
              <a:ext uri="{FF2B5EF4-FFF2-40B4-BE49-F238E27FC236}">
                <a16:creationId xmlns:a16="http://schemas.microsoft.com/office/drawing/2014/main" id="{38F4ACAA-7A57-FF4F-9AEA-54279A858AAA}"/>
              </a:ext>
            </a:extLst>
          </p:cNvPr>
          <p:cNvSpPr/>
          <p:nvPr/>
        </p:nvSpPr>
        <p:spPr>
          <a:xfrm>
            <a:off x="5662395" y="5923664"/>
            <a:ext cx="1367820" cy="337100"/>
          </a:xfrm>
          <a:prstGeom prst="rect">
            <a:avLst/>
          </a:prstGeom>
          <a:no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Order NPM long-lead materials</a:t>
            </a:r>
          </a:p>
        </p:txBody>
      </p:sp>
      <p:sp>
        <p:nvSpPr>
          <p:cNvPr id="73" name="Rectangle 72">
            <a:extLst>
              <a:ext uri="{FF2B5EF4-FFF2-40B4-BE49-F238E27FC236}">
                <a16:creationId xmlns:a16="http://schemas.microsoft.com/office/drawing/2014/main" id="{F951065C-FD15-E24B-BC88-005DED24648D}"/>
              </a:ext>
            </a:extLst>
          </p:cNvPr>
          <p:cNvSpPr/>
          <p:nvPr/>
        </p:nvSpPr>
        <p:spPr>
          <a:xfrm>
            <a:off x="7804614" y="5923664"/>
            <a:ext cx="1603878" cy="337100"/>
          </a:xfrm>
          <a:prstGeom prst="rect">
            <a:avLst/>
          </a:prstGeom>
          <a:no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95959"/>
                </a:solidFill>
                <a:effectLst/>
                <a:uLnTx/>
                <a:uFillTx/>
                <a:latin typeface="Arial"/>
                <a:ea typeface="+mn-ea"/>
                <a:cs typeface="+mn-cs"/>
              </a:rPr>
              <a:t>Begin site mobilization </a:t>
            </a:r>
            <a:br>
              <a:rPr kumimoji="0" lang="en-US" sz="800" b="0" i="0" u="none" strike="noStrike" kern="0" cap="none" spc="0" normalizeH="0" baseline="0" noProof="0" dirty="0">
                <a:ln>
                  <a:noFill/>
                </a:ln>
                <a:solidFill>
                  <a:srgbClr val="595959"/>
                </a:solidFill>
                <a:effectLst/>
                <a:uLnTx/>
                <a:uFillTx/>
                <a:latin typeface="Arial"/>
                <a:ea typeface="+mn-ea"/>
                <a:cs typeface="+mn-cs"/>
              </a:rPr>
            </a:br>
            <a:r>
              <a:rPr kumimoji="0" lang="en-US" sz="800" b="0" i="0" u="none" strike="noStrike" kern="0" cap="none" spc="0" normalizeH="0" baseline="0" noProof="0" dirty="0">
                <a:ln>
                  <a:noFill/>
                </a:ln>
                <a:solidFill>
                  <a:srgbClr val="595959"/>
                </a:solidFill>
                <a:effectLst/>
                <a:uLnTx/>
                <a:uFillTx/>
                <a:latin typeface="Arial"/>
                <a:ea typeface="+mn-ea"/>
                <a:cs typeface="+mn-cs"/>
              </a:rPr>
              <a:t>and preparation</a:t>
            </a:r>
          </a:p>
        </p:txBody>
      </p:sp>
      <p:grpSp>
        <p:nvGrpSpPr>
          <p:cNvPr id="74" name="Group 73">
            <a:extLst>
              <a:ext uri="{FF2B5EF4-FFF2-40B4-BE49-F238E27FC236}">
                <a16:creationId xmlns:a16="http://schemas.microsoft.com/office/drawing/2014/main" id="{67D8F617-DF46-3D4B-B0DF-32B948FB5245}"/>
              </a:ext>
            </a:extLst>
          </p:cNvPr>
          <p:cNvGrpSpPr/>
          <p:nvPr/>
        </p:nvGrpSpPr>
        <p:grpSpPr>
          <a:xfrm>
            <a:off x="331828" y="4182855"/>
            <a:ext cx="4243878" cy="354532"/>
            <a:chOff x="4227594" y="3701815"/>
            <a:chExt cx="4243878" cy="354532"/>
          </a:xfrm>
        </p:grpSpPr>
        <p:pic>
          <p:nvPicPr>
            <p:cNvPr id="75" name="Picture 4">
              <a:extLst>
                <a:ext uri="{FF2B5EF4-FFF2-40B4-BE49-F238E27FC236}">
                  <a16:creationId xmlns:a16="http://schemas.microsoft.com/office/drawing/2014/main" id="{AAFA55C6-1C0E-8E45-B57F-F42B582247C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55013"/>
            <a:stretch/>
          </p:blipFill>
          <p:spPr bwMode="auto">
            <a:xfrm>
              <a:off x="4227594" y="3701815"/>
              <a:ext cx="867565" cy="354532"/>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7165D1AD-075D-4E42-B798-696FD0266F5E}"/>
                </a:ext>
              </a:extLst>
            </p:cNvPr>
            <p:cNvSpPr/>
            <p:nvPr/>
          </p:nvSpPr>
          <p:spPr>
            <a:xfrm>
              <a:off x="5087170" y="3743028"/>
              <a:ext cx="3384302" cy="291356"/>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1489"/>
                  </a:solidFill>
                  <a:effectLst/>
                  <a:uLnTx/>
                  <a:uFillTx/>
                  <a:latin typeface="Arial"/>
                  <a:ea typeface="+mn-ea"/>
                  <a:cs typeface="+mn-cs"/>
                </a:rPr>
                <a:t>Carbon Free Power Project Timeline</a:t>
              </a:r>
            </a:p>
          </p:txBody>
        </p:sp>
      </p:grpSp>
      <p:cxnSp>
        <p:nvCxnSpPr>
          <p:cNvPr id="77" name="Straight Arrow Connector 76">
            <a:extLst>
              <a:ext uri="{FF2B5EF4-FFF2-40B4-BE49-F238E27FC236}">
                <a16:creationId xmlns:a16="http://schemas.microsoft.com/office/drawing/2014/main" id="{AC2D189B-2C58-0F42-84BF-5E7F424526A6}"/>
              </a:ext>
            </a:extLst>
          </p:cNvPr>
          <p:cNvCxnSpPr/>
          <p:nvPr/>
        </p:nvCxnSpPr>
        <p:spPr>
          <a:xfrm flipV="1">
            <a:off x="11313784" y="4970211"/>
            <a:ext cx="0" cy="288000"/>
          </a:xfrm>
          <a:prstGeom prst="straightConnector1">
            <a:avLst/>
          </a:prstGeom>
          <a:noFill/>
          <a:ln w="6350" cap="flat" cmpd="sng" algn="ctr">
            <a:solidFill>
              <a:srgbClr val="48A23F"/>
            </a:solidFill>
            <a:prstDash val="solid"/>
            <a:miter lim="800000"/>
            <a:headEnd type="none"/>
            <a:tailEnd type="oval"/>
          </a:ln>
          <a:effectLst/>
        </p:spPr>
      </p:cxnSp>
      <p:cxnSp>
        <p:nvCxnSpPr>
          <p:cNvPr id="78" name="Straight Arrow Connector 77">
            <a:extLst>
              <a:ext uri="{FF2B5EF4-FFF2-40B4-BE49-F238E27FC236}">
                <a16:creationId xmlns:a16="http://schemas.microsoft.com/office/drawing/2014/main" id="{52D482C3-FDF1-3E45-A7A2-956D47DE1B9B}"/>
              </a:ext>
            </a:extLst>
          </p:cNvPr>
          <p:cNvCxnSpPr/>
          <p:nvPr/>
        </p:nvCxnSpPr>
        <p:spPr>
          <a:xfrm flipV="1">
            <a:off x="9203671" y="4970211"/>
            <a:ext cx="0" cy="288000"/>
          </a:xfrm>
          <a:prstGeom prst="straightConnector1">
            <a:avLst/>
          </a:prstGeom>
          <a:noFill/>
          <a:ln w="6350" cap="flat" cmpd="sng" algn="ctr">
            <a:solidFill>
              <a:srgbClr val="48A23F"/>
            </a:solidFill>
            <a:prstDash val="solid"/>
            <a:miter lim="800000"/>
            <a:headEnd type="none"/>
            <a:tailEnd type="oval"/>
          </a:ln>
          <a:effectLst/>
        </p:spPr>
      </p:cxnSp>
      <p:cxnSp>
        <p:nvCxnSpPr>
          <p:cNvPr id="79" name="Straight Arrow Connector 78">
            <a:extLst>
              <a:ext uri="{FF2B5EF4-FFF2-40B4-BE49-F238E27FC236}">
                <a16:creationId xmlns:a16="http://schemas.microsoft.com/office/drawing/2014/main" id="{298A11E4-1AF8-824C-8556-43509229E1B0}"/>
              </a:ext>
            </a:extLst>
          </p:cNvPr>
          <p:cNvCxnSpPr/>
          <p:nvPr/>
        </p:nvCxnSpPr>
        <p:spPr>
          <a:xfrm flipV="1">
            <a:off x="7674408" y="4970211"/>
            <a:ext cx="0" cy="288000"/>
          </a:xfrm>
          <a:prstGeom prst="straightConnector1">
            <a:avLst/>
          </a:prstGeom>
          <a:noFill/>
          <a:ln w="6350" cap="flat" cmpd="sng" algn="ctr">
            <a:solidFill>
              <a:srgbClr val="48A23F"/>
            </a:solidFill>
            <a:prstDash val="solid"/>
            <a:miter lim="800000"/>
            <a:headEnd type="none"/>
            <a:tailEnd type="oval"/>
          </a:ln>
          <a:effectLst/>
        </p:spPr>
      </p:cxnSp>
      <p:cxnSp>
        <p:nvCxnSpPr>
          <p:cNvPr id="80" name="Straight Arrow Connector 79">
            <a:extLst>
              <a:ext uri="{FF2B5EF4-FFF2-40B4-BE49-F238E27FC236}">
                <a16:creationId xmlns:a16="http://schemas.microsoft.com/office/drawing/2014/main" id="{EC103475-8C4A-9040-81C9-981E4D41D3BE}"/>
              </a:ext>
            </a:extLst>
          </p:cNvPr>
          <p:cNvCxnSpPr/>
          <p:nvPr/>
        </p:nvCxnSpPr>
        <p:spPr>
          <a:xfrm flipV="1">
            <a:off x="4919017" y="4970211"/>
            <a:ext cx="0" cy="288000"/>
          </a:xfrm>
          <a:prstGeom prst="straightConnector1">
            <a:avLst/>
          </a:prstGeom>
          <a:noFill/>
          <a:ln w="6350" cap="flat" cmpd="sng" algn="ctr">
            <a:solidFill>
              <a:srgbClr val="48A23F"/>
            </a:solidFill>
            <a:prstDash val="solid"/>
            <a:miter lim="800000"/>
            <a:headEnd type="none"/>
            <a:tailEnd type="oval"/>
          </a:ln>
          <a:effectLst/>
        </p:spPr>
      </p:cxnSp>
      <p:cxnSp>
        <p:nvCxnSpPr>
          <p:cNvPr id="81" name="Straight Arrow Connector 80">
            <a:extLst>
              <a:ext uri="{FF2B5EF4-FFF2-40B4-BE49-F238E27FC236}">
                <a16:creationId xmlns:a16="http://schemas.microsoft.com/office/drawing/2014/main" id="{4210DD54-D74B-274C-AD3A-B4BCF51F33EA}"/>
              </a:ext>
            </a:extLst>
          </p:cNvPr>
          <p:cNvCxnSpPr/>
          <p:nvPr/>
        </p:nvCxnSpPr>
        <p:spPr>
          <a:xfrm flipV="1">
            <a:off x="2851204" y="4970211"/>
            <a:ext cx="0" cy="288000"/>
          </a:xfrm>
          <a:prstGeom prst="straightConnector1">
            <a:avLst/>
          </a:prstGeom>
          <a:noFill/>
          <a:ln w="6350" cap="flat" cmpd="sng" algn="ctr">
            <a:solidFill>
              <a:srgbClr val="48A23F"/>
            </a:solidFill>
            <a:prstDash val="solid"/>
            <a:miter lim="800000"/>
            <a:headEnd type="none"/>
            <a:tailEnd type="oval"/>
          </a:ln>
          <a:effectLst/>
        </p:spPr>
      </p:cxnSp>
      <p:cxnSp>
        <p:nvCxnSpPr>
          <p:cNvPr id="82" name="Straight Arrow Connector 81">
            <a:extLst>
              <a:ext uri="{FF2B5EF4-FFF2-40B4-BE49-F238E27FC236}">
                <a16:creationId xmlns:a16="http://schemas.microsoft.com/office/drawing/2014/main" id="{1150DE62-5390-FA4C-BDB5-0C352B50939F}"/>
              </a:ext>
            </a:extLst>
          </p:cNvPr>
          <p:cNvCxnSpPr/>
          <p:nvPr/>
        </p:nvCxnSpPr>
        <p:spPr>
          <a:xfrm flipV="1">
            <a:off x="709650" y="4970211"/>
            <a:ext cx="0" cy="288000"/>
          </a:xfrm>
          <a:prstGeom prst="straightConnector1">
            <a:avLst/>
          </a:prstGeom>
          <a:noFill/>
          <a:ln w="6350" cap="flat" cmpd="sng" algn="ctr">
            <a:solidFill>
              <a:srgbClr val="48A23F"/>
            </a:solidFill>
            <a:prstDash val="solid"/>
            <a:miter lim="800000"/>
            <a:headEnd type="none"/>
            <a:tailEnd type="oval"/>
          </a:ln>
          <a:effectLst/>
        </p:spPr>
      </p:cxnSp>
      <p:cxnSp>
        <p:nvCxnSpPr>
          <p:cNvPr id="83" name="Straight Arrow Connector 82">
            <a:extLst>
              <a:ext uri="{FF2B5EF4-FFF2-40B4-BE49-F238E27FC236}">
                <a16:creationId xmlns:a16="http://schemas.microsoft.com/office/drawing/2014/main" id="{0DE71DFE-D449-A94E-AD1A-A97DDBA9104E}"/>
              </a:ext>
            </a:extLst>
          </p:cNvPr>
          <p:cNvCxnSpPr/>
          <p:nvPr/>
        </p:nvCxnSpPr>
        <p:spPr>
          <a:xfrm flipV="1">
            <a:off x="10623912" y="5586022"/>
            <a:ext cx="0" cy="288000"/>
          </a:xfrm>
          <a:prstGeom prst="straightConnector1">
            <a:avLst/>
          </a:prstGeom>
          <a:noFill/>
          <a:ln w="6350" cap="flat" cmpd="sng" algn="ctr">
            <a:solidFill>
              <a:srgbClr val="48A23F"/>
            </a:solidFill>
            <a:prstDash val="solid"/>
            <a:miter lim="800000"/>
            <a:headEnd type="oval"/>
            <a:tailEnd type="none"/>
          </a:ln>
          <a:effectLst/>
        </p:spPr>
      </p:cxnSp>
      <p:cxnSp>
        <p:nvCxnSpPr>
          <p:cNvPr id="84" name="Straight Arrow Connector 83">
            <a:extLst>
              <a:ext uri="{FF2B5EF4-FFF2-40B4-BE49-F238E27FC236}">
                <a16:creationId xmlns:a16="http://schemas.microsoft.com/office/drawing/2014/main" id="{E7143F62-4863-3F4B-8D0F-9591FCAE1CF9}"/>
              </a:ext>
            </a:extLst>
          </p:cNvPr>
          <p:cNvCxnSpPr/>
          <p:nvPr/>
        </p:nvCxnSpPr>
        <p:spPr>
          <a:xfrm flipV="1">
            <a:off x="8489642" y="5586022"/>
            <a:ext cx="0" cy="288000"/>
          </a:xfrm>
          <a:prstGeom prst="straightConnector1">
            <a:avLst/>
          </a:prstGeom>
          <a:noFill/>
          <a:ln w="6350" cap="flat" cmpd="sng" algn="ctr">
            <a:solidFill>
              <a:srgbClr val="48A23F"/>
            </a:solidFill>
            <a:prstDash val="solid"/>
            <a:miter lim="800000"/>
            <a:headEnd type="oval"/>
            <a:tailEnd type="none"/>
          </a:ln>
          <a:effectLst/>
        </p:spPr>
      </p:cxnSp>
      <p:cxnSp>
        <p:nvCxnSpPr>
          <p:cNvPr id="85" name="Straight Arrow Connector 84">
            <a:extLst>
              <a:ext uri="{FF2B5EF4-FFF2-40B4-BE49-F238E27FC236}">
                <a16:creationId xmlns:a16="http://schemas.microsoft.com/office/drawing/2014/main" id="{4E5E193F-FBE9-4641-90B6-166BD9BE60AF}"/>
              </a:ext>
            </a:extLst>
          </p:cNvPr>
          <p:cNvCxnSpPr/>
          <p:nvPr/>
        </p:nvCxnSpPr>
        <p:spPr>
          <a:xfrm flipV="1">
            <a:off x="6347767" y="5586022"/>
            <a:ext cx="0" cy="288000"/>
          </a:xfrm>
          <a:prstGeom prst="straightConnector1">
            <a:avLst/>
          </a:prstGeom>
          <a:noFill/>
          <a:ln w="6350" cap="flat" cmpd="sng" algn="ctr">
            <a:solidFill>
              <a:srgbClr val="48A23F"/>
            </a:solidFill>
            <a:prstDash val="solid"/>
            <a:miter lim="800000"/>
            <a:headEnd type="oval"/>
            <a:tailEnd type="none"/>
          </a:ln>
          <a:effectLst/>
        </p:spPr>
      </p:cxnSp>
      <p:cxnSp>
        <p:nvCxnSpPr>
          <p:cNvPr id="86" name="Straight Arrow Connector 85">
            <a:extLst>
              <a:ext uri="{FF2B5EF4-FFF2-40B4-BE49-F238E27FC236}">
                <a16:creationId xmlns:a16="http://schemas.microsoft.com/office/drawing/2014/main" id="{9B8FF1ED-F1AF-4742-9D1D-60877938FD0B}"/>
              </a:ext>
            </a:extLst>
          </p:cNvPr>
          <p:cNvCxnSpPr/>
          <p:nvPr/>
        </p:nvCxnSpPr>
        <p:spPr>
          <a:xfrm flipV="1">
            <a:off x="4195117" y="5586022"/>
            <a:ext cx="0" cy="288000"/>
          </a:xfrm>
          <a:prstGeom prst="straightConnector1">
            <a:avLst/>
          </a:prstGeom>
          <a:noFill/>
          <a:ln w="6350" cap="flat" cmpd="sng" algn="ctr">
            <a:solidFill>
              <a:srgbClr val="48A23F"/>
            </a:solidFill>
            <a:prstDash val="solid"/>
            <a:miter lim="800000"/>
            <a:headEnd type="oval"/>
            <a:tailEnd type="none"/>
          </a:ln>
          <a:effectLst/>
        </p:spPr>
      </p:cxnSp>
      <p:cxnSp>
        <p:nvCxnSpPr>
          <p:cNvPr id="87" name="Straight Arrow Connector 86">
            <a:extLst>
              <a:ext uri="{FF2B5EF4-FFF2-40B4-BE49-F238E27FC236}">
                <a16:creationId xmlns:a16="http://schemas.microsoft.com/office/drawing/2014/main" id="{1ACB60C5-BD9C-BC41-8D98-C8976499487F}"/>
              </a:ext>
            </a:extLst>
          </p:cNvPr>
          <p:cNvCxnSpPr/>
          <p:nvPr/>
        </p:nvCxnSpPr>
        <p:spPr>
          <a:xfrm flipV="1">
            <a:off x="2102105" y="5586022"/>
            <a:ext cx="0" cy="288000"/>
          </a:xfrm>
          <a:prstGeom prst="straightConnector1">
            <a:avLst/>
          </a:prstGeom>
          <a:noFill/>
          <a:ln w="6350" cap="flat" cmpd="sng" algn="ctr">
            <a:solidFill>
              <a:srgbClr val="48A23F"/>
            </a:solidFill>
            <a:prstDash val="solid"/>
            <a:miter lim="800000"/>
            <a:headEnd type="oval"/>
            <a:tailEnd type="none"/>
          </a:ln>
          <a:effectLst/>
        </p:spPr>
      </p:cxnSp>
      <p:sp>
        <p:nvSpPr>
          <p:cNvPr id="88" name="Rectangle 87">
            <a:extLst>
              <a:ext uri="{FF2B5EF4-FFF2-40B4-BE49-F238E27FC236}">
                <a16:creationId xmlns:a16="http://schemas.microsoft.com/office/drawing/2014/main" id="{AD46B257-B4EE-1148-A711-DD835F550B73}"/>
              </a:ext>
            </a:extLst>
          </p:cNvPr>
          <p:cNvSpPr/>
          <p:nvPr/>
        </p:nvSpPr>
        <p:spPr>
          <a:xfrm>
            <a:off x="6837394" y="5309052"/>
            <a:ext cx="325730" cy="261610"/>
          </a:xfrm>
          <a:prstGeom prst="rect">
            <a:avLst/>
          </a:prstGeom>
        </p:spPr>
        <p:txBody>
          <a:bodyPr wrap="none">
            <a:spAutoFit/>
          </a:bodyPr>
          <a:lstStyle/>
          <a:p>
            <a:pPr algn="ctr" defTabSz="914400">
              <a:defRPr/>
            </a:pPr>
            <a:r>
              <a:rPr lang="en-US" sz="1100" b="1" dirty="0">
                <a:solidFill>
                  <a:prstClr val="white"/>
                </a:solidFill>
                <a:latin typeface="Arial"/>
              </a:rPr>
              <a:t>…</a:t>
            </a:r>
          </a:p>
        </p:txBody>
      </p:sp>
      <p:cxnSp>
        <p:nvCxnSpPr>
          <p:cNvPr id="89" name="Straight Connector 88">
            <a:extLst>
              <a:ext uri="{FF2B5EF4-FFF2-40B4-BE49-F238E27FC236}">
                <a16:creationId xmlns:a16="http://schemas.microsoft.com/office/drawing/2014/main" id="{8E657C96-41EF-FC41-8E5F-69E795A759DD}"/>
              </a:ext>
            </a:extLst>
          </p:cNvPr>
          <p:cNvCxnSpPr/>
          <p:nvPr/>
        </p:nvCxnSpPr>
        <p:spPr>
          <a:xfrm>
            <a:off x="7299213" y="5339670"/>
            <a:ext cx="0" cy="200374"/>
          </a:xfrm>
          <a:prstGeom prst="line">
            <a:avLst/>
          </a:prstGeom>
          <a:noFill/>
          <a:ln w="19050" cap="flat" cmpd="sng" algn="ctr">
            <a:solidFill>
              <a:sysClr val="window" lastClr="FFFFFF"/>
            </a:solidFill>
            <a:prstDash val="solid"/>
            <a:miter lim="800000"/>
          </a:ln>
          <a:effectLst/>
        </p:spPr>
      </p:cxnSp>
      <p:pic>
        <p:nvPicPr>
          <p:cNvPr id="90" name="Picture 89">
            <a:extLst>
              <a:ext uri="{FF2B5EF4-FFF2-40B4-BE49-F238E27FC236}">
                <a16:creationId xmlns:a16="http://schemas.microsoft.com/office/drawing/2014/main" id="{9F27AE78-E5D1-414F-84BE-DE60C9C50BF7}"/>
              </a:ext>
            </a:extLst>
          </p:cNvPr>
          <p:cNvPicPr>
            <a:picLocks noChangeAspect="1"/>
          </p:cNvPicPr>
          <p:nvPr/>
        </p:nvPicPr>
        <p:blipFill>
          <a:blip r:embed="rId6"/>
          <a:stretch>
            <a:fillRect/>
          </a:stretch>
        </p:blipFill>
        <p:spPr>
          <a:xfrm>
            <a:off x="9192292" y="1977201"/>
            <a:ext cx="2170364" cy="1121761"/>
          </a:xfrm>
          <a:prstGeom prst="rect">
            <a:avLst/>
          </a:prstGeom>
        </p:spPr>
      </p:pic>
    </p:spTree>
    <p:extLst>
      <p:ext uri="{BB962C8B-B14F-4D97-AF65-F5344CB8AC3E}">
        <p14:creationId xmlns:p14="http://schemas.microsoft.com/office/powerpoint/2010/main" val="3324359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8F360A-DD80-274D-95F2-46F9CFDB8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1229534"/>
            <a:ext cx="8410983" cy="4335244"/>
          </a:xfrm>
          <a:prstGeom prst="rect">
            <a:avLst/>
          </a:prstGeom>
        </p:spPr>
      </p:pic>
      <p:sp>
        <p:nvSpPr>
          <p:cNvPr id="5" name="Title 2">
            <a:extLst>
              <a:ext uri="{FF2B5EF4-FFF2-40B4-BE49-F238E27FC236}">
                <a16:creationId xmlns:a16="http://schemas.microsoft.com/office/drawing/2014/main" id="{AA7157DF-C04C-4A48-AAFD-ABB2502C18BD}"/>
              </a:ext>
            </a:extLst>
          </p:cNvPr>
          <p:cNvSpPr>
            <a:spLocks noGrp="1"/>
          </p:cNvSpPr>
          <p:nvPr>
            <p:ph type="title"/>
          </p:nvPr>
        </p:nvSpPr>
        <p:spPr>
          <a:xfrm>
            <a:off x="381000" y="733425"/>
            <a:ext cx="11430000" cy="457200"/>
          </a:xfrm>
        </p:spPr>
        <p:txBody>
          <a:bodyPr/>
          <a:lstStyle/>
          <a:p>
            <a:r>
              <a:rPr lang="en-US" dirty="0"/>
              <a:t>Rapidly Expanding Customer Opportunities</a:t>
            </a:r>
          </a:p>
        </p:txBody>
      </p:sp>
      <p:graphicFrame>
        <p:nvGraphicFramePr>
          <p:cNvPr id="6" name="Table 5">
            <a:extLst>
              <a:ext uri="{FF2B5EF4-FFF2-40B4-BE49-F238E27FC236}">
                <a16:creationId xmlns:a16="http://schemas.microsoft.com/office/drawing/2014/main" id="{AC0124F8-B4CE-4445-962B-F865AAC2B12E}"/>
              </a:ext>
            </a:extLst>
          </p:cNvPr>
          <p:cNvGraphicFramePr>
            <a:graphicFrameLocks noGrp="1"/>
          </p:cNvGraphicFramePr>
          <p:nvPr>
            <p:extLst>
              <p:ext uri="{D42A27DB-BD31-4B8C-83A1-F6EECF244321}">
                <p14:modId xmlns:p14="http://schemas.microsoft.com/office/powerpoint/2010/main" val="1392891279"/>
              </p:ext>
            </p:extLst>
          </p:nvPr>
        </p:nvGraphicFramePr>
        <p:xfrm>
          <a:off x="8688322" y="1173409"/>
          <a:ext cx="3157269" cy="5041392"/>
        </p:xfrm>
        <a:graphic>
          <a:graphicData uri="http://schemas.openxmlformats.org/drawingml/2006/table">
            <a:tbl>
              <a:tblPr bandRow="1">
                <a:tableStyleId>{F2DE63D5-997A-4646-A377-4702673A728D}</a:tableStyleId>
              </a:tblPr>
              <a:tblGrid>
                <a:gridCol w="431321">
                  <a:extLst>
                    <a:ext uri="{9D8B030D-6E8A-4147-A177-3AD203B41FA5}">
                      <a16:colId xmlns:a16="http://schemas.microsoft.com/office/drawing/2014/main" val="964537659"/>
                    </a:ext>
                  </a:extLst>
                </a:gridCol>
                <a:gridCol w="577970">
                  <a:extLst>
                    <a:ext uri="{9D8B030D-6E8A-4147-A177-3AD203B41FA5}">
                      <a16:colId xmlns:a16="http://schemas.microsoft.com/office/drawing/2014/main" val="311805000"/>
                    </a:ext>
                  </a:extLst>
                </a:gridCol>
                <a:gridCol w="2147978">
                  <a:extLst>
                    <a:ext uri="{9D8B030D-6E8A-4147-A177-3AD203B41FA5}">
                      <a16:colId xmlns:a16="http://schemas.microsoft.com/office/drawing/2014/main" val="2992861858"/>
                    </a:ext>
                  </a:extLst>
                </a:gridCol>
              </a:tblGrid>
              <a:tr h="228600">
                <a:tc>
                  <a:txBody>
                    <a:bodyPr/>
                    <a:lstStyle/>
                    <a:p>
                      <a:endParaRPr lang="en-US" sz="800" dirty="0"/>
                    </a:p>
                  </a:txBody>
                  <a:tcPr/>
                </a:tc>
                <a:tc>
                  <a:txBody>
                    <a:bodyPr/>
                    <a:lstStyle/>
                    <a:p>
                      <a:endParaRPr lang="en-US" sz="800" dirty="0"/>
                    </a:p>
                  </a:txBody>
                  <a:tcPr/>
                </a:tc>
                <a:tc>
                  <a:txBody>
                    <a:bodyPr/>
                    <a:lstStyle/>
                    <a:p>
                      <a:pPr marL="109728" indent="-109728">
                        <a:spcBef>
                          <a:spcPts val="200"/>
                        </a:spcBef>
                        <a:buFont typeface="Arial" panose="020B0604020202020204" pitchFamily="34" charset="0"/>
                        <a:buChar char="•"/>
                      </a:pPr>
                      <a:r>
                        <a:rPr lang="en-US" sz="700" dirty="0"/>
                        <a:t>Public electric utility | Washington, USA</a:t>
                      </a:r>
                      <a:endParaRPr lang="en-US" sz="700" dirty="0">
                        <a:solidFill>
                          <a:srgbClr val="1C2145"/>
                        </a:solidFill>
                      </a:endParaRPr>
                    </a:p>
                  </a:txBody>
                  <a:tcPr/>
                </a:tc>
                <a:extLst>
                  <a:ext uri="{0D108BD9-81ED-4DB2-BD59-A6C34878D82A}">
                    <a16:rowId xmlns:a16="http://schemas.microsoft.com/office/drawing/2014/main" val="1295946933"/>
                  </a:ext>
                </a:extLst>
              </a:tr>
              <a:tr h="210312">
                <a:tc>
                  <a:txBody>
                    <a:bodyPr/>
                    <a:lstStyle/>
                    <a:p>
                      <a:endParaRPr lang="en-US" sz="800" dirty="0"/>
                    </a:p>
                  </a:txBody>
                  <a:tcPr/>
                </a:tc>
                <a:tc>
                  <a:txBody>
                    <a:bodyPr/>
                    <a:lstStyle/>
                    <a:p>
                      <a:endParaRPr lang="en-US" sz="800"/>
                    </a:p>
                  </a:txBody>
                  <a:tcPr/>
                </a:tc>
                <a:tc>
                  <a:txBody>
                    <a:bodyPr/>
                    <a:lstStyle/>
                    <a:p>
                      <a:pPr marL="109728" indent="-109728">
                        <a:spcAft>
                          <a:spcPts val="200"/>
                        </a:spcAft>
                        <a:buFont typeface="Arial" panose="020B0604020202020204" pitchFamily="34" charset="0"/>
                        <a:buChar char="•"/>
                      </a:pPr>
                      <a:r>
                        <a:rPr lang="en-US" sz="700" dirty="0"/>
                        <a:t>Generation and transmission cooperative | Wisconsin, USA</a:t>
                      </a:r>
                      <a:endParaRPr lang="en-US" sz="700" dirty="0">
                        <a:solidFill>
                          <a:srgbClr val="1C2145"/>
                        </a:solidFill>
                      </a:endParaRPr>
                    </a:p>
                  </a:txBody>
                  <a:tcPr/>
                </a:tc>
                <a:extLst>
                  <a:ext uri="{0D108BD9-81ED-4DB2-BD59-A6C34878D82A}">
                    <a16:rowId xmlns:a16="http://schemas.microsoft.com/office/drawing/2014/main" val="1233694613"/>
                  </a:ext>
                </a:extLst>
              </a:tr>
              <a:tr h="210312">
                <a:tc>
                  <a:txBody>
                    <a:bodyPr/>
                    <a:lstStyle/>
                    <a:p>
                      <a:endParaRPr lang="en-US" sz="800" dirty="0"/>
                    </a:p>
                  </a:txBody>
                  <a:tcPr/>
                </a:tc>
                <a:tc>
                  <a:txBody>
                    <a:bodyPr/>
                    <a:lstStyle/>
                    <a:p>
                      <a:endParaRPr lang="en-US" sz="800" dirty="0"/>
                    </a:p>
                  </a:txBody>
                  <a:tcPr/>
                </a:tc>
                <a:tc>
                  <a:txBody>
                    <a:bodyPr/>
                    <a:lstStyle/>
                    <a:p>
                      <a:pPr marL="109728" indent="-109728">
                        <a:spcBef>
                          <a:spcPts val="200"/>
                        </a:spcBef>
                        <a:buFont typeface="Arial" panose="020B0604020202020204" pitchFamily="34" charset="0"/>
                        <a:buChar char="•"/>
                      </a:pPr>
                      <a:r>
                        <a:rPr lang="en-US" sz="700" dirty="0"/>
                        <a:t>Associated Electric Cooperative | Missouri, USA</a:t>
                      </a:r>
                      <a:endParaRPr lang="en-US" sz="700" dirty="0">
                        <a:solidFill>
                          <a:srgbClr val="1C2145"/>
                        </a:solidFill>
                      </a:endParaRPr>
                    </a:p>
                  </a:txBody>
                  <a:tcPr/>
                </a:tc>
                <a:extLst>
                  <a:ext uri="{0D108BD9-81ED-4DB2-BD59-A6C34878D82A}">
                    <a16:rowId xmlns:a16="http://schemas.microsoft.com/office/drawing/2014/main" val="1085777892"/>
                  </a:ext>
                </a:extLst>
              </a:tr>
              <a:tr h="210312">
                <a:tc>
                  <a:txBody>
                    <a:bodyPr/>
                    <a:lstStyle/>
                    <a:p>
                      <a:endParaRPr lang="en-US" sz="800" dirty="0"/>
                    </a:p>
                  </a:txBody>
                  <a:tcPr/>
                </a:tc>
                <a:tc>
                  <a:txBody>
                    <a:bodyPr/>
                    <a:lstStyle/>
                    <a:p>
                      <a:endParaRPr lang="en-US" sz="800" dirty="0"/>
                    </a:p>
                  </a:txBody>
                  <a:tcPr/>
                </a:tc>
                <a:tc>
                  <a:txBody>
                    <a:bodyPr/>
                    <a:lstStyle/>
                    <a:p>
                      <a:pPr marL="109728" indent="-109728">
                        <a:spcBef>
                          <a:spcPts val="200"/>
                        </a:spcBef>
                        <a:buFont typeface="Arial" panose="020B0604020202020204" pitchFamily="34" charset="0"/>
                        <a:buChar char="•"/>
                      </a:pPr>
                      <a:r>
                        <a:rPr lang="en-US" sz="700" dirty="0">
                          <a:solidFill>
                            <a:schemeClr val="tx1"/>
                          </a:solidFill>
                        </a:rPr>
                        <a:t>Utah Associated Municipal Power Systems (UAMPS) | Utah, USA</a:t>
                      </a:r>
                    </a:p>
                  </a:txBody>
                  <a:tcPr/>
                </a:tc>
                <a:extLst>
                  <a:ext uri="{0D108BD9-81ED-4DB2-BD59-A6C34878D82A}">
                    <a16:rowId xmlns:a16="http://schemas.microsoft.com/office/drawing/2014/main" val="3374475076"/>
                  </a:ext>
                </a:extLst>
              </a:tr>
              <a:tr h="228600">
                <a:tc>
                  <a:txBody>
                    <a:bodyPr/>
                    <a:lstStyle/>
                    <a:p>
                      <a:endParaRPr lang="en-US" sz="700" dirty="0"/>
                    </a:p>
                  </a:txBody>
                  <a:tcPr/>
                </a:tc>
                <a:tc>
                  <a:txBody>
                    <a:bodyPr/>
                    <a:lstStyle/>
                    <a:p>
                      <a:endParaRPr lang="en-US" sz="700" dirty="0"/>
                    </a:p>
                  </a:txBody>
                  <a:tcPr/>
                </a:tc>
                <a:tc>
                  <a:txBody>
                    <a:bodyPr/>
                    <a:lstStyle/>
                    <a:p>
                      <a:pPr marL="109728" indent="-109728">
                        <a:spcAft>
                          <a:spcPts val="200"/>
                        </a:spcAft>
                        <a:buFont typeface="Arial" panose="020B0604020202020204" pitchFamily="34" charset="0"/>
                        <a:buChar char="•"/>
                      </a:pPr>
                      <a:r>
                        <a:rPr lang="en-US" sz="700" dirty="0"/>
                        <a:t>Commercial nuclear power producer | Canada</a:t>
                      </a:r>
                      <a:endParaRPr lang="en-US" sz="700" dirty="0">
                        <a:solidFill>
                          <a:srgbClr val="1C2145"/>
                        </a:solidFill>
                      </a:endParaRPr>
                    </a:p>
                  </a:txBody>
                  <a:tcPr/>
                </a:tc>
                <a:extLst>
                  <a:ext uri="{0D108BD9-81ED-4DB2-BD59-A6C34878D82A}">
                    <a16:rowId xmlns:a16="http://schemas.microsoft.com/office/drawing/2014/main" val="542925017"/>
                  </a:ext>
                </a:extLst>
              </a:tr>
              <a:tr h="210312">
                <a:tc>
                  <a:txBody>
                    <a:bodyPr/>
                    <a:lstStyle/>
                    <a:p>
                      <a:endParaRPr lang="en-US" sz="700" dirty="0"/>
                    </a:p>
                  </a:txBody>
                  <a:tcPr/>
                </a:tc>
                <a:tc>
                  <a:txBody>
                    <a:bodyPr/>
                    <a:lstStyle/>
                    <a:p>
                      <a:endParaRPr lang="en-US" sz="700" dirty="0"/>
                    </a:p>
                  </a:txBody>
                  <a:tcPr/>
                </a:tc>
                <a:tc>
                  <a:txBody>
                    <a:bodyPr/>
                    <a:lstStyle/>
                    <a:p>
                      <a:pPr marL="109728" indent="-109728">
                        <a:spcBef>
                          <a:spcPts val="200"/>
                        </a:spcBef>
                        <a:spcAft>
                          <a:spcPts val="200"/>
                        </a:spcAft>
                        <a:buFont typeface="Arial" panose="020B0604020202020204" pitchFamily="34" charset="0"/>
                        <a:buChar char="•"/>
                      </a:pPr>
                      <a:r>
                        <a:rPr lang="en-US" sz="700" dirty="0"/>
                        <a:t>Canada’s only private sector nuclear power producer | Ontario, Canada</a:t>
                      </a:r>
                      <a:endParaRPr lang="en-US" sz="700" dirty="0">
                        <a:solidFill>
                          <a:srgbClr val="1C2145"/>
                        </a:solidFill>
                      </a:endParaRPr>
                    </a:p>
                  </a:txBody>
                  <a:tcPr/>
                </a:tc>
                <a:extLst>
                  <a:ext uri="{0D108BD9-81ED-4DB2-BD59-A6C34878D82A}">
                    <a16:rowId xmlns:a16="http://schemas.microsoft.com/office/drawing/2014/main" val="1285927196"/>
                  </a:ext>
                </a:extLst>
              </a:tr>
              <a:tr h="210312">
                <a:tc>
                  <a:txBody>
                    <a:bodyPr/>
                    <a:lstStyle/>
                    <a:p>
                      <a:endParaRPr lang="en-US" sz="700" dirty="0"/>
                    </a:p>
                  </a:txBody>
                  <a:tcPr/>
                </a:tc>
                <a:tc>
                  <a:txBody>
                    <a:bodyPr/>
                    <a:lstStyle/>
                    <a:p>
                      <a:endParaRPr lang="en-US" sz="700" dirty="0"/>
                    </a:p>
                  </a:txBody>
                  <a:tcPr/>
                </a:tc>
                <a:tc>
                  <a:txBody>
                    <a:bodyPr/>
                    <a:lstStyle/>
                    <a:p>
                      <a:pPr marL="109728" indent="-109728">
                        <a:spcBef>
                          <a:spcPts val="200"/>
                        </a:spcBef>
                        <a:spcAft>
                          <a:spcPts val="200"/>
                        </a:spcAft>
                        <a:buFont typeface="Arial" panose="020B0604020202020204" pitchFamily="34" charset="0"/>
                        <a:buChar char="•"/>
                      </a:pPr>
                      <a:r>
                        <a:rPr lang="en-US" sz="700" dirty="0">
                          <a:solidFill>
                            <a:schemeClr val="tx1"/>
                          </a:solidFill>
                        </a:rPr>
                        <a:t>Ontario Power Generation (OPG) </a:t>
                      </a:r>
                      <a:r>
                        <a:rPr lang="en-US" sz="700" dirty="0"/>
                        <a:t>| Canada</a:t>
                      </a:r>
                      <a:endParaRPr lang="en-US" sz="700" dirty="0">
                        <a:solidFill>
                          <a:schemeClr val="tx1"/>
                        </a:solidFill>
                      </a:endParaRPr>
                    </a:p>
                  </a:txBody>
                  <a:tcPr/>
                </a:tc>
                <a:extLst>
                  <a:ext uri="{0D108BD9-81ED-4DB2-BD59-A6C34878D82A}">
                    <a16:rowId xmlns:a16="http://schemas.microsoft.com/office/drawing/2014/main" val="3411034989"/>
                  </a:ext>
                </a:extLst>
              </a:tr>
              <a:tr h="210312">
                <a:tc>
                  <a:txBody>
                    <a:bodyPr/>
                    <a:lstStyle/>
                    <a:p>
                      <a:endParaRPr lang="en-US" sz="700"/>
                    </a:p>
                  </a:txBody>
                  <a:tcPr/>
                </a:tc>
                <a:tc>
                  <a:txBody>
                    <a:bodyPr/>
                    <a:lstStyle/>
                    <a:p>
                      <a:endParaRPr lang="en-US" sz="700" dirty="0"/>
                    </a:p>
                  </a:txBody>
                  <a:tcPr/>
                </a:tc>
                <a:tc>
                  <a:txBody>
                    <a:bodyPr/>
                    <a:lstStyle/>
                    <a:p>
                      <a:pPr marL="109728" indent="-109728">
                        <a:spcAft>
                          <a:spcPts val="200"/>
                        </a:spcAft>
                        <a:buFont typeface="Arial" panose="020B0604020202020204" pitchFamily="34" charset="0"/>
                        <a:buChar char="•"/>
                      </a:pPr>
                      <a:r>
                        <a:rPr lang="en-US" sz="700" dirty="0"/>
                        <a:t>NuScale SMR paired with wind to produce power &amp; H</a:t>
                      </a:r>
                      <a:r>
                        <a:rPr lang="en-US" sz="700" baseline="-25000" dirty="0"/>
                        <a:t>2</a:t>
                      </a:r>
                      <a:r>
                        <a:rPr lang="en-US" sz="700" dirty="0"/>
                        <a:t> | U.K.</a:t>
                      </a:r>
                      <a:endParaRPr lang="en-US" sz="700" dirty="0">
                        <a:solidFill>
                          <a:srgbClr val="1C2145"/>
                        </a:solidFill>
                      </a:endParaRPr>
                    </a:p>
                  </a:txBody>
                  <a:tcPr/>
                </a:tc>
                <a:extLst>
                  <a:ext uri="{0D108BD9-81ED-4DB2-BD59-A6C34878D82A}">
                    <a16:rowId xmlns:a16="http://schemas.microsoft.com/office/drawing/2014/main" val="3606335168"/>
                  </a:ext>
                </a:extLst>
              </a:tr>
              <a:tr h="228600">
                <a:tc>
                  <a:txBody>
                    <a:bodyPr/>
                    <a:lstStyle/>
                    <a:p>
                      <a:endParaRPr lang="en-US" sz="700"/>
                    </a:p>
                  </a:txBody>
                  <a:tcPr/>
                </a:tc>
                <a:tc>
                  <a:txBody>
                    <a:bodyPr/>
                    <a:lstStyle/>
                    <a:p>
                      <a:endParaRPr lang="en-US" sz="700"/>
                    </a:p>
                  </a:txBody>
                  <a:tcPr/>
                </a:tc>
                <a:tc>
                  <a:txBody>
                    <a:bodyPr/>
                    <a:lstStyle/>
                    <a:p>
                      <a:pPr marL="109728" indent="-109728">
                        <a:spcBef>
                          <a:spcPts val="200"/>
                        </a:spcBef>
                        <a:buFont typeface="Arial" panose="020B0604020202020204" pitchFamily="34" charset="0"/>
                        <a:buChar char="•"/>
                      </a:pPr>
                      <a:r>
                        <a:rPr lang="en-US" sz="700" dirty="0"/>
                        <a:t>Jordan Atomic Energy Commission | Jordan</a:t>
                      </a:r>
                      <a:endParaRPr lang="en-US" sz="700" dirty="0">
                        <a:solidFill>
                          <a:srgbClr val="1C2145"/>
                        </a:solidFill>
                      </a:endParaRPr>
                    </a:p>
                  </a:txBody>
                  <a:tcPr/>
                </a:tc>
                <a:extLst>
                  <a:ext uri="{0D108BD9-81ED-4DB2-BD59-A6C34878D82A}">
                    <a16:rowId xmlns:a16="http://schemas.microsoft.com/office/drawing/2014/main" val="3464570629"/>
                  </a:ext>
                </a:extLst>
              </a:tr>
              <a:tr h="210312">
                <a:tc>
                  <a:txBody>
                    <a:bodyPr/>
                    <a:lstStyle/>
                    <a:p>
                      <a:endParaRPr lang="en-US" sz="700" dirty="0"/>
                    </a:p>
                  </a:txBody>
                  <a:tcPr/>
                </a:tc>
                <a:tc>
                  <a:txBody>
                    <a:bodyPr/>
                    <a:lstStyle/>
                    <a:p>
                      <a:endParaRPr lang="en-US" sz="700"/>
                    </a:p>
                  </a:txBody>
                  <a:tcPr/>
                </a:tc>
                <a:tc>
                  <a:txBody>
                    <a:bodyPr/>
                    <a:lstStyle/>
                    <a:p>
                      <a:pPr marL="109728" indent="-109728">
                        <a:spcBef>
                          <a:spcPts val="200"/>
                        </a:spcBef>
                        <a:buFont typeface="Arial" panose="020B0604020202020204" pitchFamily="34" charset="0"/>
                        <a:buChar char="•"/>
                      </a:pPr>
                      <a:r>
                        <a:rPr lang="en-US" sz="700" dirty="0" err="1"/>
                        <a:t>Energoatom</a:t>
                      </a:r>
                      <a:r>
                        <a:rPr lang="en-US" sz="700" dirty="0"/>
                        <a:t>: State-owned nuclear power producer | Ukraine</a:t>
                      </a:r>
                      <a:endParaRPr lang="en-US" sz="700" dirty="0">
                        <a:solidFill>
                          <a:srgbClr val="1C2145"/>
                        </a:solidFill>
                      </a:endParaRPr>
                    </a:p>
                  </a:txBody>
                  <a:tcPr/>
                </a:tc>
                <a:extLst>
                  <a:ext uri="{0D108BD9-81ED-4DB2-BD59-A6C34878D82A}">
                    <a16:rowId xmlns:a16="http://schemas.microsoft.com/office/drawing/2014/main" val="549329680"/>
                  </a:ext>
                </a:extLst>
              </a:tr>
              <a:tr h="210312">
                <a:tc>
                  <a:txBody>
                    <a:bodyPr/>
                    <a:lstStyle/>
                    <a:p>
                      <a:endParaRPr lang="en-US" sz="700" dirty="0"/>
                    </a:p>
                  </a:txBody>
                  <a:tcPr/>
                </a:tc>
                <a:tc>
                  <a:txBody>
                    <a:bodyPr/>
                    <a:lstStyle/>
                    <a:p>
                      <a:endParaRPr lang="en-US" sz="700"/>
                    </a:p>
                  </a:txBody>
                  <a:tcPr/>
                </a:tc>
                <a:tc>
                  <a:txBody>
                    <a:bodyPr/>
                    <a:lstStyle/>
                    <a:p>
                      <a:pPr marL="109728" indent="-109728">
                        <a:spcBef>
                          <a:spcPts val="200"/>
                        </a:spcBef>
                        <a:buFont typeface="Arial" panose="020B0604020202020204" pitchFamily="34" charset="0"/>
                        <a:buChar char="•"/>
                      </a:pPr>
                      <a:r>
                        <a:rPr lang="en-US" sz="700" dirty="0">
                          <a:solidFill>
                            <a:schemeClr val="tx1"/>
                          </a:solidFill>
                        </a:rPr>
                        <a:t>State Scientific and Technical Center for Nuclear and Radiation Safety (SSTC NRS) </a:t>
                      </a:r>
                      <a:r>
                        <a:rPr lang="en-US" sz="700" dirty="0"/>
                        <a:t>| Ukraine</a:t>
                      </a:r>
                      <a:endParaRPr lang="en-US" sz="700" dirty="0">
                        <a:solidFill>
                          <a:schemeClr val="tx1"/>
                        </a:solidFill>
                      </a:endParaRPr>
                    </a:p>
                  </a:txBody>
                  <a:tcPr/>
                </a:tc>
                <a:extLst>
                  <a:ext uri="{0D108BD9-81ED-4DB2-BD59-A6C34878D82A}">
                    <a16:rowId xmlns:a16="http://schemas.microsoft.com/office/drawing/2014/main" val="1430488561"/>
                  </a:ext>
                </a:extLst>
              </a:tr>
              <a:tr h="228600">
                <a:tc>
                  <a:txBody>
                    <a:bodyPr/>
                    <a:lstStyle/>
                    <a:p>
                      <a:endParaRPr lang="en-US" sz="700"/>
                    </a:p>
                  </a:txBody>
                  <a:tcPr/>
                </a:tc>
                <a:tc>
                  <a:txBody>
                    <a:bodyPr/>
                    <a:lstStyle/>
                    <a:p>
                      <a:endParaRPr lang="en-US" sz="700"/>
                    </a:p>
                  </a:txBody>
                  <a:tcPr/>
                </a:tc>
                <a:tc>
                  <a:txBody>
                    <a:bodyPr/>
                    <a:lstStyle/>
                    <a:p>
                      <a:pPr marL="120650" indent="-120650">
                        <a:spcBef>
                          <a:spcPts val="200"/>
                        </a:spcBef>
                        <a:spcAft>
                          <a:spcPts val="200"/>
                        </a:spcAft>
                        <a:buFont typeface="Arial" panose="020B0604020202020204" pitchFamily="34" charset="0"/>
                        <a:buChar char="•"/>
                        <a:tabLst/>
                      </a:pPr>
                      <a:r>
                        <a:rPr lang="en-US" sz="700" dirty="0" err="1"/>
                        <a:t>Kozloduy</a:t>
                      </a:r>
                      <a:r>
                        <a:rPr lang="en-US" sz="700" dirty="0"/>
                        <a:t> Nuclear | Bulgaria</a:t>
                      </a:r>
                      <a:endParaRPr lang="en-US" sz="700" dirty="0">
                        <a:solidFill>
                          <a:srgbClr val="1C2145"/>
                        </a:solidFill>
                      </a:endParaRPr>
                    </a:p>
                  </a:txBody>
                  <a:tcPr/>
                </a:tc>
                <a:extLst>
                  <a:ext uri="{0D108BD9-81ED-4DB2-BD59-A6C34878D82A}">
                    <a16:rowId xmlns:a16="http://schemas.microsoft.com/office/drawing/2014/main" val="118612199"/>
                  </a:ext>
                </a:extLst>
              </a:tr>
              <a:tr h="210312">
                <a:tc>
                  <a:txBody>
                    <a:bodyPr/>
                    <a:lstStyle/>
                    <a:p>
                      <a:endParaRPr lang="en-US" sz="700"/>
                    </a:p>
                  </a:txBody>
                  <a:tcPr/>
                </a:tc>
                <a:tc>
                  <a:txBody>
                    <a:bodyPr/>
                    <a:lstStyle/>
                    <a:p>
                      <a:endParaRPr lang="en-US" sz="700"/>
                    </a:p>
                  </a:txBody>
                  <a:tcPr/>
                </a:tc>
                <a:tc>
                  <a:txBody>
                    <a:bodyPr/>
                    <a:lstStyle/>
                    <a:p>
                      <a:pPr marL="109728" indent="-109728">
                        <a:spcAft>
                          <a:spcPts val="100"/>
                        </a:spcAft>
                        <a:buFont typeface="Arial" panose="020B0604020202020204" pitchFamily="34" charset="0"/>
                        <a:buChar char="•"/>
                      </a:pPr>
                      <a:r>
                        <a:rPr lang="en-US" sz="700" dirty="0"/>
                        <a:t>KGHM </a:t>
                      </a:r>
                      <a:r>
                        <a:rPr lang="en-US" sz="700" dirty="0" err="1"/>
                        <a:t>Polska</a:t>
                      </a:r>
                      <a:r>
                        <a:rPr lang="en-US" sz="700" dirty="0"/>
                        <a:t> &amp; </a:t>
                      </a:r>
                      <a:r>
                        <a:rPr lang="en-US" sz="700" dirty="0" err="1"/>
                        <a:t>Piela</a:t>
                      </a:r>
                      <a:r>
                        <a:rPr lang="en-US" sz="700" dirty="0"/>
                        <a:t> Business Engineering Coal refurbishment &amp; process heat | Poland</a:t>
                      </a:r>
                      <a:endParaRPr lang="en-US" sz="700" dirty="0">
                        <a:solidFill>
                          <a:srgbClr val="1C2145"/>
                        </a:solidFill>
                      </a:endParaRPr>
                    </a:p>
                  </a:txBody>
                  <a:tcPr/>
                </a:tc>
                <a:extLst>
                  <a:ext uri="{0D108BD9-81ED-4DB2-BD59-A6C34878D82A}">
                    <a16:rowId xmlns:a16="http://schemas.microsoft.com/office/drawing/2014/main" val="2069928478"/>
                  </a:ext>
                </a:extLst>
              </a:tr>
              <a:tr h="210312">
                <a:tc>
                  <a:txBody>
                    <a:bodyPr/>
                    <a:lstStyle/>
                    <a:p>
                      <a:endParaRPr lang="en-US" sz="700"/>
                    </a:p>
                  </a:txBody>
                  <a:tcPr/>
                </a:tc>
                <a:tc>
                  <a:txBody>
                    <a:bodyPr/>
                    <a:lstStyle/>
                    <a:p>
                      <a:endParaRPr lang="en-US" sz="700"/>
                    </a:p>
                  </a:txBody>
                  <a:tcPr/>
                </a:tc>
                <a:tc>
                  <a:txBody>
                    <a:bodyPr/>
                    <a:lstStyle/>
                    <a:p>
                      <a:pPr marL="109728" marR="0" lvl="0" indent="-10972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700" dirty="0" err="1"/>
                        <a:t>Getka</a:t>
                      </a:r>
                      <a:r>
                        <a:rPr lang="en-US" sz="700" dirty="0"/>
                        <a:t> Group &amp; UNIMOT SA: Coal plant refurbishment | Poland</a:t>
                      </a:r>
                      <a:endParaRPr lang="en-US" sz="700" dirty="0">
                        <a:solidFill>
                          <a:srgbClr val="1C2145"/>
                        </a:solidFill>
                      </a:endParaRPr>
                    </a:p>
                  </a:txBody>
                  <a:tcPr/>
                </a:tc>
                <a:extLst>
                  <a:ext uri="{0D108BD9-81ED-4DB2-BD59-A6C34878D82A}">
                    <a16:rowId xmlns:a16="http://schemas.microsoft.com/office/drawing/2014/main" val="567696920"/>
                  </a:ext>
                </a:extLst>
              </a:tr>
              <a:tr h="210312">
                <a:tc>
                  <a:txBody>
                    <a:bodyPr/>
                    <a:lstStyle/>
                    <a:p>
                      <a:endParaRPr lang="en-US" sz="700"/>
                    </a:p>
                  </a:txBody>
                  <a:tcPr/>
                </a:tc>
                <a:tc>
                  <a:txBody>
                    <a:bodyPr/>
                    <a:lstStyle/>
                    <a:p>
                      <a:endParaRPr lang="en-US" sz="700"/>
                    </a:p>
                  </a:txBody>
                  <a:tcPr/>
                </a:tc>
                <a:tc>
                  <a:txBody>
                    <a:bodyPr/>
                    <a:lstStyle/>
                    <a:p>
                      <a:pPr marL="109728" indent="-109728">
                        <a:spcBef>
                          <a:spcPts val="200"/>
                        </a:spcBef>
                        <a:spcAft>
                          <a:spcPts val="200"/>
                        </a:spcAft>
                        <a:buFont typeface="Arial" panose="020B0604020202020204" pitchFamily="34" charset="0"/>
                        <a:buChar char="•"/>
                      </a:pPr>
                      <a:r>
                        <a:rPr lang="en-US" sz="700" dirty="0"/>
                        <a:t>S.N. </a:t>
                      </a:r>
                      <a:r>
                        <a:rPr lang="en-US" sz="700" dirty="0" err="1"/>
                        <a:t>Nuclearelectrica</a:t>
                      </a:r>
                      <a:r>
                        <a:rPr lang="en-US" sz="700" dirty="0"/>
                        <a:t>: State-owned utility | Romania</a:t>
                      </a:r>
                      <a:endParaRPr lang="en-US" sz="700" dirty="0">
                        <a:solidFill>
                          <a:srgbClr val="1C2145"/>
                        </a:solidFill>
                      </a:endParaRPr>
                    </a:p>
                  </a:txBody>
                  <a:tcPr/>
                </a:tc>
                <a:extLst>
                  <a:ext uri="{0D108BD9-81ED-4DB2-BD59-A6C34878D82A}">
                    <a16:rowId xmlns:a16="http://schemas.microsoft.com/office/drawing/2014/main" val="705082138"/>
                  </a:ext>
                </a:extLst>
              </a:tr>
              <a:tr h="228600">
                <a:tc>
                  <a:txBody>
                    <a:bodyPr/>
                    <a:lstStyle/>
                    <a:p>
                      <a:endParaRPr lang="en-US" sz="700"/>
                    </a:p>
                  </a:txBody>
                  <a:tcPr/>
                </a:tc>
                <a:tc>
                  <a:txBody>
                    <a:bodyPr/>
                    <a:lstStyle/>
                    <a:p>
                      <a:endParaRPr lang="en-US" sz="700"/>
                    </a:p>
                  </a:txBody>
                  <a:tcPr/>
                </a:tc>
                <a:tc>
                  <a:txBody>
                    <a:bodyPr/>
                    <a:lstStyle/>
                    <a:p>
                      <a:pPr marL="109728" indent="-109728">
                        <a:spcBef>
                          <a:spcPts val="200"/>
                        </a:spcBef>
                        <a:spcAft>
                          <a:spcPts val="200"/>
                        </a:spcAft>
                        <a:buFont typeface="Arial" panose="020B0604020202020204" pitchFamily="34" charset="0"/>
                        <a:buChar char="•"/>
                      </a:pPr>
                      <a:r>
                        <a:rPr lang="en-US" sz="700" dirty="0"/>
                        <a:t>State-owned utility | Czech Republic</a:t>
                      </a:r>
                      <a:endParaRPr lang="en-US" sz="700" dirty="0">
                        <a:solidFill>
                          <a:srgbClr val="1C2145"/>
                        </a:solidFill>
                      </a:endParaRPr>
                    </a:p>
                  </a:txBody>
                  <a:tcPr/>
                </a:tc>
                <a:extLst>
                  <a:ext uri="{0D108BD9-81ED-4DB2-BD59-A6C34878D82A}">
                    <a16:rowId xmlns:a16="http://schemas.microsoft.com/office/drawing/2014/main" val="1670668342"/>
                  </a:ext>
                </a:extLst>
              </a:tr>
              <a:tr h="228600">
                <a:tc>
                  <a:txBody>
                    <a:bodyPr/>
                    <a:lstStyle/>
                    <a:p>
                      <a:endParaRPr lang="en-US" sz="700" dirty="0"/>
                    </a:p>
                  </a:txBody>
                  <a:tcPr/>
                </a:tc>
                <a:tc>
                  <a:txBody>
                    <a:bodyPr/>
                    <a:lstStyle/>
                    <a:p>
                      <a:endParaRPr lang="en-US" sz="700"/>
                    </a:p>
                  </a:txBody>
                  <a:tcPr/>
                </a:tc>
                <a:tc>
                  <a:txBody>
                    <a:bodyPr/>
                    <a:lstStyle/>
                    <a:p>
                      <a:pPr marL="109728" indent="-109728">
                        <a:spcBef>
                          <a:spcPts val="200"/>
                        </a:spcBef>
                        <a:spcAft>
                          <a:spcPts val="200"/>
                        </a:spcAft>
                        <a:buFont typeface="Arial" panose="020B0604020202020204" pitchFamily="34" charset="0"/>
                        <a:buChar char="•"/>
                      </a:pPr>
                      <a:r>
                        <a:rPr lang="en-US" sz="700" dirty="0">
                          <a:solidFill>
                            <a:schemeClr val="tx1"/>
                          </a:solidFill>
                        </a:rPr>
                        <a:t>Kazakhstan Nuclear Power Plants (KNPP) </a:t>
                      </a:r>
                      <a:r>
                        <a:rPr lang="en-US" sz="700" dirty="0"/>
                        <a:t>| Kazakhstan</a:t>
                      </a:r>
                      <a:endParaRPr lang="en-US" sz="700" dirty="0">
                        <a:solidFill>
                          <a:schemeClr val="tx1"/>
                        </a:solidFill>
                      </a:endParaRPr>
                    </a:p>
                  </a:txBody>
                  <a:tcPr/>
                </a:tc>
                <a:extLst>
                  <a:ext uri="{0D108BD9-81ED-4DB2-BD59-A6C34878D82A}">
                    <a16:rowId xmlns:a16="http://schemas.microsoft.com/office/drawing/2014/main" val="3817027736"/>
                  </a:ext>
                </a:extLst>
              </a:tr>
              <a:tr h="228600">
                <a:tc>
                  <a:txBody>
                    <a:bodyPr/>
                    <a:lstStyle/>
                    <a:p>
                      <a:endParaRPr lang="en-US" sz="700" dirty="0"/>
                    </a:p>
                  </a:txBody>
                  <a:tcPr/>
                </a:tc>
                <a:tc>
                  <a:txBody>
                    <a:bodyPr/>
                    <a:lstStyle/>
                    <a:p>
                      <a:endParaRPr lang="en-US" sz="700" dirty="0"/>
                    </a:p>
                  </a:txBody>
                  <a:tcPr/>
                </a:tc>
                <a:tc>
                  <a:txBody>
                    <a:bodyPr/>
                    <a:lstStyle/>
                    <a:p>
                      <a:pPr marL="109728" marR="0" lvl="0" indent="-109728"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700" dirty="0">
                          <a:solidFill>
                            <a:schemeClr val="tx1"/>
                          </a:solidFill>
                        </a:rPr>
                        <a:t>Fermi </a:t>
                      </a:r>
                      <a:r>
                        <a:rPr lang="en-US" sz="700" dirty="0" err="1">
                          <a:solidFill>
                            <a:schemeClr val="tx1"/>
                          </a:solidFill>
                        </a:rPr>
                        <a:t>Energia</a:t>
                      </a:r>
                      <a:r>
                        <a:rPr lang="en-US" sz="700" dirty="0">
                          <a:solidFill>
                            <a:schemeClr val="tx1"/>
                          </a:solidFill>
                        </a:rPr>
                        <a:t> | Estonia</a:t>
                      </a:r>
                    </a:p>
                  </a:txBody>
                  <a:tcPr/>
                </a:tc>
                <a:extLst>
                  <a:ext uri="{0D108BD9-81ED-4DB2-BD59-A6C34878D82A}">
                    <a16:rowId xmlns:a16="http://schemas.microsoft.com/office/drawing/2014/main" val="4285816379"/>
                  </a:ext>
                </a:extLst>
              </a:tr>
            </a:tbl>
          </a:graphicData>
        </a:graphic>
      </p:graphicFrame>
      <p:sp>
        <p:nvSpPr>
          <p:cNvPr id="7" name="5-Point Star 6">
            <a:extLst>
              <a:ext uri="{FF2B5EF4-FFF2-40B4-BE49-F238E27FC236}">
                <a16:creationId xmlns:a16="http://schemas.microsoft.com/office/drawing/2014/main" id="{E7C50B68-F65B-8C4D-BF8B-D0EE3B8C3BA2}"/>
              </a:ext>
            </a:extLst>
          </p:cNvPr>
          <p:cNvSpPr>
            <a:spLocks noChangeAspect="1"/>
          </p:cNvSpPr>
          <p:nvPr/>
        </p:nvSpPr>
        <p:spPr>
          <a:xfrm>
            <a:off x="1397890" y="2854768"/>
            <a:ext cx="91440" cy="9144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CB5456CF-DBF3-3B4A-8EC4-17598655A363}"/>
              </a:ext>
            </a:extLst>
          </p:cNvPr>
          <p:cNvSpPr txBox="1">
            <a:spLocks/>
          </p:cNvSpPr>
          <p:nvPr/>
        </p:nvSpPr>
        <p:spPr>
          <a:xfrm>
            <a:off x="8606115" y="916276"/>
            <a:ext cx="1484300" cy="255765"/>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sz="2400" b="0" i="0" kern="1200">
                <a:solidFill>
                  <a:schemeClr val="tx1"/>
                </a:solidFill>
                <a:latin typeface="+mj-lt"/>
                <a:ea typeface="+mj-ea"/>
                <a:cs typeface="+mj-cs"/>
              </a:defRPr>
            </a:lvl1pPr>
          </a:lstStyle>
          <a:p>
            <a:pPr algn="r"/>
            <a:r>
              <a:rPr lang="en-US" sz="1400" b="1" dirty="0">
                <a:solidFill>
                  <a:schemeClr val="tx2"/>
                </a:solidFill>
              </a:rPr>
              <a:t>MOU Customers </a:t>
            </a:r>
          </a:p>
        </p:txBody>
      </p:sp>
      <p:grpSp>
        <p:nvGrpSpPr>
          <p:cNvPr id="9" name="Group 8">
            <a:extLst>
              <a:ext uri="{FF2B5EF4-FFF2-40B4-BE49-F238E27FC236}">
                <a16:creationId xmlns:a16="http://schemas.microsoft.com/office/drawing/2014/main" id="{A48C110D-0846-434B-ACE9-B7FFDA7EE32B}"/>
              </a:ext>
            </a:extLst>
          </p:cNvPr>
          <p:cNvGrpSpPr/>
          <p:nvPr/>
        </p:nvGrpSpPr>
        <p:grpSpPr>
          <a:xfrm>
            <a:off x="381000" y="5769821"/>
            <a:ext cx="802341" cy="607329"/>
            <a:chOff x="381000" y="5769821"/>
            <a:chExt cx="802341" cy="607329"/>
          </a:xfrm>
        </p:grpSpPr>
        <p:grpSp>
          <p:nvGrpSpPr>
            <p:cNvPr id="10" name="Group 9">
              <a:extLst>
                <a:ext uri="{FF2B5EF4-FFF2-40B4-BE49-F238E27FC236}">
                  <a16:creationId xmlns:a16="http://schemas.microsoft.com/office/drawing/2014/main" id="{5D8103A3-F4FB-934B-AB97-E827155C9DFA}"/>
                </a:ext>
              </a:extLst>
            </p:cNvPr>
            <p:cNvGrpSpPr/>
            <p:nvPr/>
          </p:nvGrpSpPr>
          <p:grpSpPr>
            <a:xfrm>
              <a:off x="381000" y="6161706"/>
              <a:ext cx="712510" cy="215444"/>
              <a:chOff x="381000" y="6161706"/>
              <a:chExt cx="712510" cy="215444"/>
            </a:xfrm>
          </p:grpSpPr>
          <p:sp>
            <p:nvSpPr>
              <p:cNvPr id="17" name="5-Point Star 16">
                <a:extLst>
                  <a:ext uri="{FF2B5EF4-FFF2-40B4-BE49-F238E27FC236}">
                    <a16:creationId xmlns:a16="http://schemas.microsoft.com/office/drawing/2014/main" id="{F149C2E6-7A07-DB43-8EC5-5D0209CC659F}"/>
                  </a:ext>
                </a:extLst>
              </p:cNvPr>
              <p:cNvSpPr>
                <a:spLocks noChangeAspect="1"/>
              </p:cNvSpPr>
              <p:nvPr/>
            </p:nvSpPr>
            <p:spPr>
              <a:xfrm>
                <a:off x="381000" y="6223708"/>
                <a:ext cx="91440" cy="9144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83493C-1A16-164E-A3CD-8CBC33561E42}"/>
                  </a:ext>
                </a:extLst>
              </p:cNvPr>
              <p:cNvSpPr/>
              <p:nvPr/>
            </p:nvSpPr>
            <p:spPr>
              <a:xfrm>
                <a:off x="479239" y="6161706"/>
                <a:ext cx="614271" cy="215444"/>
              </a:xfrm>
              <a:prstGeom prst="rect">
                <a:avLst/>
              </a:prstGeom>
            </p:spPr>
            <p:txBody>
              <a:bodyPr wrap="none">
                <a:spAutoFit/>
              </a:bodyPr>
              <a:lstStyle/>
              <a:p>
                <a:r>
                  <a:rPr lang="en-US" sz="800" dirty="0">
                    <a:solidFill>
                      <a:schemeClr val="accent1"/>
                    </a:solidFill>
                  </a:rPr>
                  <a:t>Suppliers</a:t>
                </a:r>
              </a:p>
            </p:txBody>
          </p:sp>
        </p:grpSp>
        <p:grpSp>
          <p:nvGrpSpPr>
            <p:cNvPr id="11" name="Group 10">
              <a:extLst>
                <a:ext uri="{FF2B5EF4-FFF2-40B4-BE49-F238E27FC236}">
                  <a16:creationId xmlns:a16="http://schemas.microsoft.com/office/drawing/2014/main" id="{EFC2708B-2A0E-8647-B2C2-00DE969FAE1F}"/>
                </a:ext>
              </a:extLst>
            </p:cNvPr>
            <p:cNvGrpSpPr/>
            <p:nvPr/>
          </p:nvGrpSpPr>
          <p:grpSpPr>
            <a:xfrm>
              <a:off x="381000" y="5974473"/>
              <a:ext cx="802341" cy="215444"/>
              <a:chOff x="381000" y="5948346"/>
              <a:chExt cx="802341" cy="215444"/>
            </a:xfrm>
          </p:grpSpPr>
          <p:sp>
            <p:nvSpPr>
              <p:cNvPr id="15" name="5-Point Star 14">
                <a:extLst>
                  <a:ext uri="{FF2B5EF4-FFF2-40B4-BE49-F238E27FC236}">
                    <a16:creationId xmlns:a16="http://schemas.microsoft.com/office/drawing/2014/main" id="{AE743BA1-9ED2-C945-A0AB-568FAEC969A9}"/>
                  </a:ext>
                </a:extLst>
              </p:cNvPr>
              <p:cNvSpPr>
                <a:spLocks noChangeAspect="1"/>
              </p:cNvSpPr>
              <p:nvPr/>
            </p:nvSpPr>
            <p:spPr>
              <a:xfrm>
                <a:off x="381000" y="6010348"/>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243E20-90D8-0E48-BBB4-B16006B3E7A6}"/>
                  </a:ext>
                </a:extLst>
              </p:cNvPr>
              <p:cNvSpPr/>
              <p:nvPr/>
            </p:nvSpPr>
            <p:spPr>
              <a:xfrm>
                <a:off x="479239" y="5948346"/>
                <a:ext cx="704102" cy="215444"/>
              </a:xfrm>
              <a:prstGeom prst="rect">
                <a:avLst/>
              </a:prstGeom>
            </p:spPr>
            <p:txBody>
              <a:bodyPr wrap="square">
                <a:spAutoFit/>
              </a:bodyPr>
              <a:lstStyle/>
              <a:p>
                <a:r>
                  <a:rPr lang="en-US" sz="800" dirty="0">
                    <a:solidFill>
                      <a:schemeClr val="tx2"/>
                    </a:solidFill>
                  </a:rPr>
                  <a:t>MOU</a:t>
                </a:r>
              </a:p>
            </p:txBody>
          </p:sp>
        </p:grpSp>
        <p:grpSp>
          <p:nvGrpSpPr>
            <p:cNvPr id="12" name="Group 11">
              <a:extLst>
                <a:ext uri="{FF2B5EF4-FFF2-40B4-BE49-F238E27FC236}">
                  <a16:creationId xmlns:a16="http://schemas.microsoft.com/office/drawing/2014/main" id="{B97D6EFA-8730-1649-9E31-ACB8A5D81339}"/>
                </a:ext>
              </a:extLst>
            </p:cNvPr>
            <p:cNvGrpSpPr/>
            <p:nvPr/>
          </p:nvGrpSpPr>
          <p:grpSpPr>
            <a:xfrm>
              <a:off x="381000" y="5769821"/>
              <a:ext cx="672435" cy="215444"/>
              <a:chOff x="381000" y="5769821"/>
              <a:chExt cx="672435" cy="215444"/>
            </a:xfrm>
          </p:grpSpPr>
          <p:sp>
            <p:nvSpPr>
              <p:cNvPr id="13" name="5-Point Star 12">
                <a:extLst>
                  <a:ext uri="{FF2B5EF4-FFF2-40B4-BE49-F238E27FC236}">
                    <a16:creationId xmlns:a16="http://schemas.microsoft.com/office/drawing/2014/main" id="{7D3E452C-F982-E646-903D-DAD83ED19468}"/>
                  </a:ext>
                </a:extLst>
              </p:cNvPr>
              <p:cNvSpPr>
                <a:spLocks noChangeAspect="1"/>
              </p:cNvSpPr>
              <p:nvPr/>
            </p:nvSpPr>
            <p:spPr>
              <a:xfrm>
                <a:off x="381000" y="5831823"/>
                <a:ext cx="91440" cy="9144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957050-F499-504C-89FE-94AADFBEE03B}"/>
                  </a:ext>
                </a:extLst>
              </p:cNvPr>
              <p:cNvSpPr/>
              <p:nvPr/>
            </p:nvSpPr>
            <p:spPr>
              <a:xfrm>
                <a:off x="479239" y="5769821"/>
                <a:ext cx="574196" cy="215444"/>
              </a:xfrm>
              <a:prstGeom prst="rect">
                <a:avLst/>
              </a:prstGeom>
            </p:spPr>
            <p:txBody>
              <a:bodyPr wrap="none">
                <a:spAutoFit/>
              </a:bodyPr>
              <a:lstStyle/>
              <a:p>
                <a:r>
                  <a:rPr lang="en-US" sz="800" dirty="0"/>
                  <a:t>NuScale</a:t>
                </a:r>
              </a:p>
            </p:txBody>
          </p:sp>
        </p:grpSp>
      </p:grpSp>
      <p:sp>
        <p:nvSpPr>
          <p:cNvPr id="19" name="5-Point Star 18">
            <a:extLst>
              <a:ext uri="{FF2B5EF4-FFF2-40B4-BE49-F238E27FC236}">
                <a16:creationId xmlns:a16="http://schemas.microsoft.com/office/drawing/2014/main" id="{4FBBA826-1928-B54C-AF46-E2185B8DF488}"/>
              </a:ext>
            </a:extLst>
          </p:cNvPr>
          <p:cNvSpPr>
            <a:spLocks noChangeAspect="1"/>
          </p:cNvSpPr>
          <p:nvPr/>
        </p:nvSpPr>
        <p:spPr>
          <a:xfrm>
            <a:off x="1406855" y="2765121"/>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a:extLst>
              <a:ext uri="{FF2B5EF4-FFF2-40B4-BE49-F238E27FC236}">
                <a16:creationId xmlns:a16="http://schemas.microsoft.com/office/drawing/2014/main" id="{8508BF87-E40B-3346-8825-1689E8FD0381}"/>
              </a:ext>
            </a:extLst>
          </p:cNvPr>
          <p:cNvSpPr>
            <a:spLocks noChangeAspect="1"/>
          </p:cNvSpPr>
          <p:nvPr/>
        </p:nvSpPr>
        <p:spPr>
          <a:xfrm>
            <a:off x="2204713" y="2747193"/>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a:extLst>
              <a:ext uri="{FF2B5EF4-FFF2-40B4-BE49-F238E27FC236}">
                <a16:creationId xmlns:a16="http://schemas.microsoft.com/office/drawing/2014/main" id="{708DFC3D-BA89-6B42-A82E-D884BAD5F172}"/>
              </a:ext>
            </a:extLst>
          </p:cNvPr>
          <p:cNvSpPr>
            <a:spLocks noChangeAspect="1"/>
          </p:cNvSpPr>
          <p:nvPr/>
        </p:nvSpPr>
        <p:spPr>
          <a:xfrm>
            <a:off x="2061278" y="2890628"/>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a:extLst>
              <a:ext uri="{FF2B5EF4-FFF2-40B4-BE49-F238E27FC236}">
                <a16:creationId xmlns:a16="http://schemas.microsoft.com/office/drawing/2014/main" id="{1762E3B4-33C4-7E43-B9BB-1CF28BF3105D}"/>
              </a:ext>
            </a:extLst>
          </p:cNvPr>
          <p:cNvSpPr>
            <a:spLocks noChangeAspect="1"/>
          </p:cNvSpPr>
          <p:nvPr/>
        </p:nvSpPr>
        <p:spPr>
          <a:xfrm>
            <a:off x="2401937" y="2720299"/>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249BC67B-37F0-AA48-A292-76ED2DACDCF5}"/>
              </a:ext>
            </a:extLst>
          </p:cNvPr>
          <p:cNvSpPr>
            <a:spLocks noChangeAspect="1"/>
          </p:cNvSpPr>
          <p:nvPr/>
        </p:nvSpPr>
        <p:spPr>
          <a:xfrm>
            <a:off x="1362031" y="2585829"/>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343F1BDF-C297-9344-9CC2-FBC7D2633B91}"/>
              </a:ext>
            </a:extLst>
          </p:cNvPr>
          <p:cNvSpPr>
            <a:spLocks noChangeAspect="1"/>
          </p:cNvSpPr>
          <p:nvPr/>
        </p:nvSpPr>
        <p:spPr>
          <a:xfrm>
            <a:off x="4239702" y="2532040"/>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a:extLst>
              <a:ext uri="{FF2B5EF4-FFF2-40B4-BE49-F238E27FC236}">
                <a16:creationId xmlns:a16="http://schemas.microsoft.com/office/drawing/2014/main" id="{87EC4D89-5197-314D-9EBA-BC2EA05235A2}"/>
              </a:ext>
            </a:extLst>
          </p:cNvPr>
          <p:cNvSpPr>
            <a:spLocks noChangeAspect="1"/>
          </p:cNvSpPr>
          <p:nvPr/>
        </p:nvSpPr>
        <p:spPr>
          <a:xfrm>
            <a:off x="5136173" y="3204393"/>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a:extLst>
              <a:ext uri="{FF2B5EF4-FFF2-40B4-BE49-F238E27FC236}">
                <a16:creationId xmlns:a16="http://schemas.microsoft.com/office/drawing/2014/main" id="{FABDFB77-843B-FD4D-85F8-85AE92869EF8}"/>
              </a:ext>
            </a:extLst>
          </p:cNvPr>
          <p:cNvSpPr>
            <a:spLocks noChangeAspect="1"/>
          </p:cNvSpPr>
          <p:nvPr/>
        </p:nvSpPr>
        <p:spPr>
          <a:xfrm>
            <a:off x="5073420" y="2666511"/>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a:extLst>
              <a:ext uri="{FF2B5EF4-FFF2-40B4-BE49-F238E27FC236}">
                <a16:creationId xmlns:a16="http://schemas.microsoft.com/office/drawing/2014/main" id="{2A2DE0FF-53FE-E648-A221-12EBDD7A3766}"/>
              </a:ext>
            </a:extLst>
          </p:cNvPr>
          <p:cNvSpPr>
            <a:spLocks noChangeAspect="1"/>
          </p:cNvSpPr>
          <p:nvPr/>
        </p:nvSpPr>
        <p:spPr>
          <a:xfrm>
            <a:off x="4876196" y="2765123"/>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a:extLst>
              <a:ext uri="{FF2B5EF4-FFF2-40B4-BE49-F238E27FC236}">
                <a16:creationId xmlns:a16="http://schemas.microsoft.com/office/drawing/2014/main" id="{AEE50EF9-BA05-A541-B4C7-413AD0A75A9D}"/>
              </a:ext>
            </a:extLst>
          </p:cNvPr>
          <p:cNvSpPr>
            <a:spLocks noChangeAspect="1"/>
          </p:cNvSpPr>
          <p:nvPr/>
        </p:nvSpPr>
        <p:spPr>
          <a:xfrm>
            <a:off x="4858266" y="2854770"/>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a:extLst>
              <a:ext uri="{FF2B5EF4-FFF2-40B4-BE49-F238E27FC236}">
                <a16:creationId xmlns:a16="http://schemas.microsoft.com/office/drawing/2014/main" id="{60FAB30C-AE75-824C-9D4A-AC9310AE8640}"/>
              </a:ext>
            </a:extLst>
          </p:cNvPr>
          <p:cNvSpPr>
            <a:spLocks noChangeAspect="1"/>
          </p:cNvSpPr>
          <p:nvPr/>
        </p:nvSpPr>
        <p:spPr>
          <a:xfrm>
            <a:off x="4750691" y="2576863"/>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a:extLst>
              <a:ext uri="{FF2B5EF4-FFF2-40B4-BE49-F238E27FC236}">
                <a16:creationId xmlns:a16="http://schemas.microsoft.com/office/drawing/2014/main" id="{5BA1FA17-8318-4449-9EEE-652B32C7ADF8}"/>
              </a:ext>
            </a:extLst>
          </p:cNvPr>
          <p:cNvSpPr>
            <a:spLocks noChangeAspect="1"/>
          </p:cNvSpPr>
          <p:nvPr/>
        </p:nvSpPr>
        <p:spPr>
          <a:xfrm>
            <a:off x="4795514" y="2532040"/>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a:extLst>
              <a:ext uri="{FF2B5EF4-FFF2-40B4-BE49-F238E27FC236}">
                <a16:creationId xmlns:a16="http://schemas.microsoft.com/office/drawing/2014/main" id="{A17D3EC9-2AF8-4F40-8E34-D6540B692E59}"/>
              </a:ext>
            </a:extLst>
          </p:cNvPr>
          <p:cNvSpPr>
            <a:spLocks noChangeAspect="1"/>
          </p:cNvSpPr>
          <p:nvPr/>
        </p:nvSpPr>
        <p:spPr>
          <a:xfrm>
            <a:off x="4652079" y="2630651"/>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a:extLst>
              <a:ext uri="{FF2B5EF4-FFF2-40B4-BE49-F238E27FC236}">
                <a16:creationId xmlns:a16="http://schemas.microsoft.com/office/drawing/2014/main" id="{1C3D1E8C-513A-1845-B8C1-09FE396EF094}"/>
              </a:ext>
            </a:extLst>
          </p:cNvPr>
          <p:cNvSpPr>
            <a:spLocks noChangeAspect="1"/>
          </p:cNvSpPr>
          <p:nvPr/>
        </p:nvSpPr>
        <p:spPr>
          <a:xfrm>
            <a:off x="5826455" y="2693406"/>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a:extLst>
              <a:ext uri="{FF2B5EF4-FFF2-40B4-BE49-F238E27FC236}">
                <a16:creationId xmlns:a16="http://schemas.microsoft.com/office/drawing/2014/main" id="{4D93E9C0-4E50-0F4E-A08B-703530A56C1E}"/>
              </a:ext>
            </a:extLst>
          </p:cNvPr>
          <p:cNvSpPr>
            <a:spLocks noChangeAspect="1"/>
          </p:cNvSpPr>
          <p:nvPr/>
        </p:nvSpPr>
        <p:spPr>
          <a:xfrm>
            <a:off x="4983773" y="2630652"/>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a:extLst>
              <a:ext uri="{FF2B5EF4-FFF2-40B4-BE49-F238E27FC236}">
                <a16:creationId xmlns:a16="http://schemas.microsoft.com/office/drawing/2014/main" id="{D1E13C4F-E41B-DB48-8C59-EB5AAD10B855}"/>
              </a:ext>
            </a:extLst>
          </p:cNvPr>
          <p:cNvSpPr>
            <a:spLocks noChangeAspect="1"/>
          </p:cNvSpPr>
          <p:nvPr/>
        </p:nvSpPr>
        <p:spPr>
          <a:xfrm>
            <a:off x="1675797" y="2926487"/>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E26F2021-1750-9145-9B0B-946F764F8007}"/>
              </a:ext>
            </a:extLst>
          </p:cNvPr>
          <p:cNvGrpSpPr/>
          <p:nvPr/>
        </p:nvGrpSpPr>
        <p:grpSpPr>
          <a:xfrm>
            <a:off x="8812721" y="1180491"/>
            <a:ext cx="968456" cy="4798271"/>
            <a:chOff x="9000980" y="1236615"/>
            <a:chExt cx="968456" cy="4798271"/>
          </a:xfrm>
        </p:grpSpPr>
        <p:pic>
          <p:nvPicPr>
            <p:cNvPr id="36" name="Picture 35">
              <a:extLst>
                <a:ext uri="{FF2B5EF4-FFF2-40B4-BE49-F238E27FC236}">
                  <a16:creationId xmlns:a16="http://schemas.microsoft.com/office/drawing/2014/main" id="{9D6F2F33-DFBA-A946-9D47-4FB4458ED60B}"/>
                </a:ext>
              </a:extLst>
            </p:cNvPr>
            <p:cNvPicPr>
              <a:picLocks noChangeAspect="1"/>
            </p:cNvPicPr>
            <p:nvPr/>
          </p:nvPicPr>
          <p:blipFill rotWithShape="1">
            <a:blip r:embed="rId4"/>
            <a:srcRect t="66131" r="66488"/>
            <a:stretch/>
          </p:blipFill>
          <p:spPr>
            <a:xfrm>
              <a:off x="9000980" y="1236615"/>
              <a:ext cx="180951" cy="182880"/>
            </a:xfrm>
            <a:prstGeom prst="rect">
              <a:avLst/>
            </a:prstGeom>
          </p:spPr>
        </p:pic>
        <p:pic>
          <p:nvPicPr>
            <p:cNvPr id="37" name="Picture 36">
              <a:extLst>
                <a:ext uri="{FF2B5EF4-FFF2-40B4-BE49-F238E27FC236}">
                  <a16:creationId xmlns:a16="http://schemas.microsoft.com/office/drawing/2014/main" id="{9D7A2825-83FF-B14D-9423-8170CE1DAB56}"/>
                </a:ext>
              </a:extLst>
            </p:cNvPr>
            <p:cNvPicPr>
              <a:picLocks noChangeAspect="1"/>
            </p:cNvPicPr>
            <p:nvPr/>
          </p:nvPicPr>
          <p:blipFill rotWithShape="1">
            <a:blip r:embed="rId4"/>
            <a:srcRect t="66131" r="66488"/>
            <a:stretch/>
          </p:blipFill>
          <p:spPr>
            <a:xfrm>
              <a:off x="9000980" y="1502227"/>
              <a:ext cx="180951" cy="182880"/>
            </a:xfrm>
            <a:prstGeom prst="rect">
              <a:avLst/>
            </a:prstGeom>
          </p:spPr>
        </p:pic>
        <p:pic>
          <p:nvPicPr>
            <p:cNvPr id="38" name="Picture 37">
              <a:extLst>
                <a:ext uri="{FF2B5EF4-FFF2-40B4-BE49-F238E27FC236}">
                  <a16:creationId xmlns:a16="http://schemas.microsoft.com/office/drawing/2014/main" id="{D12C59AF-1E67-F049-85B2-5F3C5C465779}"/>
                </a:ext>
              </a:extLst>
            </p:cNvPr>
            <p:cNvPicPr>
              <a:picLocks noChangeAspect="1"/>
            </p:cNvPicPr>
            <p:nvPr/>
          </p:nvPicPr>
          <p:blipFill rotWithShape="1">
            <a:blip r:embed="rId4"/>
            <a:srcRect t="66131" r="66488"/>
            <a:stretch/>
          </p:blipFill>
          <p:spPr>
            <a:xfrm>
              <a:off x="9000980" y="1811381"/>
              <a:ext cx="180951" cy="182880"/>
            </a:xfrm>
            <a:prstGeom prst="rect">
              <a:avLst/>
            </a:prstGeom>
          </p:spPr>
        </p:pic>
        <p:pic>
          <p:nvPicPr>
            <p:cNvPr id="39" name="Picture 38">
              <a:extLst>
                <a:ext uri="{FF2B5EF4-FFF2-40B4-BE49-F238E27FC236}">
                  <a16:creationId xmlns:a16="http://schemas.microsoft.com/office/drawing/2014/main" id="{A9D3FE35-1A9D-8F49-A8CB-6143FF8CD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0980" y="2397524"/>
              <a:ext cx="180951" cy="180951"/>
            </a:xfrm>
            <a:prstGeom prst="rect">
              <a:avLst/>
            </a:prstGeom>
          </p:spPr>
        </p:pic>
        <p:pic>
          <p:nvPicPr>
            <p:cNvPr id="40" name="Picture 39">
              <a:extLst>
                <a:ext uri="{FF2B5EF4-FFF2-40B4-BE49-F238E27FC236}">
                  <a16:creationId xmlns:a16="http://schemas.microsoft.com/office/drawing/2014/main" id="{B8086767-0467-6E4D-999E-16D586AB8F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0980" y="2647860"/>
              <a:ext cx="180951" cy="180951"/>
            </a:xfrm>
            <a:prstGeom prst="rect">
              <a:avLst/>
            </a:prstGeom>
          </p:spPr>
        </p:pic>
        <p:pic>
          <p:nvPicPr>
            <p:cNvPr id="41" name="Picture 40">
              <a:extLst>
                <a:ext uri="{FF2B5EF4-FFF2-40B4-BE49-F238E27FC236}">
                  <a16:creationId xmlns:a16="http://schemas.microsoft.com/office/drawing/2014/main" id="{604B1380-2F4F-0E4C-972F-3D23D82905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0980" y="3172423"/>
              <a:ext cx="180951" cy="180951"/>
            </a:xfrm>
            <a:prstGeom prst="rect">
              <a:avLst/>
            </a:prstGeom>
          </p:spPr>
        </p:pic>
        <p:pic>
          <p:nvPicPr>
            <p:cNvPr id="42" name="Picture 41">
              <a:extLst>
                <a:ext uri="{FF2B5EF4-FFF2-40B4-BE49-F238E27FC236}">
                  <a16:creationId xmlns:a16="http://schemas.microsoft.com/office/drawing/2014/main" id="{94F6060D-8377-1843-8914-4A6F32CE33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0980" y="3446742"/>
              <a:ext cx="180951" cy="180951"/>
            </a:xfrm>
            <a:prstGeom prst="rect">
              <a:avLst/>
            </a:prstGeom>
          </p:spPr>
        </p:pic>
        <p:pic>
          <p:nvPicPr>
            <p:cNvPr id="43" name="Picture 42">
              <a:extLst>
                <a:ext uri="{FF2B5EF4-FFF2-40B4-BE49-F238E27FC236}">
                  <a16:creationId xmlns:a16="http://schemas.microsoft.com/office/drawing/2014/main" id="{CCC75265-D0D5-F540-BD77-B7D03ACB956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00980" y="3703388"/>
              <a:ext cx="180951" cy="180951"/>
            </a:xfrm>
            <a:prstGeom prst="rect">
              <a:avLst/>
            </a:prstGeom>
          </p:spPr>
        </p:pic>
        <p:pic>
          <p:nvPicPr>
            <p:cNvPr id="44" name="Picture 43">
              <a:extLst>
                <a:ext uri="{FF2B5EF4-FFF2-40B4-BE49-F238E27FC236}">
                  <a16:creationId xmlns:a16="http://schemas.microsoft.com/office/drawing/2014/main" id="{E40C82F1-C439-E240-BCCD-48515588BB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00980" y="4379680"/>
              <a:ext cx="180951" cy="180951"/>
            </a:xfrm>
            <a:prstGeom prst="rect">
              <a:avLst/>
            </a:prstGeom>
          </p:spPr>
        </p:pic>
        <p:pic>
          <p:nvPicPr>
            <p:cNvPr id="45" name="Picture 44">
              <a:extLst>
                <a:ext uri="{FF2B5EF4-FFF2-40B4-BE49-F238E27FC236}">
                  <a16:creationId xmlns:a16="http://schemas.microsoft.com/office/drawing/2014/main" id="{8EE840A7-2922-F24C-90AC-F0A2A25B0B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00980" y="4663971"/>
              <a:ext cx="180951" cy="180951"/>
            </a:xfrm>
            <a:prstGeom prst="rect">
              <a:avLst/>
            </a:prstGeom>
          </p:spPr>
        </p:pic>
        <p:pic>
          <p:nvPicPr>
            <p:cNvPr id="46" name="Picture 45">
              <a:extLst>
                <a:ext uri="{FF2B5EF4-FFF2-40B4-BE49-F238E27FC236}">
                  <a16:creationId xmlns:a16="http://schemas.microsoft.com/office/drawing/2014/main" id="{7C930A07-D7CD-BA44-A095-2C0B1022AC5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00980" y="4969723"/>
              <a:ext cx="180951" cy="180951"/>
            </a:xfrm>
            <a:prstGeom prst="rect">
              <a:avLst/>
            </a:prstGeom>
          </p:spPr>
        </p:pic>
        <p:pic>
          <p:nvPicPr>
            <p:cNvPr id="47" name="Picture 46">
              <a:extLst>
                <a:ext uri="{FF2B5EF4-FFF2-40B4-BE49-F238E27FC236}">
                  <a16:creationId xmlns:a16="http://schemas.microsoft.com/office/drawing/2014/main" id="{6FBF0AFF-5260-924B-B20F-B2BB7253724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00980" y="5261460"/>
              <a:ext cx="180951" cy="180951"/>
            </a:xfrm>
            <a:prstGeom prst="rect">
              <a:avLst/>
            </a:prstGeom>
          </p:spPr>
        </p:pic>
        <p:pic>
          <p:nvPicPr>
            <p:cNvPr id="48" name="Picture 47">
              <a:extLst>
                <a:ext uri="{FF2B5EF4-FFF2-40B4-BE49-F238E27FC236}">
                  <a16:creationId xmlns:a16="http://schemas.microsoft.com/office/drawing/2014/main" id="{5D603EAB-299F-5A4C-A155-B6DCA9A5AB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00980" y="5530218"/>
              <a:ext cx="180951" cy="180951"/>
            </a:xfrm>
            <a:prstGeom prst="rect">
              <a:avLst/>
            </a:prstGeom>
          </p:spPr>
        </p:pic>
        <p:pic>
          <p:nvPicPr>
            <p:cNvPr id="49" name="Picture 48">
              <a:extLst>
                <a:ext uri="{FF2B5EF4-FFF2-40B4-BE49-F238E27FC236}">
                  <a16:creationId xmlns:a16="http://schemas.microsoft.com/office/drawing/2014/main" id="{60DE32EE-7EF3-0448-8861-AE11C34CEB4B}"/>
                </a:ext>
              </a:extLst>
            </p:cNvPr>
            <p:cNvPicPr>
              <a:picLocks noChangeAspect="1"/>
            </p:cNvPicPr>
            <p:nvPr/>
          </p:nvPicPr>
          <p:blipFill>
            <a:blip r:embed="rId13"/>
            <a:stretch>
              <a:fillRect/>
            </a:stretch>
          </p:blipFill>
          <p:spPr>
            <a:xfrm>
              <a:off x="9384965" y="1829168"/>
              <a:ext cx="425039" cy="208183"/>
            </a:xfrm>
            <a:prstGeom prst="rect">
              <a:avLst/>
            </a:prstGeom>
          </p:spPr>
        </p:pic>
        <p:pic>
          <p:nvPicPr>
            <p:cNvPr id="50" name="Picture 49">
              <a:extLst>
                <a:ext uri="{FF2B5EF4-FFF2-40B4-BE49-F238E27FC236}">
                  <a16:creationId xmlns:a16="http://schemas.microsoft.com/office/drawing/2014/main" id="{7A6B40CA-14F2-2D40-B117-DC17FB90D7F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73704" y="3421504"/>
              <a:ext cx="247560" cy="207590"/>
            </a:xfrm>
            <a:prstGeom prst="rect">
              <a:avLst/>
            </a:prstGeom>
          </p:spPr>
        </p:pic>
        <p:pic>
          <p:nvPicPr>
            <p:cNvPr id="51" name="Picture 50">
              <a:extLst>
                <a:ext uri="{FF2B5EF4-FFF2-40B4-BE49-F238E27FC236}">
                  <a16:creationId xmlns:a16="http://schemas.microsoft.com/office/drawing/2014/main" id="{B4107D66-B9FF-0A41-98DA-B9DAC3FA1CF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325451" y="1482448"/>
              <a:ext cx="544067" cy="256032"/>
            </a:xfrm>
            <a:prstGeom prst="rect">
              <a:avLst/>
            </a:prstGeom>
          </p:spPr>
        </p:pic>
        <p:pic>
          <p:nvPicPr>
            <p:cNvPr id="52" name="Picture 51">
              <a:extLst>
                <a:ext uri="{FF2B5EF4-FFF2-40B4-BE49-F238E27FC236}">
                  <a16:creationId xmlns:a16="http://schemas.microsoft.com/office/drawing/2014/main" id="{B1FD9D75-39B6-BB42-BD10-31EEE15695E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401734" y="1241931"/>
              <a:ext cx="391500" cy="195751"/>
            </a:xfrm>
            <a:prstGeom prst="rect">
              <a:avLst/>
            </a:prstGeom>
          </p:spPr>
        </p:pic>
        <p:pic>
          <p:nvPicPr>
            <p:cNvPr id="53" name="Picture 52">
              <a:extLst>
                <a:ext uri="{FF2B5EF4-FFF2-40B4-BE49-F238E27FC236}">
                  <a16:creationId xmlns:a16="http://schemas.microsoft.com/office/drawing/2014/main" id="{998ED1CF-492B-9547-9E92-69759F881B9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279891" y="2372307"/>
              <a:ext cx="635187" cy="198029"/>
            </a:xfrm>
            <a:prstGeom prst="rect">
              <a:avLst/>
            </a:prstGeom>
          </p:spPr>
        </p:pic>
        <p:pic>
          <p:nvPicPr>
            <p:cNvPr id="54" name="Picture 53">
              <a:extLst>
                <a:ext uri="{FF2B5EF4-FFF2-40B4-BE49-F238E27FC236}">
                  <a16:creationId xmlns:a16="http://schemas.microsoft.com/office/drawing/2014/main" id="{4E6549D8-22FB-874A-B8E6-251ED61156D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339407" y="2656003"/>
              <a:ext cx="516155" cy="157714"/>
            </a:xfrm>
            <a:prstGeom prst="rect">
              <a:avLst/>
            </a:prstGeom>
          </p:spPr>
        </p:pic>
        <p:pic>
          <p:nvPicPr>
            <p:cNvPr id="55" name="Picture 54">
              <a:extLst>
                <a:ext uri="{FF2B5EF4-FFF2-40B4-BE49-F238E27FC236}">
                  <a16:creationId xmlns:a16="http://schemas.microsoft.com/office/drawing/2014/main" id="{A1DFB7F0-7793-B244-BCDC-7BA8DF765E7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254853" y="3743432"/>
              <a:ext cx="685263" cy="84516"/>
            </a:xfrm>
            <a:prstGeom prst="rect">
              <a:avLst/>
            </a:prstGeom>
          </p:spPr>
        </p:pic>
        <p:pic>
          <p:nvPicPr>
            <p:cNvPr id="56" name="Picture 55">
              <a:extLst>
                <a:ext uri="{FF2B5EF4-FFF2-40B4-BE49-F238E27FC236}">
                  <a16:creationId xmlns:a16="http://schemas.microsoft.com/office/drawing/2014/main" id="{249177CE-CDA2-9E43-B217-B7CDAF4DFD5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292149" y="4396580"/>
              <a:ext cx="610671" cy="147150"/>
            </a:xfrm>
            <a:prstGeom prst="rect">
              <a:avLst/>
            </a:prstGeom>
          </p:spPr>
        </p:pic>
        <p:grpSp>
          <p:nvGrpSpPr>
            <p:cNvPr id="57" name="Group 56">
              <a:extLst>
                <a:ext uri="{FF2B5EF4-FFF2-40B4-BE49-F238E27FC236}">
                  <a16:creationId xmlns:a16="http://schemas.microsoft.com/office/drawing/2014/main" id="{85CF6FCE-DDCE-724D-9890-343F08F463D1}"/>
                </a:ext>
              </a:extLst>
            </p:cNvPr>
            <p:cNvGrpSpPr/>
            <p:nvPr/>
          </p:nvGrpSpPr>
          <p:grpSpPr>
            <a:xfrm>
              <a:off x="9254473" y="4669295"/>
              <a:ext cx="686023" cy="207655"/>
              <a:chOff x="9254473" y="4669295"/>
              <a:chExt cx="686023" cy="207655"/>
            </a:xfrm>
          </p:grpSpPr>
          <p:pic>
            <p:nvPicPr>
              <p:cNvPr id="72" name="Picture 71">
                <a:extLst>
                  <a:ext uri="{FF2B5EF4-FFF2-40B4-BE49-F238E27FC236}">
                    <a16:creationId xmlns:a16="http://schemas.microsoft.com/office/drawing/2014/main" id="{84BF312C-9D8B-1A48-B02B-08942E4EC97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254473" y="4717808"/>
                <a:ext cx="401384" cy="110628"/>
              </a:xfrm>
              <a:prstGeom prst="rect">
                <a:avLst/>
              </a:prstGeom>
            </p:spPr>
          </p:pic>
          <p:pic>
            <p:nvPicPr>
              <p:cNvPr id="73" name="Picture 72">
                <a:extLst>
                  <a:ext uri="{FF2B5EF4-FFF2-40B4-BE49-F238E27FC236}">
                    <a16:creationId xmlns:a16="http://schemas.microsoft.com/office/drawing/2014/main" id="{CB00FA7B-17B2-8A42-936C-C91B3CA942E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732841" y="4669295"/>
                <a:ext cx="207655" cy="207655"/>
              </a:xfrm>
              <a:prstGeom prst="rect">
                <a:avLst/>
              </a:prstGeom>
            </p:spPr>
          </p:pic>
        </p:grpSp>
        <p:pic>
          <p:nvPicPr>
            <p:cNvPr id="58" name="Picture 57">
              <a:extLst>
                <a:ext uri="{FF2B5EF4-FFF2-40B4-BE49-F238E27FC236}">
                  <a16:creationId xmlns:a16="http://schemas.microsoft.com/office/drawing/2014/main" id="{89F11900-3B9A-C34D-BDC4-D47331B932D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288576" y="3190589"/>
              <a:ext cx="617817" cy="154454"/>
            </a:xfrm>
            <a:prstGeom prst="rect">
              <a:avLst/>
            </a:prstGeom>
          </p:spPr>
        </p:pic>
        <p:grpSp>
          <p:nvGrpSpPr>
            <p:cNvPr id="59" name="Group 58">
              <a:extLst>
                <a:ext uri="{FF2B5EF4-FFF2-40B4-BE49-F238E27FC236}">
                  <a16:creationId xmlns:a16="http://schemas.microsoft.com/office/drawing/2014/main" id="{2837AEAD-2500-324C-9605-518938710494}"/>
                </a:ext>
              </a:extLst>
            </p:cNvPr>
            <p:cNvGrpSpPr/>
            <p:nvPr/>
          </p:nvGrpSpPr>
          <p:grpSpPr>
            <a:xfrm>
              <a:off x="9348430" y="4934015"/>
              <a:ext cx="498108" cy="249135"/>
              <a:chOff x="9348430" y="4934015"/>
              <a:chExt cx="498108" cy="249135"/>
            </a:xfrm>
          </p:grpSpPr>
          <p:pic>
            <p:nvPicPr>
              <p:cNvPr id="70" name="Picture 69">
                <a:extLst>
                  <a:ext uri="{FF2B5EF4-FFF2-40B4-BE49-F238E27FC236}">
                    <a16:creationId xmlns:a16="http://schemas.microsoft.com/office/drawing/2014/main" id="{3CA43FE1-CDC0-6D45-8180-661B9BF296D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386496" y="5077655"/>
                <a:ext cx="421977" cy="105495"/>
              </a:xfrm>
              <a:prstGeom prst="rect">
                <a:avLst/>
              </a:prstGeom>
            </p:spPr>
          </p:pic>
          <p:pic>
            <p:nvPicPr>
              <p:cNvPr id="71" name="Picture 70">
                <a:extLst>
                  <a:ext uri="{FF2B5EF4-FFF2-40B4-BE49-F238E27FC236}">
                    <a16:creationId xmlns:a16="http://schemas.microsoft.com/office/drawing/2014/main" id="{352FBD98-6D34-B24A-BC51-23FC1750F280}"/>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348430" y="4934015"/>
                <a:ext cx="498108" cy="157162"/>
              </a:xfrm>
              <a:prstGeom prst="rect">
                <a:avLst/>
              </a:prstGeom>
            </p:spPr>
          </p:pic>
        </p:grpSp>
        <p:pic>
          <p:nvPicPr>
            <p:cNvPr id="60" name="Picture 59">
              <a:extLst>
                <a:ext uri="{FF2B5EF4-FFF2-40B4-BE49-F238E27FC236}">
                  <a16:creationId xmlns:a16="http://schemas.microsoft.com/office/drawing/2014/main" id="{A67246B8-45DC-6847-9CEB-DCF9FB71567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428015" y="5247538"/>
              <a:ext cx="338938" cy="225959"/>
            </a:xfrm>
            <a:prstGeom prst="rect">
              <a:avLst/>
            </a:prstGeom>
          </p:spPr>
        </p:pic>
        <p:pic>
          <p:nvPicPr>
            <p:cNvPr id="61" name="Picture 60">
              <a:extLst>
                <a:ext uri="{FF2B5EF4-FFF2-40B4-BE49-F238E27FC236}">
                  <a16:creationId xmlns:a16="http://schemas.microsoft.com/office/drawing/2014/main" id="{505BC96A-49EE-3F41-ADC6-479C25478106}"/>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322477" y="5530937"/>
              <a:ext cx="550015" cy="174125"/>
            </a:xfrm>
            <a:prstGeom prst="rect">
              <a:avLst/>
            </a:prstGeom>
          </p:spPr>
        </p:pic>
        <p:pic>
          <p:nvPicPr>
            <p:cNvPr id="62" name="Picture 61">
              <a:extLst>
                <a:ext uri="{FF2B5EF4-FFF2-40B4-BE49-F238E27FC236}">
                  <a16:creationId xmlns:a16="http://schemas.microsoft.com/office/drawing/2014/main" id="{09EB16C9-B557-F14A-B01C-83479930A362}"/>
                </a:ext>
              </a:extLst>
            </p:cNvPr>
            <p:cNvPicPr>
              <a:picLocks noChangeAspect="1"/>
            </p:cNvPicPr>
            <p:nvPr/>
          </p:nvPicPr>
          <p:blipFill rotWithShape="1">
            <a:blip r:embed="rId4"/>
            <a:srcRect t="66131" r="66488"/>
            <a:stretch/>
          </p:blipFill>
          <p:spPr>
            <a:xfrm>
              <a:off x="9000980" y="2107217"/>
              <a:ext cx="180951" cy="182880"/>
            </a:xfrm>
            <a:prstGeom prst="rect">
              <a:avLst/>
            </a:prstGeom>
          </p:spPr>
        </p:pic>
        <p:pic>
          <p:nvPicPr>
            <p:cNvPr id="63" name="Picture 62">
              <a:extLst>
                <a:ext uri="{FF2B5EF4-FFF2-40B4-BE49-F238E27FC236}">
                  <a16:creationId xmlns:a16="http://schemas.microsoft.com/office/drawing/2014/main" id="{CEA5ECAA-3DA7-354A-B379-41F8DDDE1D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0980" y="2916802"/>
              <a:ext cx="180951" cy="180951"/>
            </a:xfrm>
            <a:prstGeom prst="rect">
              <a:avLst/>
            </a:prstGeom>
          </p:spPr>
        </p:pic>
        <p:pic>
          <p:nvPicPr>
            <p:cNvPr id="64" name="Picture 63">
              <a:extLst>
                <a:ext uri="{FF2B5EF4-FFF2-40B4-BE49-F238E27FC236}">
                  <a16:creationId xmlns:a16="http://schemas.microsoft.com/office/drawing/2014/main" id="{6FF8FC12-8BFF-1E43-85A2-778859CC43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00980" y="4053012"/>
              <a:ext cx="180951" cy="180951"/>
            </a:xfrm>
            <a:prstGeom prst="rect">
              <a:avLst/>
            </a:prstGeom>
          </p:spPr>
        </p:pic>
        <p:pic>
          <p:nvPicPr>
            <p:cNvPr id="65" name="Picture 64">
              <a:extLst>
                <a:ext uri="{FF2B5EF4-FFF2-40B4-BE49-F238E27FC236}">
                  <a16:creationId xmlns:a16="http://schemas.microsoft.com/office/drawing/2014/main" id="{5B0E9A92-9DBF-2A44-9C4E-4C9E41ED1AC1}"/>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000980" y="5790196"/>
              <a:ext cx="180951" cy="180951"/>
            </a:xfrm>
            <a:prstGeom prst="rect">
              <a:avLst/>
            </a:prstGeom>
          </p:spPr>
        </p:pic>
        <p:pic>
          <p:nvPicPr>
            <p:cNvPr id="66" name="Picture 65">
              <a:extLst>
                <a:ext uri="{FF2B5EF4-FFF2-40B4-BE49-F238E27FC236}">
                  <a16:creationId xmlns:a16="http://schemas.microsoft.com/office/drawing/2014/main" id="{56D7B23F-0DF0-DD46-A3D1-F5B73652FB77}"/>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382617" y="4051387"/>
              <a:ext cx="429734" cy="189589"/>
            </a:xfrm>
            <a:prstGeom prst="rect">
              <a:avLst/>
            </a:prstGeom>
          </p:spPr>
        </p:pic>
        <p:pic>
          <p:nvPicPr>
            <p:cNvPr id="67" name="Picture 66">
              <a:extLst>
                <a:ext uri="{FF2B5EF4-FFF2-40B4-BE49-F238E27FC236}">
                  <a16:creationId xmlns:a16="http://schemas.microsoft.com/office/drawing/2014/main" id="{A1DC911C-FC47-4C43-A8F7-F552915181E9}"/>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438966" y="5717849"/>
              <a:ext cx="317037" cy="317037"/>
            </a:xfrm>
            <a:prstGeom prst="rect">
              <a:avLst/>
            </a:prstGeom>
          </p:spPr>
        </p:pic>
        <p:pic>
          <p:nvPicPr>
            <p:cNvPr id="68" name="Picture 67">
              <a:extLst>
                <a:ext uri="{FF2B5EF4-FFF2-40B4-BE49-F238E27FC236}">
                  <a16:creationId xmlns:a16="http://schemas.microsoft.com/office/drawing/2014/main" id="{6DCEF288-0122-0342-9C6E-3626B10511F2}"/>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9340608" y="2931912"/>
              <a:ext cx="513753" cy="150731"/>
            </a:xfrm>
            <a:prstGeom prst="rect">
              <a:avLst/>
            </a:prstGeom>
          </p:spPr>
        </p:pic>
        <p:pic>
          <p:nvPicPr>
            <p:cNvPr id="69" name="Picture 68">
              <a:extLst>
                <a:ext uri="{FF2B5EF4-FFF2-40B4-BE49-F238E27FC236}">
                  <a16:creationId xmlns:a16="http://schemas.microsoft.com/office/drawing/2014/main" id="{2AE1C607-4B49-064E-AC5C-4217A07F1C66}"/>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9286755" y="2147613"/>
              <a:ext cx="682681" cy="124375"/>
            </a:xfrm>
            <a:prstGeom prst="rect">
              <a:avLst/>
            </a:prstGeom>
          </p:spPr>
        </p:pic>
      </p:grpSp>
      <p:sp>
        <p:nvSpPr>
          <p:cNvPr id="74" name="5-Point Star 73">
            <a:extLst>
              <a:ext uri="{FF2B5EF4-FFF2-40B4-BE49-F238E27FC236}">
                <a16:creationId xmlns:a16="http://schemas.microsoft.com/office/drawing/2014/main" id="{7A3CACA7-2B1E-1A46-873B-50D676F0E4DD}"/>
              </a:ext>
            </a:extLst>
          </p:cNvPr>
          <p:cNvSpPr>
            <a:spLocks noChangeAspect="1"/>
          </p:cNvSpPr>
          <p:nvPr/>
        </p:nvSpPr>
        <p:spPr>
          <a:xfrm>
            <a:off x="2509514" y="2953381"/>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5" name="Table 74">
            <a:extLst>
              <a:ext uri="{FF2B5EF4-FFF2-40B4-BE49-F238E27FC236}">
                <a16:creationId xmlns:a16="http://schemas.microsoft.com/office/drawing/2014/main" id="{D48C05E6-EAEB-1E4B-871B-025482A15745}"/>
              </a:ext>
            </a:extLst>
          </p:cNvPr>
          <p:cNvGraphicFramePr>
            <a:graphicFrameLocks noGrp="1"/>
          </p:cNvGraphicFramePr>
          <p:nvPr>
            <p:extLst>
              <p:ext uri="{D42A27DB-BD31-4B8C-83A1-F6EECF244321}">
                <p14:modId xmlns:p14="http://schemas.microsoft.com/office/powerpoint/2010/main" val="2961208019"/>
              </p:ext>
            </p:extLst>
          </p:nvPr>
        </p:nvGraphicFramePr>
        <p:xfrm>
          <a:off x="3506722" y="5165038"/>
          <a:ext cx="4633229" cy="1554480"/>
        </p:xfrm>
        <a:graphic>
          <a:graphicData uri="http://schemas.openxmlformats.org/drawingml/2006/table">
            <a:tbl>
              <a:tblPr bandRow="1">
                <a:tableStyleId>{F2DE63D5-997A-4646-A377-4702673A728D}</a:tableStyleId>
              </a:tblPr>
              <a:tblGrid>
                <a:gridCol w="410854">
                  <a:extLst>
                    <a:ext uri="{9D8B030D-6E8A-4147-A177-3AD203B41FA5}">
                      <a16:colId xmlns:a16="http://schemas.microsoft.com/office/drawing/2014/main" val="964537659"/>
                    </a:ext>
                  </a:extLst>
                </a:gridCol>
                <a:gridCol w="735106">
                  <a:extLst>
                    <a:ext uri="{9D8B030D-6E8A-4147-A177-3AD203B41FA5}">
                      <a16:colId xmlns:a16="http://schemas.microsoft.com/office/drawing/2014/main" val="311805000"/>
                    </a:ext>
                  </a:extLst>
                </a:gridCol>
                <a:gridCol w="3487269">
                  <a:extLst>
                    <a:ext uri="{9D8B030D-6E8A-4147-A177-3AD203B41FA5}">
                      <a16:colId xmlns:a16="http://schemas.microsoft.com/office/drawing/2014/main" val="2992861858"/>
                    </a:ext>
                  </a:extLst>
                </a:gridCol>
              </a:tblGrid>
              <a:tr h="228600">
                <a:tc>
                  <a:txBody>
                    <a:bodyPr/>
                    <a:lstStyle/>
                    <a:p>
                      <a:endParaRPr lang="en-US" sz="800" dirty="0"/>
                    </a:p>
                  </a:txBody>
                  <a:tcPr/>
                </a:tc>
                <a:tc>
                  <a:txBody>
                    <a:bodyPr/>
                    <a:lstStyle/>
                    <a:p>
                      <a:endParaRPr lang="en-US" sz="800" dirty="0"/>
                    </a:p>
                  </a:txBody>
                  <a:tcPr/>
                </a:tc>
                <a:tc>
                  <a:txBody>
                    <a:bodyPr/>
                    <a:lstStyle/>
                    <a:p>
                      <a:pPr marL="109728" indent="-109728">
                        <a:spcBef>
                          <a:spcPts val="200"/>
                        </a:spcBef>
                        <a:buFont typeface="Arial" panose="020B0604020202020204" pitchFamily="34" charset="0"/>
                        <a:buChar char="•"/>
                      </a:pPr>
                      <a:r>
                        <a:rPr lang="en-US" sz="700" dirty="0"/>
                        <a:t>Doosan Heavy Industries and Constructions Co., Ltd. (DHIC) | South Korea</a:t>
                      </a:r>
                      <a:endParaRPr lang="en-US" sz="700" dirty="0">
                        <a:solidFill>
                          <a:srgbClr val="1C2145"/>
                        </a:solidFill>
                      </a:endParaRPr>
                    </a:p>
                  </a:txBody>
                  <a:tcPr/>
                </a:tc>
                <a:extLst>
                  <a:ext uri="{0D108BD9-81ED-4DB2-BD59-A6C34878D82A}">
                    <a16:rowId xmlns:a16="http://schemas.microsoft.com/office/drawing/2014/main" val="1295946933"/>
                  </a:ext>
                </a:extLst>
              </a:tr>
              <a:tr h="210312">
                <a:tc>
                  <a:txBody>
                    <a:bodyPr/>
                    <a:lstStyle/>
                    <a:p>
                      <a:endParaRPr lang="en-US" sz="800" dirty="0"/>
                    </a:p>
                  </a:txBody>
                  <a:tcPr/>
                </a:tc>
                <a:tc>
                  <a:txBody>
                    <a:bodyPr/>
                    <a:lstStyle/>
                    <a:p>
                      <a:endParaRPr lang="en-US" sz="800" dirty="0"/>
                    </a:p>
                  </a:txBody>
                  <a:tcPr/>
                </a:tc>
                <a:tc>
                  <a:txBody>
                    <a:bodyPr/>
                    <a:lstStyle/>
                    <a:p>
                      <a:pPr marL="109728" indent="-109728">
                        <a:spcAft>
                          <a:spcPts val="200"/>
                        </a:spcAft>
                        <a:buFont typeface="Arial" panose="020B0604020202020204" pitchFamily="34" charset="0"/>
                        <a:buChar char="•"/>
                      </a:pPr>
                      <a:r>
                        <a:rPr lang="en-US" sz="700" dirty="0"/>
                        <a:t>JGC Holdings Corporation (JGC HD) | Japan</a:t>
                      </a:r>
                      <a:endParaRPr lang="en-US" sz="700" dirty="0">
                        <a:solidFill>
                          <a:srgbClr val="1C2145"/>
                        </a:solidFill>
                      </a:endParaRPr>
                    </a:p>
                  </a:txBody>
                  <a:tcPr/>
                </a:tc>
                <a:extLst>
                  <a:ext uri="{0D108BD9-81ED-4DB2-BD59-A6C34878D82A}">
                    <a16:rowId xmlns:a16="http://schemas.microsoft.com/office/drawing/2014/main" val="1233694613"/>
                  </a:ext>
                </a:extLst>
              </a:tr>
              <a:tr h="210312">
                <a:tc>
                  <a:txBody>
                    <a:bodyPr/>
                    <a:lstStyle/>
                    <a:p>
                      <a:endParaRPr lang="en-US" sz="800" dirty="0"/>
                    </a:p>
                  </a:txBody>
                  <a:tcPr/>
                </a:tc>
                <a:tc>
                  <a:txBody>
                    <a:bodyPr/>
                    <a:lstStyle/>
                    <a:p>
                      <a:endParaRPr lang="en-US" sz="800" dirty="0"/>
                    </a:p>
                  </a:txBody>
                  <a:tcPr/>
                </a:tc>
                <a:tc>
                  <a:txBody>
                    <a:bodyPr/>
                    <a:lstStyle/>
                    <a:p>
                      <a:pPr marL="109728" indent="-109728">
                        <a:spcBef>
                          <a:spcPts val="200"/>
                        </a:spcBef>
                        <a:buFont typeface="Arial" panose="020B0604020202020204" pitchFamily="34" charset="0"/>
                        <a:buChar char="•"/>
                      </a:pPr>
                      <a:r>
                        <a:rPr lang="en-US" sz="700" dirty="0">
                          <a:solidFill>
                            <a:schemeClr val="tx1"/>
                          </a:solidFill>
                        </a:rPr>
                        <a:t>Sargent &amp; Lundy | Illinois, USA</a:t>
                      </a:r>
                    </a:p>
                  </a:txBody>
                  <a:tcPr/>
                </a:tc>
                <a:extLst>
                  <a:ext uri="{0D108BD9-81ED-4DB2-BD59-A6C34878D82A}">
                    <a16:rowId xmlns:a16="http://schemas.microsoft.com/office/drawing/2014/main" val="1085777892"/>
                  </a:ext>
                </a:extLst>
              </a:tr>
              <a:tr h="210312">
                <a:tc>
                  <a:txBody>
                    <a:bodyPr/>
                    <a:lstStyle/>
                    <a:p>
                      <a:endParaRPr lang="en-US" sz="800" dirty="0"/>
                    </a:p>
                  </a:txBody>
                  <a:tcPr/>
                </a:tc>
                <a:tc>
                  <a:txBody>
                    <a:bodyPr/>
                    <a:lstStyle/>
                    <a:p>
                      <a:endParaRPr lang="en-US" sz="800" dirty="0"/>
                    </a:p>
                  </a:txBody>
                  <a:tcPr/>
                </a:tc>
                <a:tc>
                  <a:txBody>
                    <a:bodyPr/>
                    <a:lstStyle/>
                    <a:p>
                      <a:pPr marL="109728" indent="-109728">
                        <a:spcBef>
                          <a:spcPts val="200"/>
                        </a:spcBef>
                        <a:buFont typeface="Arial" panose="020B0604020202020204" pitchFamily="34" charset="0"/>
                        <a:buChar char="•"/>
                      </a:pPr>
                      <a:r>
                        <a:rPr lang="en-US" sz="700" dirty="0">
                          <a:solidFill>
                            <a:schemeClr val="tx1"/>
                          </a:solidFill>
                        </a:rPr>
                        <a:t>IHI, Inc. | New York, USA</a:t>
                      </a:r>
                    </a:p>
                  </a:txBody>
                  <a:tcPr/>
                </a:tc>
                <a:extLst>
                  <a:ext uri="{0D108BD9-81ED-4DB2-BD59-A6C34878D82A}">
                    <a16:rowId xmlns:a16="http://schemas.microsoft.com/office/drawing/2014/main" val="3374475076"/>
                  </a:ext>
                </a:extLst>
              </a:tr>
              <a:tr h="228600">
                <a:tc>
                  <a:txBody>
                    <a:bodyPr/>
                    <a:lstStyle/>
                    <a:p>
                      <a:endParaRPr lang="en-US" sz="700" dirty="0"/>
                    </a:p>
                  </a:txBody>
                  <a:tcPr/>
                </a:tc>
                <a:tc>
                  <a:txBody>
                    <a:bodyPr/>
                    <a:lstStyle/>
                    <a:p>
                      <a:endParaRPr lang="en-US" sz="700" dirty="0"/>
                    </a:p>
                  </a:txBody>
                  <a:tcPr/>
                </a:tc>
                <a:tc>
                  <a:txBody>
                    <a:bodyPr/>
                    <a:lstStyle/>
                    <a:p>
                      <a:pPr marL="109728" indent="-109728">
                        <a:spcAft>
                          <a:spcPts val="200"/>
                        </a:spcAft>
                        <a:buFont typeface="Arial" panose="020B0604020202020204" pitchFamily="34" charset="0"/>
                        <a:buChar char="•"/>
                      </a:pPr>
                      <a:r>
                        <a:rPr lang="en-US" sz="700" dirty="0" err="1">
                          <a:solidFill>
                            <a:schemeClr val="tx1"/>
                          </a:solidFill>
                        </a:rPr>
                        <a:t>Sarens</a:t>
                      </a:r>
                      <a:r>
                        <a:rPr lang="en-US" sz="700" dirty="0">
                          <a:solidFill>
                            <a:schemeClr val="tx1"/>
                          </a:solidFill>
                        </a:rPr>
                        <a:t> Nuclear &amp; Industrial Services, LLC | Texas, USA </a:t>
                      </a:r>
                    </a:p>
                  </a:txBody>
                  <a:tcPr/>
                </a:tc>
                <a:extLst>
                  <a:ext uri="{0D108BD9-81ED-4DB2-BD59-A6C34878D82A}">
                    <a16:rowId xmlns:a16="http://schemas.microsoft.com/office/drawing/2014/main" val="542925017"/>
                  </a:ext>
                </a:extLst>
              </a:tr>
              <a:tr h="228600">
                <a:tc>
                  <a:txBody>
                    <a:bodyPr/>
                    <a:lstStyle/>
                    <a:p>
                      <a:endParaRPr lang="en-US" sz="700" dirty="0"/>
                    </a:p>
                  </a:txBody>
                  <a:tcPr/>
                </a:tc>
                <a:tc>
                  <a:txBody>
                    <a:bodyPr/>
                    <a:lstStyle/>
                    <a:p>
                      <a:endParaRPr lang="en-US" sz="700" dirty="0"/>
                    </a:p>
                  </a:txBody>
                  <a:tcPr/>
                </a:tc>
                <a:tc>
                  <a:txBody>
                    <a:bodyPr/>
                    <a:lstStyle/>
                    <a:p>
                      <a:pPr marL="109728" indent="-109728">
                        <a:spcAft>
                          <a:spcPts val="200"/>
                        </a:spcAft>
                        <a:buFont typeface="Arial" panose="020B0604020202020204" pitchFamily="34" charset="0"/>
                        <a:buChar char="•"/>
                      </a:pPr>
                      <a:r>
                        <a:rPr lang="en-US" sz="700" dirty="0">
                          <a:solidFill>
                            <a:schemeClr val="tx1"/>
                          </a:solidFill>
                        </a:rPr>
                        <a:t>Ultra Electronics Energy | United States &amp; United Kingdom</a:t>
                      </a:r>
                    </a:p>
                  </a:txBody>
                  <a:tcPr/>
                </a:tc>
                <a:extLst>
                  <a:ext uri="{0D108BD9-81ED-4DB2-BD59-A6C34878D82A}">
                    <a16:rowId xmlns:a16="http://schemas.microsoft.com/office/drawing/2014/main" val="2279129081"/>
                  </a:ext>
                </a:extLst>
              </a:tr>
              <a:tr h="228600">
                <a:tc>
                  <a:txBody>
                    <a:bodyPr/>
                    <a:lstStyle/>
                    <a:p>
                      <a:endParaRPr lang="en-US" sz="700" dirty="0"/>
                    </a:p>
                  </a:txBody>
                  <a:tcPr/>
                </a:tc>
                <a:tc>
                  <a:txBody>
                    <a:bodyPr/>
                    <a:lstStyle/>
                    <a:p>
                      <a:endParaRPr lang="en-US" sz="700" dirty="0"/>
                    </a:p>
                  </a:txBody>
                  <a:tcPr/>
                </a:tc>
                <a:tc>
                  <a:txBody>
                    <a:bodyPr/>
                    <a:lstStyle/>
                    <a:p>
                      <a:pPr marL="109728" indent="-109728">
                        <a:spcAft>
                          <a:spcPts val="200"/>
                        </a:spcAft>
                        <a:buFont typeface="Arial" panose="020B0604020202020204" pitchFamily="34" charset="0"/>
                        <a:buChar char="•"/>
                      </a:pPr>
                      <a:r>
                        <a:rPr lang="en-US" sz="700" dirty="0">
                          <a:solidFill>
                            <a:schemeClr val="tx1"/>
                          </a:solidFill>
                        </a:rPr>
                        <a:t>Fluor | Texas, USA</a:t>
                      </a:r>
                    </a:p>
                  </a:txBody>
                  <a:tcPr/>
                </a:tc>
                <a:extLst>
                  <a:ext uri="{0D108BD9-81ED-4DB2-BD59-A6C34878D82A}">
                    <a16:rowId xmlns:a16="http://schemas.microsoft.com/office/drawing/2014/main" val="3604049102"/>
                  </a:ext>
                </a:extLst>
              </a:tr>
            </a:tbl>
          </a:graphicData>
        </a:graphic>
      </p:graphicFrame>
      <p:sp>
        <p:nvSpPr>
          <p:cNvPr id="76" name="Title 2">
            <a:extLst>
              <a:ext uri="{FF2B5EF4-FFF2-40B4-BE49-F238E27FC236}">
                <a16:creationId xmlns:a16="http://schemas.microsoft.com/office/drawing/2014/main" id="{CAD4DE3B-5CA0-3645-B8FB-8375DA0A0CF3}"/>
              </a:ext>
            </a:extLst>
          </p:cNvPr>
          <p:cNvSpPr txBox="1">
            <a:spLocks/>
          </p:cNvSpPr>
          <p:nvPr/>
        </p:nvSpPr>
        <p:spPr>
          <a:xfrm>
            <a:off x="3514163" y="4898939"/>
            <a:ext cx="1484300" cy="255765"/>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sz="2400" b="0" i="0" kern="1200">
                <a:solidFill>
                  <a:schemeClr val="tx1"/>
                </a:solidFill>
                <a:latin typeface="+mj-lt"/>
                <a:ea typeface="+mj-ea"/>
                <a:cs typeface="+mj-cs"/>
              </a:defRPr>
            </a:lvl1pPr>
          </a:lstStyle>
          <a:p>
            <a:r>
              <a:rPr lang="en-US" sz="1400" b="1" dirty="0">
                <a:solidFill>
                  <a:schemeClr val="accent1"/>
                </a:solidFill>
              </a:rPr>
              <a:t>Suppliers</a:t>
            </a:r>
          </a:p>
        </p:txBody>
      </p:sp>
      <p:sp>
        <p:nvSpPr>
          <p:cNvPr id="77" name="5-Point Star 76">
            <a:extLst>
              <a:ext uri="{FF2B5EF4-FFF2-40B4-BE49-F238E27FC236}">
                <a16:creationId xmlns:a16="http://schemas.microsoft.com/office/drawing/2014/main" id="{C4EF0936-4796-7547-B9D8-0E3487EB035D}"/>
              </a:ext>
            </a:extLst>
          </p:cNvPr>
          <p:cNvSpPr>
            <a:spLocks noChangeAspect="1"/>
          </p:cNvSpPr>
          <p:nvPr/>
        </p:nvSpPr>
        <p:spPr>
          <a:xfrm>
            <a:off x="1958788" y="3148814"/>
            <a:ext cx="91440" cy="9144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5-Point Star 77">
            <a:extLst>
              <a:ext uri="{FF2B5EF4-FFF2-40B4-BE49-F238E27FC236}">
                <a16:creationId xmlns:a16="http://schemas.microsoft.com/office/drawing/2014/main" id="{FDCEEDD0-F74B-AD48-A4DB-FEEF602D1E2B}"/>
              </a:ext>
            </a:extLst>
          </p:cNvPr>
          <p:cNvSpPr>
            <a:spLocks noChangeAspect="1"/>
          </p:cNvSpPr>
          <p:nvPr/>
        </p:nvSpPr>
        <p:spPr>
          <a:xfrm>
            <a:off x="7265893" y="3059166"/>
            <a:ext cx="91440" cy="9144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a:extLst>
              <a:ext uri="{FF2B5EF4-FFF2-40B4-BE49-F238E27FC236}">
                <a16:creationId xmlns:a16="http://schemas.microsoft.com/office/drawing/2014/main" id="{67F41058-9807-4C40-8BED-68CEB271D0B1}"/>
              </a:ext>
            </a:extLst>
          </p:cNvPr>
          <p:cNvSpPr>
            <a:spLocks noChangeAspect="1"/>
          </p:cNvSpPr>
          <p:nvPr/>
        </p:nvSpPr>
        <p:spPr>
          <a:xfrm>
            <a:off x="1887070" y="3112955"/>
            <a:ext cx="91440" cy="9144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5-Point Star 79">
            <a:extLst>
              <a:ext uri="{FF2B5EF4-FFF2-40B4-BE49-F238E27FC236}">
                <a16:creationId xmlns:a16="http://schemas.microsoft.com/office/drawing/2014/main" id="{5EA8A045-CD6C-474D-9F9F-E149619116DE}"/>
              </a:ext>
            </a:extLst>
          </p:cNvPr>
          <p:cNvSpPr>
            <a:spLocks noChangeAspect="1"/>
          </p:cNvSpPr>
          <p:nvPr/>
        </p:nvSpPr>
        <p:spPr>
          <a:xfrm>
            <a:off x="2577353" y="2879872"/>
            <a:ext cx="91440" cy="9144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5-Point Star 80">
            <a:extLst>
              <a:ext uri="{FF2B5EF4-FFF2-40B4-BE49-F238E27FC236}">
                <a16:creationId xmlns:a16="http://schemas.microsoft.com/office/drawing/2014/main" id="{D70998C1-C5E0-4646-89BD-DF5B64BAB376}"/>
              </a:ext>
            </a:extLst>
          </p:cNvPr>
          <p:cNvSpPr>
            <a:spLocks noChangeAspect="1"/>
          </p:cNvSpPr>
          <p:nvPr/>
        </p:nvSpPr>
        <p:spPr>
          <a:xfrm>
            <a:off x="7481047" y="3041237"/>
            <a:ext cx="91440" cy="9144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5-Point Star 81">
            <a:extLst>
              <a:ext uri="{FF2B5EF4-FFF2-40B4-BE49-F238E27FC236}">
                <a16:creationId xmlns:a16="http://schemas.microsoft.com/office/drawing/2014/main" id="{50FC5DEF-53C0-AD4D-9B5D-2FFD3A6E9D46}"/>
              </a:ext>
            </a:extLst>
          </p:cNvPr>
          <p:cNvSpPr>
            <a:spLocks noChangeAspect="1"/>
          </p:cNvSpPr>
          <p:nvPr/>
        </p:nvSpPr>
        <p:spPr>
          <a:xfrm>
            <a:off x="4271682" y="2476461"/>
            <a:ext cx="91440" cy="9144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5-Point Star 82">
            <a:extLst>
              <a:ext uri="{FF2B5EF4-FFF2-40B4-BE49-F238E27FC236}">
                <a16:creationId xmlns:a16="http://schemas.microsoft.com/office/drawing/2014/main" id="{C62E90BE-394F-CA4D-8704-7F3FC70C9D16}"/>
              </a:ext>
            </a:extLst>
          </p:cNvPr>
          <p:cNvSpPr>
            <a:spLocks noChangeAspect="1"/>
          </p:cNvSpPr>
          <p:nvPr/>
        </p:nvSpPr>
        <p:spPr>
          <a:xfrm>
            <a:off x="2030510" y="3184678"/>
            <a:ext cx="91440" cy="9144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5-Point Star 83">
            <a:extLst>
              <a:ext uri="{FF2B5EF4-FFF2-40B4-BE49-F238E27FC236}">
                <a16:creationId xmlns:a16="http://schemas.microsoft.com/office/drawing/2014/main" id="{A6560429-13DE-0748-8BE0-2F22D69886BD}"/>
              </a:ext>
            </a:extLst>
          </p:cNvPr>
          <p:cNvSpPr>
            <a:spLocks noChangeAspect="1"/>
          </p:cNvSpPr>
          <p:nvPr/>
        </p:nvSpPr>
        <p:spPr>
          <a:xfrm>
            <a:off x="2281522" y="2897807"/>
            <a:ext cx="91440" cy="9144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60497C35-7223-2A42-AA13-99847F8A7C83}"/>
              </a:ext>
            </a:extLst>
          </p:cNvPr>
          <p:cNvGrpSpPr/>
          <p:nvPr/>
        </p:nvGrpSpPr>
        <p:grpSpPr>
          <a:xfrm>
            <a:off x="3559402" y="5192961"/>
            <a:ext cx="1083810" cy="1497779"/>
            <a:chOff x="3559402" y="5192961"/>
            <a:chExt cx="1083810" cy="1497779"/>
          </a:xfrm>
        </p:grpSpPr>
        <p:pic>
          <p:nvPicPr>
            <p:cNvPr id="86" name="Picture 85">
              <a:extLst>
                <a:ext uri="{FF2B5EF4-FFF2-40B4-BE49-F238E27FC236}">
                  <a16:creationId xmlns:a16="http://schemas.microsoft.com/office/drawing/2014/main" id="{C9362268-3E93-874B-B0E8-FE0D7EF84525}"/>
                </a:ext>
              </a:extLst>
            </p:cNvPr>
            <p:cNvPicPr>
              <a:picLocks noChangeAspect="1"/>
            </p:cNvPicPr>
            <p:nvPr/>
          </p:nvPicPr>
          <p:blipFill rotWithShape="1">
            <a:blip r:embed="rId4"/>
            <a:srcRect t="66131" r="66488"/>
            <a:stretch/>
          </p:blipFill>
          <p:spPr>
            <a:xfrm>
              <a:off x="3666979" y="6507860"/>
              <a:ext cx="180951" cy="182880"/>
            </a:xfrm>
            <a:prstGeom prst="rect">
              <a:avLst/>
            </a:prstGeom>
          </p:spPr>
        </p:pic>
        <p:pic>
          <p:nvPicPr>
            <p:cNvPr id="87" name="Picture 86">
              <a:extLst>
                <a:ext uri="{FF2B5EF4-FFF2-40B4-BE49-F238E27FC236}">
                  <a16:creationId xmlns:a16="http://schemas.microsoft.com/office/drawing/2014/main" id="{F912754B-B38A-5741-9CEC-7FBE984EBC15}"/>
                </a:ext>
              </a:extLst>
            </p:cNvPr>
            <p:cNvPicPr>
              <a:picLocks noChangeAspect="1"/>
            </p:cNvPicPr>
            <p:nvPr/>
          </p:nvPicPr>
          <p:blipFill rotWithShape="1">
            <a:blip r:embed="rId4"/>
            <a:srcRect t="66131" r="66488"/>
            <a:stretch/>
          </p:blipFill>
          <p:spPr>
            <a:xfrm>
              <a:off x="3666979" y="6050660"/>
              <a:ext cx="180951" cy="182880"/>
            </a:xfrm>
            <a:prstGeom prst="rect">
              <a:avLst/>
            </a:prstGeom>
          </p:spPr>
        </p:pic>
        <p:pic>
          <p:nvPicPr>
            <p:cNvPr id="88" name="Picture 87">
              <a:extLst>
                <a:ext uri="{FF2B5EF4-FFF2-40B4-BE49-F238E27FC236}">
                  <a16:creationId xmlns:a16="http://schemas.microsoft.com/office/drawing/2014/main" id="{F74E4C39-1820-DD46-9838-37D8414D00EE}"/>
                </a:ext>
              </a:extLst>
            </p:cNvPr>
            <p:cNvPicPr>
              <a:picLocks noChangeAspect="1"/>
            </p:cNvPicPr>
            <p:nvPr/>
          </p:nvPicPr>
          <p:blipFill rotWithShape="1">
            <a:blip r:embed="rId4"/>
            <a:srcRect t="66131" r="66488"/>
            <a:stretch/>
          </p:blipFill>
          <p:spPr>
            <a:xfrm>
              <a:off x="3559402" y="6274777"/>
              <a:ext cx="180951" cy="182880"/>
            </a:xfrm>
            <a:prstGeom prst="rect">
              <a:avLst/>
            </a:prstGeom>
          </p:spPr>
        </p:pic>
        <p:pic>
          <p:nvPicPr>
            <p:cNvPr id="89" name="Picture 88">
              <a:extLst>
                <a:ext uri="{FF2B5EF4-FFF2-40B4-BE49-F238E27FC236}">
                  <a16:creationId xmlns:a16="http://schemas.microsoft.com/office/drawing/2014/main" id="{8B05D614-3EAD-4E41-8B67-FADD87210DB6}"/>
                </a:ext>
              </a:extLst>
            </p:cNvPr>
            <p:cNvPicPr>
              <a:picLocks noChangeAspect="1"/>
            </p:cNvPicPr>
            <p:nvPr/>
          </p:nvPicPr>
          <p:blipFill rotWithShape="1">
            <a:blip r:embed="rId4"/>
            <a:srcRect t="66131" r="66488"/>
            <a:stretch/>
          </p:blipFill>
          <p:spPr>
            <a:xfrm>
              <a:off x="3666979" y="5835507"/>
              <a:ext cx="180951" cy="182880"/>
            </a:xfrm>
            <a:prstGeom prst="rect">
              <a:avLst/>
            </a:prstGeom>
          </p:spPr>
        </p:pic>
        <p:pic>
          <p:nvPicPr>
            <p:cNvPr id="90" name="Picture 89">
              <a:extLst>
                <a:ext uri="{FF2B5EF4-FFF2-40B4-BE49-F238E27FC236}">
                  <a16:creationId xmlns:a16="http://schemas.microsoft.com/office/drawing/2014/main" id="{5467FCE0-171E-814C-9462-46E0FF7E9494}"/>
                </a:ext>
              </a:extLst>
            </p:cNvPr>
            <p:cNvPicPr>
              <a:picLocks noChangeAspect="1"/>
            </p:cNvPicPr>
            <p:nvPr/>
          </p:nvPicPr>
          <p:blipFill rotWithShape="1">
            <a:blip r:embed="rId4"/>
            <a:srcRect t="66131" r="66488"/>
            <a:stretch/>
          </p:blipFill>
          <p:spPr>
            <a:xfrm>
              <a:off x="3666979" y="5611389"/>
              <a:ext cx="180951" cy="182880"/>
            </a:xfrm>
            <a:prstGeom prst="rect">
              <a:avLst/>
            </a:prstGeom>
          </p:spPr>
        </p:pic>
        <p:pic>
          <p:nvPicPr>
            <p:cNvPr id="91" name="Picture 90">
              <a:extLst>
                <a:ext uri="{FF2B5EF4-FFF2-40B4-BE49-F238E27FC236}">
                  <a16:creationId xmlns:a16="http://schemas.microsoft.com/office/drawing/2014/main" id="{86C7EE1D-44C6-1E46-8C4B-C12352FFB5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5590" y="6292140"/>
              <a:ext cx="180951" cy="180951"/>
            </a:xfrm>
            <a:prstGeom prst="rect">
              <a:avLst/>
            </a:prstGeom>
          </p:spPr>
        </p:pic>
        <p:pic>
          <p:nvPicPr>
            <p:cNvPr id="92" name="Picture 91">
              <a:extLst>
                <a:ext uri="{FF2B5EF4-FFF2-40B4-BE49-F238E27FC236}">
                  <a16:creationId xmlns:a16="http://schemas.microsoft.com/office/drawing/2014/main" id="{11D8AD6A-8B4E-7948-A8C5-4390BC6CC681}"/>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666979" y="5192961"/>
              <a:ext cx="180951" cy="180951"/>
            </a:xfrm>
            <a:prstGeom prst="rect">
              <a:avLst/>
            </a:prstGeom>
          </p:spPr>
        </p:pic>
        <p:pic>
          <p:nvPicPr>
            <p:cNvPr id="93" name="Picture 92">
              <a:extLst>
                <a:ext uri="{FF2B5EF4-FFF2-40B4-BE49-F238E27FC236}">
                  <a16:creationId xmlns:a16="http://schemas.microsoft.com/office/drawing/2014/main" id="{2732A2DB-A5F4-4E4B-9D06-20A51C45EC85}"/>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666979" y="5415130"/>
              <a:ext cx="180951" cy="180951"/>
            </a:xfrm>
            <a:prstGeom prst="rect">
              <a:avLst/>
            </a:prstGeom>
          </p:spPr>
        </p:pic>
        <p:pic>
          <p:nvPicPr>
            <p:cNvPr id="94" name="Picture 93">
              <a:extLst>
                <a:ext uri="{FF2B5EF4-FFF2-40B4-BE49-F238E27FC236}">
                  <a16:creationId xmlns:a16="http://schemas.microsoft.com/office/drawing/2014/main" id="{1F8DF341-3E08-524B-AD91-E5ADF7F9285F}"/>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054033" y="6332616"/>
              <a:ext cx="487384" cy="91545"/>
            </a:xfrm>
            <a:prstGeom prst="rect">
              <a:avLst/>
            </a:prstGeom>
          </p:spPr>
        </p:pic>
        <p:pic>
          <p:nvPicPr>
            <p:cNvPr id="95" name="Picture 94">
              <a:extLst>
                <a:ext uri="{FF2B5EF4-FFF2-40B4-BE49-F238E27FC236}">
                  <a16:creationId xmlns:a16="http://schemas.microsoft.com/office/drawing/2014/main" id="{222DD64A-EEE6-D845-B21B-C655632628F6}"/>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3952239" y="6542348"/>
              <a:ext cx="690973" cy="147210"/>
            </a:xfrm>
            <a:prstGeom prst="rect">
              <a:avLst/>
            </a:prstGeom>
          </p:spPr>
        </p:pic>
        <p:pic>
          <p:nvPicPr>
            <p:cNvPr id="96" name="Picture 95">
              <a:extLst>
                <a:ext uri="{FF2B5EF4-FFF2-40B4-BE49-F238E27FC236}">
                  <a16:creationId xmlns:a16="http://schemas.microsoft.com/office/drawing/2014/main" id="{B17970C2-85DA-0541-83C4-E077CD87AF27}"/>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3954978" y="6064952"/>
              <a:ext cx="685495" cy="169673"/>
            </a:xfrm>
            <a:prstGeom prst="rect">
              <a:avLst/>
            </a:prstGeom>
          </p:spPr>
        </p:pic>
        <p:pic>
          <p:nvPicPr>
            <p:cNvPr id="97" name="Picture 96">
              <a:extLst>
                <a:ext uri="{FF2B5EF4-FFF2-40B4-BE49-F238E27FC236}">
                  <a16:creationId xmlns:a16="http://schemas.microsoft.com/office/drawing/2014/main" id="{DACB70A7-F210-0D45-BB86-F4B210D0857A}"/>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4118452" y="5856536"/>
              <a:ext cx="358546" cy="147237"/>
            </a:xfrm>
            <a:prstGeom prst="rect">
              <a:avLst/>
            </a:prstGeom>
          </p:spPr>
        </p:pic>
        <p:pic>
          <p:nvPicPr>
            <p:cNvPr id="98" name="Picture 97">
              <a:extLst>
                <a:ext uri="{FF2B5EF4-FFF2-40B4-BE49-F238E27FC236}">
                  <a16:creationId xmlns:a16="http://schemas.microsoft.com/office/drawing/2014/main" id="{BD0ADC65-E3F9-A944-83AF-BA454653F4AA}"/>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4143663" y="5623179"/>
              <a:ext cx="308125" cy="183643"/>
            </a:xfrm>
            <a:prstGeom prst="rect">
              <a:avLst/>
            </a:prstGeom>
          </p:spPr>
        </p:pic>
        <p:pic>
          <p:nvPicPr>
            <p:cNvPr id="99" name="Picture 98">
              <a:extLst>
                <a:ext uri="{FF2B5EF4-FFF2-40B4-BE49-F238E27FC236}">
                  <a16:creationId xmlns:a16="http://schemas.microsoft.com/office/drawing/2014/main" id="{1420E7E2-721F-A34B-A870-75B826411A3C}"/>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a:stretch/>
          </p:blipFill>
          <p:spPr>
            <a:xfrm>
              <a:off x="3971870" y="5446941"/>
              <a:ext cx="651710" cy="105808"/>
            </a:xfrm>
            <a:prstGeom prst="rect">
              <a:avLst/>
            </a:prstGeom>
          </p:spPr>
        </p:pic>
        <p:pic>
          <p:nvPicPr>
            <p:cNvPr id="100" name="Picture 99">
              <a:extLst>
                <a:ext uri="{FF2B5EF4-FFF2-40B4-BE49-F238E27FC236}">
                  <a16:creationId xmlns:a16="http://schemas.microsoft.com/office/drawing/2014/main" id="{DD471318-53D6-7749-995C-26C07C12BBD2}"/>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3978046" y="5232824"/>
              <a:ext cx="639359" cy="94775"/>
            </a:xfrm>
            <a:prstGeom prst="rect">
              <a:avLst/>
            </a:prstGeom>
          </p:spPr>
        </p:pic>
      </p:grpSp>
      <p:pic>
        <p:nvPicPr>
          <p:cNvPr id="101" name="Picture 100">
            <a:extLst>
              <a:ext uri="{FF2B5EF4-FFF2-40B4-BE49-F238E27FC236}">
                <a16:creationId xmlns:a16="http://schemas.microsoft.com/office/drawing/2014/main" id="{B792E9A7-34A6-934D-93E5-87931EAAD923}"/>
              </a:ext>
            </a:extLst>
          </p:cNvPr>
          <p:cNvPicPr>
            <a:picLocks noChangeAspect="1"/>
          </p:cNvPicPr>
          <p:nvPr/>
        </p:nvPicPr>
        <p:blipFill rotWithShape="1">
          <a:blip r:embed="rId42" cstate="screen">
            <a:extLst>
              <a:ext uri="{28A0092B-C50C-407E-A947-70E740481C1C}">
                <a14:useLocalDpi xmlns:a14="http://schemas.microsoft.com/office/drawing/2010/main"/>
              </a:ext>
            </a:extLst>
          </a:blip>
          <a:srcRect t="18241" b="17963"/>
          <a:stretch/>
        </p:blipFill>
        <p:spPr>
          <a:xfrm>
            <a:off x="9281599" y="6013560"/>
            <a:ext cx="274320" cy="175009"/>
          </a:xfrm>
          <a:prstGeom prst="rect">
            <a:avLst/>
          </a:prstGeom>
        </p:spPr>
      </p:pic>
      <p:pic>
        <p:nvPicPr>
          <p:cNvPr id="102" name="Picture 101">
            <a:extLst>
              <a:ext uri="{FF2B5EF4-FFF2-40B4-BE49-F238E27FC236}">
                <a16:creationId xmlns:a16="http://schemas.microsoft.com/office/drawing/2014/main" id="{6A5F7297-41D8-5A43-90A8-4B6EBB8B9E1F}"/>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810792" y="6013340"/>
            <a:ext cx="182880" cy="182880"/>
          </a:xfrm>
          <a:prstGeom prst="rect">
            <a:avLst/>
          </a:prstGeom>
        </p:spPr>
      </p:pic>
      <p:sp>
        <p:nvSpPr>
          <p:cNvPr id="103" name="5-Point Star 102">
            <a:extLst>
              <a:ext uri="{FF2B5EF4-FFF2-40B4-BE49-F238E27FC236}">
                <a16:creationId xmlns:a16="http://schemas.microsoft.com/office/drawing/2014/main" id="{352EFF0B-45EE-7B4E-86B4-07F03D0AB580}"/>
              </a:ext>
            </a:extLst>
          </p:cNvPr>
          <p:cNvSpPr>
            <a:spLocks noChangeAspect="1"/>
          </p:cNvSpPr>
          <p:nvPr/>
        </p:nvSpPr>
        <p:spPr>
          <a:xfrm>
            <a:off x="4890041" y="2348772"/>
            <a:ext cx="91440" cy="9144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298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E20F870-922A-4B41-BDD2-69E2D8E5F83F}"/>
              </a:ext>
            </a:extLst>
          </p:cNvPr>
          <p:cNvSpPr>
            <a:spLocks noGrp="1"/>
          </p:cNvSpPr>
          <p:nvPr>
            <p:ph type="title"/>
          </p:nvPr>
        </p:nvSpPr>
        <p:spPr>
          <a:xfrm>
            <a:off x="6233160" y="733425"/>
            <a:ext cx="5577840" cy="457200"/>
          </a:xfrm>
        </p:spPr>
        <p:txBody>
          <a:bodyPr>
            <a:normAutofit/>
          </a:bodyPr>
          <a:lstStyle/>
          <a:p>
            <a:r>
              <a:rPr lang="en-US" dirty="0"/>
              <a:t>Job Creation</a:t>
            </a:r>
          </a:p>
        </p:txBody>
      </p:sp>
      <p:pic>
        <p:nvPicPr>
          <p:cNvPr id="8" name="Picture Placeholder 10">
            <a:extLst>
              <a:ext uri="{FF2B5EF4-FFF2-40B4-BE49-F238E27FC236}">
                <a16:creationId xmlns:a16="http://schemas.microsoft.com/office/drawing/2014/main" id="{19554567-3941-D243-9CDF-BC8581E3DB58}"/>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t="8471" b="8471"/>
          <a:stretch/>
        </p:blipFill>
        <p:spPr>
          <a:xfrm>
            <a:off x="-1" y="0"/>
            <a:ext cx="5943600" cy="6858000"/>
          </a:xfrm>
        </p:spPr>
      </p:pic>
      <p:sp>
        <p:nvSpPr>
          <p:cNvPr id="9" name="Content Placeholder 2">
            <a:extLst>
              <a:ext uri="{FF2B5EF4-FFF2-40B4-BE49-F238E27FC236}">
                <a16:creationId xmlns:a16="http://schemas.microsoft.com/office/drawing/2014/main" id="{4B94D2A8-17AF-8E4A-AFB6-3DEB5A30CC33}"/>
              </a:ext>
            </a:extLst>
          </p:cNvPr>
          <p:cNvSpPr>
            <a:spLocks noGrp="1"/>
          </p:cNvSpPr>
          <p:nvPr>
            <p:ph sz="quarter" idx="12"/>
          </p:nvPr>
        </p:nvSpPr>
        <p:spPr>
          <a:xfrm>
            <a:off x="6233160" y="1394460"/>
            <a:ext cx="5577840" cy="4892040"/>
          </a:xfrm>
        </p:spPr>
        <p:txBody>
          <a:bodyPr vert="horz" lIns="0" tIns="0" rIns="0" bIns="0" rtlCol="0" anchor="t">
            <a:noAutofit/>
          </a:bodyPr>
          <a:lstStyle/>
          <a:p>
            <a:pPr>
              <a:lnSpc>
                <a:spcPct val="100000"/>
              </a:lnSpc>
            </a:pPr>
            <a:r>
              <a:rPr lang="en-US" dirty="0"/>
              <a:t>Each VOYGR™-12 power plant will employ </a:t>
            </a:r>
            <a:r>
              <a:rPr lang="en-US" b="1" dirty="0">
                <a:solidFill>
                  <a:schemeClr val="tx2"/>
                </a:solidFill>
              </a:rPr>
              <a:t>about </a:t>
            </a:r>
            <a:r>
              <a:rPr lang="en-US" b="1" dirty="0">
                <a:solidFill>
                  <a:schemeClr val="tx2"/>
                </a:solidFill>
                <a:cs typeface="Arial"/>
              </a:rPr>
              <a:t/>
            </a:r>
            <a:br>
              <a:rPr lang="en-US" b="1" dirty="0">
                <a:solidFill>
                  <a:schemeClr val="tx2"/>
                </a:solidFill>
                <a:cs typeface="Arial"/>
              </a:rPr>
            </a:br>
            <a:r>
              <a:rPr lang="en-US" b="1" dirty="0">
                <a:solidFill>
                  <a:schemeClr val="tx2"/>
                </a:solidFill>
              </a:rPr>
              <a:t>270 people full-time</a:t>
            </a:r>
            <a:r>
              <a:rPr lang="en-US" dirty="0"/>
              <a:t>, in high paying quality jobs.</a:t>
            </a:r>
          </a:p>
          <a:p>
            <a:pPr>
              <a:lnSpc>
                <a:spcPct val="100000"/>
              </a:lnSpc>
            </a:pPr>
            <a:r>
              <a:rPr lang="en-US" dirty="0"/>
              <a:t>Examples of types of jobs</a:t>
            </a:r>
            <a:r>
              <a:rPr lang="en-US" sz="1600" dirty="0"/>
              <a:t>:</a:t>
            </a:r>
          </a:p>
          <a:p>
            <a:pPr marL="569912" lvl="1" indent="-285750">
              <a:lnSpc>
                <a:spcPct val="100000"/>
              </a:lnSpc>
              <a:spcBef>
                <a:spcPts val="300"/>
              </a:spcBef>
              <a:spcAft>
                <a:spcPts val="300"/>
              </a:spcAft>
              <a:buSzTx/>
            </a:pPr>
            <a:r>
              <a:rPr lang="en-US" dirty="0"/>
              <a:t>Plant Operators.</a:t>
            </a:r>
          </a:p>
          <a:p>
            <a:pPr marL="569912" lvl="1" indent="-285750">
              <a:lnSpc>
                <a:spcPct val="100000"/>
              </a:lnSpc>
              <a:spcBef>
                <a:spcPts val="300"/>
              </a:spcBef>
              <a:spcAft>
                <a:spcPts val="300"/>
              </a:spcAft>
              <a:buSzTx/>
            </a:pPr>
            <a:r>
              <a:rPr lang="en-US" dirty="0"/>
              <a:t>Nuclear Maintenance Craftsmen.</a:t>
            </a:r>
          </a:p>
          <a:p>
            <a:pPr marL="569912" lvl="1" indent="-285750">
              <a:lnSpc>
                <a:spcPct val="100000"/>
              </a:lnSpc>
              <a:spcBef>
                <a:spcPts val="300"/>
              </a:spcBef>
              <a:spcAft>
                <a:spcPts val="300"/>
              </a:spcAft>
              <a:buSzTx/>
            </a:pPr>
            <a:r>
              <a:rPr lang="en-US" dirty="0"/>
              <a:t>Radiation Protection Technicians.</a:t>
            </a:r>
          </a:p>
          <a:p>
            <a:pPr marL="569912" lvl="1" indent="-285750">
              <a:lnSpc>
                <a:spcPct val="100000"/>
              </a:lnSpc>
              <a:spcBef>
                <a:spcPts val="300"/>
              </a:spcBef>
              <a:spcAft>
                <a:spcPts val="300"/>
              </a:spcAft>
              <a:buSzTx/>
            </a:pPr>
            <a:r>
              <a:rPr lang="en-US" dirty="0"/>
              <a:t>Training Staff.</a:t>
            </a:r>
          </a:p>
          <a:p>
            <a:pPr marL="569912" lvl="1" indent="-285750">
              <a:lnSpc>
                <a:spcPct val="100000"/>
              </a:lnSpc>
              <a:spcBef>
                <a:spcPts val="300"/>
              </a:spcBef>
              <a:spcAft>
                <a:spcPts val="300"/>
              </a:spcAft>
              <a:buSzTx/>
            </a:pPr>
            <a:r>
              <a:rPr lang="en-US" dirty="0"/>
              <a:t>Non-nuclear Craftsmen.</a:t>
            </a:r>
          </a:p>
          <a:p>
            <a:pPr marL="569912" lvl="1" indent="-285750">
              <a:lnSpc>
                <a:spcPct val="100000"/>
              </a:lnSpc>
              <a:spcBef>
                <a:spcPts val="300"/>
              </a:spcBef>
              <a:spcAft>
                <a:spcPts val="300"/>
              </a:spcAft>
              <a:buSzTx/>
            </a:pPr>
            <a:r>
              <a:rPr lang="en-US" dirty="0"/>
              <a:t>Security Officers.</a:t>
            </a:r>
          </a:p>
          <a:p>
            <a:pPr marL="569912" lvl="1" indent="-285750">
              <a:lnSpc>
                <a:spcPct val="100000"/>
              </a:lnSpc>
              <a:spcBef>
                <a:spcPts val="300"/>
              </a:spcBef>
              <a:spcAft>
                <a:spcPts val="300"/>
              </a:spcAft>
              <a:buSzTx/>
            </a:pPr>
            <a:r>
              <a:rPr lang="en-US" dirty="0"/>
              <a:t>Department Managers.</a:t>
            </a:r>
          </a:p>
          <a:p>
            <a:pPr marL="569912" lvl="1" indent="-285750">
              <a:lnSpc>
                <a:spcPct val="100000"/>
              </a:lnSpc>
              <a:spcBef>
                <a:spcPts val="300"/>
              </a:spcBef>
              <a:spcAft>
                <a:spcPts val="300"/>
              </a:spcAft>
              <a:buSzTx/>
            </a:pPr>
            <a:r>
              <a:rPr lang="en-US" dirty="0"/>
              <a:t>Technical Supervisors.</a:t>
            </a:r>
          </a:p>
          <a:p>
            <a:pPr marL="569912" lvl="1" indent="-285750">
              <a:lnSpc>
                <a:spcPct val="100000"/>
              </a:lnSpc>
              <a:spcBef>
                <a:spcPts val="300"/>
              </a:spcBef>
              <a:spcAft>
                <a:spcPts val="300"/>
              </a:spcAft>
              <a:buSzTx/>
            </a:pPr>
            <a:r>
              <a:rPr lang="en-US" dirty="0"/>
              <a:t>Engineers.</a:t>
            </a:r>
          </a:p>
          <a:p>
            <a:pPr>
              <a:lnSpc>
                <a:spcPct val="100000"/>
              </a:lnSpc>
            </a:pPr>
            <a:r>
              <a:rPr lang="en-US" dirty="0"/>
              <a:t>The </a:t>
            </a:r>
            <a:r>
              <a:rPr lang="en-US" b="1" dirty="0">
                <a:solidFill>
                  <a:schemeClr val="tx2"/>
                </a:solidFill>
              </a:rPr>
              <a:t>domestic supply chain </a:t>
            </a:r>
            <a:r>
              <a:rPr lang="en-US" dirty="0"/>
              <a:t>for manufacturing </a:t>
            </a:r>
            <a:r>
              <a:rPr lang="en-US" dirty="0">
                <a:cs typeface="Arial"/>
              </a:rPr>
              <a:t/>
            </a:r>
            <a:br>
              <a:rPr lang="en-US" dirty="0">
                <a:cs typeface="Arial"/>
              </a:rPr>
            </a:br>
            <a:r>
              <a:rPr lang="en-US" dirty="0"/>
              <a:t>3 plants per year could </a:t>
            </a:r>
            <a:r>
              <a:rPr lang="en-US" b="1" dirty="0">
                <a:solidFill>
                  <a:schemeClr val="tx2"/>
                </a:solidFill>
              </a:rPr>
              <a:t>generate about 14,172 jobs</a:t>
            </a:r>
            <a:r>
              <a:rPr lang="en-US" dirty="0"/>
              <a:t>.</a:t>
            </a:r>
          </a:p>
        </p:txBody>
      </p:sp>
    </p:spTree>
    <p:extLst>
      <p:ext uri="{BB962C8B-B14F-4D97-AF65-F5344CB8AC3E}">
        <p14:creationId xmlns:p14="http://schemas.microsoft.com/office/powerpoint/2010/main" val="3824290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C3FA06-B2F2-0A40-B9DB-D31D636D0624}"/>
              </a:ext>
            </a:extLst>
          </p:cNvPr>
          <p:cNvSpPr>
            <a:spLocks noGrp="1"/>
          </p:cNvSpPr>
          <p:nvPr>
            <p:ph type="title"/>
          </p:nvPr>
        </p:nvSpPr>
        <p:spPr>
          <a:xfrm>
            <a:off x="381000" y="733425"/>
            <a:ext cx="11430000" cy="457200"/>
          </a:xfrm>
        </p:spPr>
        <p:txBody>
          <a:bodyPr>
            <a:normAutofit/>
          </a:bodyPr>
          <a:lstStyle/>
          <a:p>
            <a:r>
              <a:rPr lang="en-US" dirty="0"/>
              <a:t>NuScale </a:t>
            </a:r>
            <a:r>
              <a:rPr lang="en-US" dirty="0" smtClean="0"/>
              <a:t>Facility Tours </a:t>
            </a:r>
            <a:endParaRPr lang="en-US" dirty="0"/>
          </a:p>
        </p:txBody>
      </p:sp>
      <p:pic>
        <p:nvPicPr>
          <p:cNvPr id="5" name="Picture 4">
            <a:hlinkClick r:id="rId3"/>
            <a:extLst>
              <a:ext uri="{FF2B5EF4-FFF2-40B4-BE49-F238E27FC236}">
                <a16:creationId xmlns:a16="http://schemas.microsoft.com/office/drawing/2014/main" id="{3D6891F6-4754-8745-9249-393472518F47}"/>
              </a:ext>
            </a:extLst>
          </p:cNvPr>
          <p:cNvPicPr>
            <a:picLocks noChangeAspect="1"/>
          </p:cNvPicPr>
          <p:nvPr/>
        </p:nvPicPr>
        <p:blipFill>
          <a:blip r:embed="rId4"/>
          <a:stretch>
            <a:fillRect/>
          </a:stretch>
        </p:blipFill>
        <p:spPr>
          <a:xfrm>
            <a:off x="380999" y="1371600"/>
            <a:ext cx="8840821" cy="4985893"/>
          </a:xfrm>
          <a:prstGeom prst="rect">
            <a:avLst/>
          </a:prstGeom>
        </p:spPr>
      </p:pic>
      <p:sp>
        <p:nvSpPr>
          <p:cNvPr id="6" name="Rectangle 5">
            <a:extLst>
              <a:ext uri="{FF2B5EF4-FFF2-40B4-BE49-F238E27FC236}">
                <a16:creationId xmlns:a16="http://schemas.microsoft.com/office/drawing/2014/main" id="{BC165BA3-20BC-D74E-AA7C-CD3E61469F2F}"/>
              </a:ext>
            </a:extLst>
          </p:cNvPr>
          <p:cNvSpPr/>
          <p:nvPr/>
        </p:nvSpPr>
        <p:spPr>
          <a:xfrm>
            <a:off x="9221820" y="3563348"/>
            <a:ext cx="2706445" cy="954107"/>
          </a:xfrm>
          <a:prstGeom prst="rect">
            <a:avLst/>
          </a:prstGeom>
        </p:spPr>
        <p:txBody>
          <a:bodyPr wrap="square">
            <a:spAutoFit/>
          </a:bodyPr>
          <a:lstStyle/>
          <a:p>
            <a:pPr algn="ctr"/>
            <a:r>
              <a:rPr lang="en-US" sz="1400" dirty="0"/>
              <a:t>Located </a:t>
            </a:r>
            <a:r>
              <a:rPr lang="en-US" sz="1400" i="1" dirty="0"/>
              <a:t>on </a:t>
            </a:r>
            <a:r>
              <a:rPr lang="en-US" sz="1400" b="1" i="1" dirty="0" err="1"/>
              <a:t>NuScale</a:t>
            </a:r>
            <a:r>
              <a:rPr lang="en-US" sz="1400" b="1" i="1" dirty="0"/>
              <a:t> Power You Tube channel</a:t>
            </a:r>
            <a:r>
              <a:rPr lang="en-US" sz="1400" dirty="0"/>
              <a:t>: </a:t>
            </a:r>
            <a:r>
              <a:rPr lang="en-US" sz="1400" dirty="0">
                <a:hlinkClick r:id="rId3"/>
              </a:rPr>
              <a:t>https://www.youtube.com/watch?v=brr5j50umYA</a:t>
            </a:r>
            <a:r>
              <a:rPr lang="en-US" sz="1400" dirty="0"/>
              <a:t> </a:t>
            </a:r>
          </a:p>
        </p:txBody>
      </p:sp>
    </p:spTree>
    <p:extLst>
      <p:ext uri="{BB962C8B-B14F-4D97-AF65-F5344CB8AC3E}">
        <p14:creationId xmlns:p14="http://schemas.microsoft.com/office/powerpoint/2010/main" val="3269478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223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14424-B680-A74B-B2E9-7D77838245F9}"/>
              </a:ext>
            </a:extLst>
          </p:cNvPr>
          <p:cNvSpPr>
            <a:spLocks noGrp="1"/>
          </p:cNvSpPr>
          <p:nvPr>
            <p:ph type="body" sz="quarter" idx="10"/>
          </p:nvPr>
        </p:nvSpPr>
        <p:spPr/>
        <p:txBody>
          <a:bodyPr/>
          <a:lstStyle/>
          <a:p>
            <a:r>
              <a:rPr lang="en-US" dirty="0" smtClean="0"/>
              <a:t>Scott E. Rasmussen</a:t>
            </a:r>
            <a:endParaRPr lang="en-US" dirty="0"/>
          </a:p>
        </p:txBody>
      </p:sp>
      <p:sp>
        <p:nvSpPr>
          <p:cNvPr id="3" name="Text Placeholder 2">
            <a:extLst>
              <a:ext uri="{FF2B5EF4-FFF2-40B4-BE49-F238E27FC236}">
                <a16:creationId xmlns:a16="http://schemas.microsoft.com/office/drawing/2014/main" id="{B47F8434-C191-0B4C-A4F8-75E37E6B997D}"/>
              </a:ext>
            </a:extLst>
          </p:cNvPr>
          <p:cNvSpPr>
            <a:spLocks noGrp="1"/>
          </p:cNvSpPr>
          <p:nvPr>
            <p:ph type="body" sz="quarter" idx="11"/>
          </p:nvPr>
        </p:nvSpPr>
        <p:spPr/>
        <p:txBody>
          <a:bodyPr/>
          <a:lstStyle/>
          <a:p>
            <a:r>
              <a:rPr lang="en-US" dirty="0" smtClean="0"/>
              <a:t>Director of Sales</a:t>
            </a:r>
            <a:endParaRPr lang="en-US" dirty="0"/>
          </a:p>
        </p:txBody>
      </p:sp>
      <p:sp>
        <p:nvSpPr>
          <p:cNvPr id="4" name="Text Placeholder 3">
            <a:extLst>
              <a:ext uri="{FF2B5EF4-FFF2-40B4-BE49-F238E27FC236}">
                <a16:creationId xmlns:a16="http://schemas.microsoft.com/office/drawing/2014/main" id="{FCACFD12-F48E-F742-864E-AD01B94D530F}"/>
              </a:ext>
            </a:extLst>
          </p:cNvPr>
          <p:cNvSpPr>
            <a:spLocks noGrp="1"/>
          </p:cNvSpPr>
          <p:nvPr>
            <p:ph type="body" sz="quarter" idx="12"/>
          </p:nvPr>
        </p:nvSpPr>
        <p:spPr/>
        <p:txBody>
          <a:bodyPr/>
          <a:lstStyle/>
          <a:p>
            <a:r>
              <a:rPr lang="en-US" dirty="0" smtClean="0"/>
              <a:t>srasmussen@nusclaepower.com</a:t>
            </a:r>
            <a:endParaRPr lang="en-US" dirty="0"/>
          </a:p>
        </p:txBody>
      </p:sp>
    </p:spTree>
    <p:extLst>
      <p:ext uri="{BB962C8B-B14F-4D97-AF65-F5344CB8AC3E}">
        <p14:creationId xmlns:p14="http://schemas.microsoft.com/office/powerpoint/2010/main" val="556630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21A305-84D7-F14F-93BE-C8F202038D26}"/>
              </a:ext>
            </a:extLst>
          </p:cNvPr>
          <p:cNvSpPr/>
          <p:nvPr/>
        </p:nvSpPr>
        <p:spPr>
          <a:xfrm>
            <a:off x="0" y="0"/>
            <a:ext cx="12192000" cy="6273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EE933BDE-D737-2545-9B39-A8E491FD1958}"/>
              </a:ext>
            </a:extLst>
          </p:cNvPr>
          <p:cNvSpPr>
            <a:spLocks noGrp="1"/>
          </p:cNvSpPr>
          <p:nvPr>
            <p:ph type="title"/>
          </p:nvPr>
        </p:nvSpPr>
        <p:spPr>
          <a:xfrm>
            <a:off x="506627" y="365125"/>
            <a:ext cx="11178746" cy="549275"/>
          </a:xfrm>
        </p:spPr>
        <p:txBody>
          <a:bodyPr/>
          <a:lstStyle/>
          <a:p>
            <a:r>
              <a:rPr lang="en-US"/>
              <a:t>NuScale at a Glance</a:t>
            </a:r>
            <a:endParaRPr lang="en-US" dirty="0"/>
          </a:p>
        </p:txBody>
      </p:sp>
      <p:sp>
        <p:nvSpPr>
          <p:cNvPr id="6" name="Text Placeholder 5">
            <a:extLst>
              <a:ext uri="{FF2B5EF4-FFF2-40B4-BE49-F238E27FC236}">
                <a16:creationId xmlns:a16="http://schemas.microsoft.com/office/drawing/2014/main" id="{0780F520-C6E5-E444-BF63-24FBF8FA82BA}"/>
              </a:ext>
            </a:extLst>
          </p:cNvPr>
          <p:cNvSpPr txBox="1">
            <a:spLocks/>
          </p:cNvSpPr>
          <p:nvPr/>
        </p:nvSpPr>
        <p:spPr>
          <a:xfrm>
            <a:off x="564119" y="6057122"/>
            <a:ext cx="7882424" cy="27439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800" i="1" dirty="0">
                <a:solidFill>
                  <a:schemeClr val="bg1"/>
                </a:solidFill>
              </a:rPr>
              <a:t>1. Established Supply Chain Network with Continued DOE Support </a:t>
            </a:r>
          </a:p>
        </p:txBody>
      </p:sp>
      <p:sp>
        <p:nvSpPr>
          <p:cNvPr id="7" name="Rectangle 6">
            <a:extLst>
              <a:ext uri="{FF2B5EF4-FFF2-40B4-BE49-F238E27FC236}">
                <a16:creationId xmlns:a16="http://schemas.microsoft.com/office/drawing/2014/main" id="{056F66F0-F718-B84E-BFA7-66CE4BED651C}"/>
              </a:ext>
            </a:extLst>
          </p:cNvPr>
          <p:cNvSpPr/>
          <p:nvPr/>
        </p:nvSpPr>
        <p:spPr>
          <a:xfrm>
            <a:off x="629245" y="1324004"/>
            <a:ext cx="2580731" cy="1828800"/>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7"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1</a:t>
            </a:r>
            <a:r>
              <a:rPr kumimoji="0" lang="en-US" sz="2500" b="1" i="0" u="none" strike="noStrike" kern="1200" cap="none" spc="-25" normalizeH="0" baseline="30000" noProof="0" dirty="0">
                <a:ln>
                  <a:noFill/>
                </a:ln>
                <a:solidFill>
                  <a:srgbClr val="92C1E9"/>
                </a:solidFill>
                <a:effectLst/>
                <a:uLnTx/>
                <a:uFillTx/>
                <a:latin typeface="Arial" panose="020B0604020202020204" pitchFamily="34" charset="0"/>
                <a:ea typeface="+mn-ea"/>
                <a:cs typeface="Arial" panose="020B0604020202020204" pitchFamily="34" charset="0"/>
              </a:rPr>
              <a:t>st</a:t>
            </a:r>
            <a:endParaRPr kumimoji="0" lang="en-US" sz="2500" b="1" i="0" u="none" strike="noStrike" kern="1200" cap="none" spc="-25"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Only SMR to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Receive </a:t>
            </a:r>
            <a:r>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US NRC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Standard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Design Approval</a:t>
            </a:r>
          </a:p>
        </p:txBody>
      </p:sp>
      <p:sp>
        <p:nvSpPr>
          <p:cNvPr id="8" name="Rectangle 7">
            <a:extLst>
              <a:ext uri="{FF2B5EF4-FFF2-40B4-BE49-F238E27FC236}">
                <a16:creationId xmlns:a16="http://schemas.microsoft.com/office/drawing/2014/main" id="{D6320C1E-F31A-6542-914B-2C04FE6C6273}"/>
              </a:ext>
            </a:extLst>
          </p:cNvPr>
          <p:cNvSpPr/>
          <p:nvPr/>
        </p:nvSpPr>
        <p:spPr>
          <a:xfrm>
            <a:off x="634002" y="3327837"/>
            <a:ext cx="2580731" cy="1828800"/>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Years of R&amp;D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Testing</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Founded</a:t>
            </a:r>
            <a:r>
              <a:rPr kumimoji="0" lang="en-US" sz="1050" b="0" i="1" u="none" strike="noStrike" kern="1200" cap="none" spc="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a:t>
            </a:r>
            <a:r>
              <a:rPr kumimoji="0" lang="en-US" sz="1050" b="0" i="1" u="none" strike="noStrike" kern="1200" cap="none" spc="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050" b="0" i="1" u="none" strike="noStrike" kern="120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2007</a:t>
            </a:r>
          </a:p>
        </p:txBody>
      </p:sp>
      <p:sp>
        <p:nvSpPr>
          <p:cNvPr id="9" name="Rectangle 8">
            <a:extLst>
              <a:ext uri="{FF2B5EF4-FFF2-40B4-BE49-F238E27FC236}">
                <a16:creationId xmlns:a16="http://schemas.microsoft.com/office/drawing/2014/main" id="{94B07A7A-6862-DB4B-A981-F03EA20A177E}"/>
              </a:ext>
            </a:extLst>
          </p:cNvPr>
          <p:cNvSpPr/>
          <p:nvPr/>
        </p:nvSpPr>
        <p:spPr>
          <a:xfrm>
            <a:off x="3394037" y="1324004"/>
            <a:ext cx="2580731" cy="1828800"/>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7"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$1.4B</a:t>
            </a:r>
            <a:endParaRPr kumimoji="0" lang="en-US" sz="2500" b="1" i="0" u="none" strike="noStrike" kern="1200" cap="none" spc="-25"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Cumulative Capital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Invested to Date</a:t>
            </a:r>
          </a:p>
        </p:txBody>
      </p:sp>
      <p:sp>
        <p:nvSpPr>
          <p:cNvPr id="10" name="Rectangle 9">
            <a:extLst>
              <a:ext uri="{FF2B5EF4-FFF2-40B4-BE49-F238E27FC236}">
                <a16:creationId xmlns:a16="http://schemas.microsoft.com/office/drawing/2014/main" id="{6043B023-298C-5D41-8130-ED2FB6FCB07F}"/>
              </a:ext>
            </a:extLst>
          </p:cNvPr>
          <p:cNvSpPr/>
          <p:nvPr/>
        </p:nvSpPr>
        <p:spPr>
          <a:xfrm>
            <a:off x="3384627" y="3327837"/>
            <a:ext cx="2580731" cy="1828800"/>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Strategic Investors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Supporting Global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Customer Adoption</a:t>
            </a:r>
            <a:r>
              <a:rPr kumimoji="0" lang="en-US" sz="12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1" name="Rectangle 10">
            <a:extLst>
              <a:ext uri="{FF2B5EF4-FFF2-40B4-BE49-F238E27FC236}">
                <a16:creationId xmlns:a16="http://schemas.microsoft.com/office/drawing/2014/main" id="{E1162FBF-B30C-F84F-9014-DA8F787D332B}"/>
              </a:ext>
            </a:extLst>
          </p:cNvPr>
          <p:cNvSpPr/>
          <p:nvPr/>
        </p:nvSpPr>
        <p:spPr>
          <a:xfrm>
            <a:off x="6168545" y="1324006"/>
            <a:ext cx="2580731" cy="3832632"/>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marL="0" marR="0" lvl="0" indent="0" algn="ctr" defTabSz="914400" rtl="0" eaLnBrk="1" fontAlgn="auto" latinLnBrk="0" hangingPunct="1">
              <a:lnSpc>
                <a:spcPct val="100000"/>
              </a:lnSpc>
              <a:spcBef>
                <a:spcPts val="2500"/>
              </a:spcBef>
              <a:spcAft>
                <a:spcPts val="0"/>
              </a:spcAft>
              <a:buClrTx/>
              <a:buSzTx/>
              <a:buFontTx/>
              <a:buNone/>
              <a:tabLst/>
              <a:defRPr/>
            </a:pPr>
            <a:r>
              <a:rPr kumimoji="0" lang="en-US" sz="2500" b="1" i="0" u="none" strike="noStrike" kern="1200" cap="none" spc="-20"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545</a:t>
            </a:r>
          </a:p>
          <a:p>
            <a:pPr marL="0" marR="5080" lvl="0" indent="0" algn="ctr" defTabSz="914400" rtl="0" eaLnBrk="1" fontAlgn="auto" latinLnBrk="0" hangingPunct="1">
              <a:lnSpc>
                <a:spcPct val="100000"/>
              </a:lnSpc>
              <a:spcBef>
                <a:spcPts val="320"/>
              </a:spcBef>
              <a:spcAft>
                <a:spcPts val="0"/>
              </a:spcAft>
              <a:buClrTx/>
              <a:buSzTx/>
              <a:buFontTx/>
              <a:buNone/>
              <a:tabLst/>
              <a:defRPr/>
            </a:pPr>
            <a:r>
              <a:rPr kumimoji="0" lang="en-US" sz="12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Employees</a:t>
            </a:r>
            <a:r>
              <a:rPr kumimoji="0" lang="en-US" sz="1200" b="0" i="0" u="none" strike="noStrike" kern="1200" cap="none" spc="4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a:t>
            </a:r>
            <a:r>
              <a:rPr kumimoji="0" lang="en-US" sz="1200" b="0" i="0" u="none" strike="noStrike" kern="1200" cap="none" spc="-1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3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Unparalleled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Nuclear</a:t>
            </a:r>
            <a:r>
              <a:rPr kumimoji="0" lang="en-US" sz="12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Experience</a:t>
            </a:r>
          </a:p>
          <a:p>
            <a:pPr marL="0" marR="0" lvl="0" indent="0" algn="ctr" defTabSz="914400" rtl="0" eaLnBrk="1" fontAlgn="auto" latinLnBrk="0" hangingPunct="1">
              <a:lnSpc>
                <a:spcPct val="100000"/>
              </a:lnSpc>
              <a:spcBef>
                <a:spcPts val="2500"/>
              </a:spcBef>
              <a:spcAft>
                <a:spcPts val="0"/>
              </a:spcAft>
              <a:buClrTx/>
              <a:buSzTx/>
              <a:buFontTx/>
              <a:buNone/>
              <a:tabLst/>
              <a:defRPr/>
            </a:pPr>
            <a:r>
              <a:rPr kumimoji="0" lang="en-US" sz="2500" b="1" i="0" u="none" strike="noStrike" kern="1200" cap="none" spc="-20"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PhDs</a:t>
            </a:r>
            <a:endPar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2500"/>
              </a:spcBef>
              <a:spcAft>
                <a:spcPts val="0"/>
              </a:spcAft>
              <a:buClrTx/>
              <a:buSzTx/>
              <a:buFontTx/>
              <a:buNone/>
              <a:tabLst/>
              <a:defRPr/>
            </a:pPr>
            <a:r>
              <a:rPr kumimoji="0" lang="en-US" sz="2500" b="1" i="0" u="none" strike="noStrike" kern="1200" cap="none" spc="-20"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Masters in Engineering/</a:t>
            </a:r>
            <a:br>
              <a:rPr kumimoji="0" lang="en-US" sz="1200" b="0" i="0" u="none" strike="noStrike" kern="120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Science Degrees</a:t>
            </a:r>
          </a:p>
        </p:txBody>
      </p:sp>
      <p:sp>
        <p:nvSpPr>
          <p:cNvPr id="12" name="Rectangle 11">
            <a:extLst>
              <a:ext uri="{FF2B5EF4-FFF2-40B4-BE49-F238E27FC236}">
                <a16:creationId xmlns:a16="http://schemas.microsoft.com/office/drawing/2014/main" id="{D5190685-AC93-3245-A823-6F9BE447D578}"/>
              </a:ext>
            </a:extLst>
          </p:cNvPr>
          <p:cNvSpPr/>
          <p:nvPr/>
        </p:nvSpPr>
        <p:spPr>
          <a:xfrm>
            <a:off x="8943054" y="1324006"/>
            <a:ext cx="2580731" cy="3832632"/>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marL="0" marR="0" lvl="0" indent="0" algn="ctr" defTabSz="914400" rtl="0" eaLnBrk="1" fontAlgn="auto" latinLnBrk="0" hangingPunct="1">
              <a:lnSpc>
                <a:spcPct val="100000"/>
              </a:lnSpc>
              <a:spcBef>
                <a:spcPts val="1170"/>
              </a:spcBef>
              <a:spcAft>
                <a:spcPts val="0"/>
              </a:spcAft>
              <a:buClrTx/>
              <a:buSzTx/>
              <a:buFontTx/>
              <a:buNone/>
              <a:tabLst/>
              <a:defRPr/>
            </a:pPr>
            <a:r>
              <a:rPr kumimoji="0" lang="en-US" sz="2500" b="1" i="0" u="none" strike="noStrike" kern="1200" cap="none" spc="-20"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644</a:t>
            </a:r>
            <a:endParaRPr kumimoji="0" lang="en-US" sz="2500" b="0" i="0" u="none" strike="noStrike" kern="1200" cap="none" spc="0"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endParaRPr>
          </a:p>
          <a:p>
            <a:pPr marL="0" marR="5080" lvl="0" indent="0" algn="ctr" defTabSz="914400" rtl="0" eaLnBrk="1" fontAlgn="auto" latinLnBrk="0" hangingPunct="1">
              <a:lnSpc>
                <a:spcPct val="100000"/>
              </a:lnSpc>
              <a:spcBef>
                <a:spcPts val="320"/>
              </a:spcBef>
              <a:spcAft>
                <a:spcPts val="0"/>
              </a:spcAft>
              <a:buClrTx/>
              <a:buSzTx/>
              <a:buFontTx/>
              <a:buNone/>
              <a:tabLst/>
              <a:defRPr/>
            </a:pPr>
            <a:r>
              <a:rPr kumimoji="0" lang="en-US" sz="12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Total </a:t>
            </a:r>
            <a:br>
              <a:rPr kumimoji="0" lang="en-US" sz="12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Patents</a:t>
            </a:r>
          </a:p>
          <a:p>
            <a:pPr marL="0" marR="0" lvl="0" indent="0" algn="ctr" defTabSz="914400" rtl="0" eaLnBrk="1" fontAlgn="auto" latinLnBrk="0" hangingPunct="1">
              <a:lnSpc>
                <a:spcPct val="100000"/>
              </a:lnSpc>
              <a:spcBef>
                <a:spcPts val="2500"/>
              </a:spcBef>
              <a:spcAft>
                <a:spcPts val="0"/>
              </a:spcAft>
              <a:buClrTx/>
              <a:buSzTx/>
              <a:buFontTx/>
              <a:buNone/>
              <a:tabLst/>
              <a:defRPr/>
            </a:pPr>
            <a:r>
              <a:rPr kumimoji="0" lang="en-US" sz="2500" b="1" i="0" u="none" strike="noStrike" kern="1200" cap="none" spc="0"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453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Granted</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2500"/>
              </a:spcBef>
              <a:spcAft>
                <a:spcPts val="0"/>
              </a:spcAft>
              <a:buClrTx/>
              <a:buSzTx/>
              <a:buFontTx/>
              <a:buNone/>
              <a:tabLst/>
              <a:defRPr/>
            </a:pPr>
            <a:r>
              <a:rPr kumimoji="0" lang="en-US" sz="2500" b="1" i="0" u="none" strike="noStrike" kern="1200" cap="none" spc="0" normalizeH="0" baseline="0" noProof="0" dirty="0">
                <a:ln>
                  <a:noFill/>
                </a:ln>
                <a:solidFill>
                  <a:srgbClr val="92C1E9"/>
                </a:solidFill>
                <a:effectLst/>
                <a:uLnTx/>
                <a:uFillTx/>
                <a:latin typeface="Arial" panose="020B0604020202020204" pitchFamily="34" charset="0"/>
                <a:ea typeface="+mn-ea"/>
                <a:cs typeface="Arial" panose="020B0604020202020204" pitchFamily="34" charset="0"/>
              </a:rPr>
              <a:t>191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Pending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spc="-20" dirty="0">
              <a:solidFill>
                <a:prstClr val="white"/>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Extensive Trade Secrets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5080" lvl="0" indent="0" algn="ctr" defTabSz="914400" rtl="0" eaLnBrk="1" fontAlgn="auto" latinLnBrk="0" hangingPunct="1">
              <a:lnSpc>
                <a:spcPct val="100000"/>
              </a:lnSpc>
              <a:spcBef>
                <a:spcPts val="32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Graphic 12">
            <a:extLst>
              <a:ext uri="{FF2B5EF4-FFF2-40B4-BE49-F238E27FC236}">
                <a16:creationId xmlns:a16="http://schemas.microsoft.com/office/drawing/2014/main" id="{77DE088C-AD4D-3243-80DB-DE49C36AE9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027421" y="1513264"/>
            <a:ext cx="411997" cy="411997"/>
          </a:xfrm>
          <a:prstGeom prst="rect">
            <a:avLst/>
          </a:prstGeom>
        </p:spPr>
      </p:pic>
      <p:pic>
        <p:nvPicPr>
          <p:cNvPr id="14" name="Graphic 13">
            <a:extLst>
              <a:ext uri="{FF2B5EF4-FFF2-40B4-BE49-F238E27FC236}">
                <a16:creationId xmlns:a16="http://schemas.microsoft.com/office/drawing/2014/main" id="{D0BF825B-67F3-8644-8F7F-DB5AB4B0B6E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505331" y="3557937"/>
            <a:ext cx="358143" cy="358143"/>
          </a:xfrm>
          <a:prstGeom prst="rect">
            <a:avLst/>
          </a:prstGeom>
        </p:spPr>
      </p:pic>
      <p:pic>
        <p:nvPicPr>
          <p:cNvPr id="15" name="Graphic 14">
            <a:extLst>
              <a:ext uri="{FF2B5EF4-FFF2-40B4-BE49-F238E27FC236}">
                <a16:creationId xmlns:a16="http://schemas.microsoft.com/office/drawing/2014/main" id="{4C9A1132-9C49-C543-8CD0-0553E43E596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218152" y="1478504"/>
            <a:ext cx="481516" cy="481516"/>
          </a:xfrm>
          <a:prstGeom prst="rect">
            <a:avLst/>
          </a:prstGeom>
        </p:spPr>
      </p:pic>
      <p:pic>
        <p:nvPicPr>
          <p:cNvPr id="16" name="Graphic 15">
            <a:extLst>
              <a:ext uri="{FF2B5EF4-FFF2-40B4-BE49-F238E27FC236}">
                <a16:creationId xmlns:a16="http://schemas.microsoft.com/office/drawing/2014/main" id="{7F11D928-3B8F-5E42-8111-63F74E88894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722537" y="3535178"/>
            <a:ext cx="403661" cy="403661"/>
          </a:xfrm>
          <a:prstGeom prst="rect">
            <a:avLst/>
          </a:prstGeom>
        </p:spPr>
      </p:pic>
      <p:grpSp>
        <p:nvGrpSpPr>
          <p:cNvPr id="17" name="Group 16">
            <a:extLst>
              <a:ext uri="{FF2B5EF4-FFF2-40B4-BE49-F238E27FC236}">
                <a16:creationId xmlns:a16="http://schemas.microsoft.com/office/drawing/2014/main" id="{84265B7A-080E-6D46-83E6-5157453201D5}"/>
              </a:ext>
            </a:extLst>
          </p:cNvPr>
          <p:cNvGrpSpPr/>
          <p:nvPr/>
        </p:nvGrpSpPr>
        <p:grpSpPr>
          <a:xfrm>
            <a:off x="4457723" y="1518562"/>
            <a:ext cx="453358" cy="401400"/>
            <a:chOff x="-1563006" y="2598892"/>
            <a:chExt cx="1327379" cy="1175252"/>
          </a:xfrm>
          <a:solidFill>
            <a:schemeClr val="bg1"/>
          </a:solidFill>
        </p:grpSpPr>
        <p:sp>
          <p:nvSpPr>
            <p:cNvPr id="18" name="Freeform: Shape 21">
              <a:extLst>
                <a:ext uri="{FF2B5EF4-FFF2-40B4-BE49-F238E27FC236}">
                  <a16:creationId xmlns:a16="http://schemas.microsoft.com/office/drawing/2014/main" id="{B767CA03-71D3-3B43-909F-98693CBF5ABC}"/>
                </a:ext>
              </a:extLst>
            </p:cNvPr>
            <p:cNvSpPr/>
            <p:nvPr/>
          </p:nvSpPr>
          <p:spPr>
            <a:xfrm>
              <a:off x="-989419" y="2723770"/>
              <a:ext cx="211077" cy="462422"/>
            </a:xfrm>
            <a:custGeom>
              <a:avLst/>
              <a:gdLst>
                <a:gd name="connsiteX0" fmla="*/ 107591 w 211077"/>
                <a:gd name="connsiteY0" fmla="*/ 367398 h 462422"/>
                <a:gd name="connsiteX1" fmla="*/ 99120 w 211077"/>
                <a:gd name="connsiteY1" fmla="*/ 367108 h 462422"/>
                <a:gd name="connsiteX2" fmla="*/ 49428 w 211077"/>
                <a:gd name="connsiteY2" fmla="*/ 311509 h 462422"/>
                <a:gd name="connsiteX3" fmla="*/ 24715 w 211077"/>
                <a:gd name="connsiteY3" fmla="*/ 286847 h 462422"/>
                <a:gd name="connsiteX4" fmla="*/ 2 w 211077"/>
                <a:gd name="connsiteY4" fmla="*/ 311509 h 462422"/>
                <a:gd name="connsiteX5" fmla="*/ 77737 w 211077"/>
                <a:gd name="connsiteY5" fmla="*/ 413097 h 462422"/>
                <a:gd name="connsiteX6" fmla="*/ 77737 w 211077"/>
                <a:gd name="connsiteY6" fmla="*/ 437760 h 462422"/>
                <a:gd name="connsiteX7" fmla="*/ 102450 w 211077"/>
                <a:gd name="connsiteY7" fmla="*/ 462422 h 462422"/>
                <a:gd name="connsiteX8" fmla="*/ 127164 w 211077"/>
                <a:gd name="connsiteY8" fmla="*/ 437760 h 462422"/>
                <a:gd name="connsiteX9" fmla="*/ 127164 w 211077"/>
                <a:gd name="connsiteY9" fmla="*/ 414589 h 462422"/>
                <a:gd name="connsiteX10" fmla="*/ 210499 w 211077"/>
                <a:gd name="connsiteY10" fmla="*/ 300670 h 462422"/>
                <a:gd name="connsiteX11" fmla="*/ 105540 w 211077"/>
                <a:gd name="connsiteY11" fmla="*/ 206200 h 462422"/>
                <a:gd name="connsiteX12" fmla="*/ 49428 w 211077"/>
                <a:gd name="connsiteY12" fmla="*/ 150204 h 462422"/>
                <a:gd name="connsiteX13" fmla="*/ 105540 w 211077"/>
                <a:gd name="connsiteY13" fmla="*/ 94208 h 462422"/>
                <a:gd name="connsiteX14" fmla="*/ 161651 w 211077"/>
                <a:gd name="connsiteY14" fmla="*/ 150204 h 462422"/>
                <a:gd name="connsiteX15" fmla="*/ 186364 w 211077"/>
                <a:gd name="connsiteY15" fmla="*/ 174867 h 462422"/>
                <a:gd name="connsiteX16" fmla="*/ 211077 w 211077"/>
                <a:gd name="connsiteY16" fmla="*/ 150204 h 462422"/>
                <a:gd name="connsiteX17" fmla="*/ 127164 w 211077"/>
                <a:gd name="connsiteY17" fmla="*/ 47109 h 462422"/>
                <a:gd name="connsiteX18" fmla="*/ 127164 w 211077"/>
                <a:gd name="connsiteY18" fmla="*/ 24663 h 462422"/>
                <a:gd name="connsiteX19" fmla="*/ 102450 w 211077"/>
                <a:gd name="connsiteY19" fmla="*/ 0 h 462422"/>
                <a:gd name="connsiteX20" fmla="*/ 77737 w 211077"/>
                <a:gd name="connsiteY20" fmla="*/ 24663 h 462422"/>
                <a:gd name="connsiteX21" fmla="*/ 77737 w 211077"/>
                <a:gd name="connsiteY21" fmla="*/ 48616 h 462422"/>
                <a:gd name="connsiteX22" fmla="*/ 944 w 211077"/>
                <a:gd name="connsiteY22" fmla="*/ 164209 h 462422"/>
                <a:gd name="connsiteX23" fmla="*/ 105540 w 211077"/>
                <a:gd name="connsiteY23" fmla="*/ 255513 h 462422"/>
                <a:gd name="connsiteX24" fmla="*/ 161614 w 211077"/>
                <a:gd name="connsiteY24" fmla="*/ 310449 h 462422"/>
                <a:gd name="connsiteX25" fmla="*/ 107591 w 211077"/>
                <a:gd name="connsiteY25" fmla="*/ 367398 h 46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1077" h="462422">
                  <a:moveTo>
                    <a:pt x="107591" y="367398"/>
                  </a:moveTo>
                  <a:cubicBezTo>
                    <a:pt x="104804" y="366793"/>
                    <a:pt x="101944" y="366686"/>
                    <a:pt x="99120" y="367108"/>
                  </a:cubicBezTo>
                  <a:cubicBezTo>
                    <a:pt x="70824" y="363822"/>
                    <a:pt x="49478" y="339930"/>
                    <a:pt x="49428" y="311509"/>
                  </a:cubicBezTo>
                  <a:cubicBezTo>
                    <a:pt x="49428" y="297889"/>
                    <a:pt x="38363" y="286847"/>
                    <a:pt x="24715" y="286847"/>
                  </a:cubicBezTo>
                  <a:cubicBezTo>
                    <a:pt x="11067" y="286847"/>
                    <a:pt x="2" y="297889"/>
                    <a:pt x="2" y="311509"/>
                  </a:cubicBezTo>
                  <a:cubicBezTo>
                    <a:pt x="73" y="358966"/>
                    <a:pt x="31882" y="400538"/>
                    <a:pt x="77737" y="413097"/>
                  </a:cubicBezTo>
                  <a:lnTo>
                    <a:pt x="77737" y="437760"/>
                  </a:lnTo>
                  <a:cubicBezTo>
                    <a:pt x="77737" y="451380"/>
                    <a:pt x="88803" y="462422"/>
                    <a:pt x="102450" y="462422"/>
                  </a:cubicBezTo>
                  <a:cubicBezTo>
                    <a:pt x="116098" y="462422"/>
                    <a:pt x="127164" y="451380"/>
                    <a:pt x="127164" y="437760"/>
                  </a:cubicBezTo>
                  <a:lnTo>
                    <a:pt x="127164" y="414589"/>
                  </a:lnTo>
                  <a:cubicBezTo>
                    <a:pt x="180090" y="403534"/>
                    <a:pt x="216060" y="354342"/>
                    <a:pt x="210499" y="300670"/>
                  </a:cubicBezTo>
                  <a:cubicBezTo>
                    <a:pt x="204924" y="246998"/>
                    <a:pt x="159612" y="206213"/>
                    <a:pt x="105540" y="206200"/>
                  </a:cubicBezTo>
                  <a:cubicBezTo>
                    <a:pt x="74552" y="206200"/>
                    <a:pt x="49428" y="181128"/>
                    <a:pt x="49428" y="150204"/>
                  </a:cubicBezTo>
                  <a:cubicBezTo>
                    <a:pt x="49428" y="119277"/>
                    <a:pt x="74552" y="94208"/>
                    <a:pt x="105540" y="94208"/>
                  </a:cubicBezTo>
                  <a:cubicBezTo>
                    <a:pt x="136527" y="94208"/>
                    <a:pt x="161651" y="119277"/>
                    <a:pt x="161651" y="150204"/>
                  </a:cubicBezTo>
                  <a:cubicBezTo>
                    <a:pt x="161651" y="163824"/>
                    <a:pt x="172716" y="174867"/>
                    <a:pt x="186364" y="174867"/>
                  </a:cubicBezTo>
                  <a:cubicBezTo>
                    <a:pt x="200012" y="174867"/>
                    <a:pt x="211077" y="163824"/>
                    <a:pt x="211077" y="150204"/>
                  </a:cubicBezTo>
                  <a:cubicBezTo>
                    <a:pt x="211006" y="100373"/>
                    <a:pt x="176025" y="57393"/>
                    <a:pt x="127164" y="47109"/>
                  </a:cubicBezTo>
                  <a:lnTo>
                    <a:pt x="127164" y="24663"/>
                  </a:lnTo>
                  <a:cubicBezTo>
                    <a:pt x="127164" y="11043"/>
                    <a:pt x="116098" y="0"/>
                    <a:pt x="102450" y="0"/>
                  </a:cubicBezTo>
                  <a:cubicBezTo>
                    <a:pt x="88803" y="0"/>
                    <a:pt x="77737" y="11043"/>
                    <a:pt x="77737" y="24663"/>
                  </a:cubicBezTo>
                  <a:lnTo>
                    <a:pt x="77737" y="48616"/>
                  </a:lnTo>
                  <a:cubicBezTo>
                    <a:pt x="26742" y="62510"/>
                    <a:pt x="-6080" y="111922"/>
                    <a:pt x="944" y="164209"/>
                  </a:cubicBezTo>
                  <a:cubicBezTo>
                    <a:pt x="7966" y="216497"/>
                    <a:pt x="52675" y="255525"/>
                    <a:pt x="105540" y="255513"/>
                  </a:cubicBezTo>
                  <a:cubicBezTo>
                    <a:pt x="136119" y="255513"/>
                    <a:pt x="161061" y="279947"/>
                    <a:pt x="161614" y="310449"/>
                  </a:cubicBezTo>
                  <a:cubicBezTo>
                    <a:pt x="162182" y="340953"/>
                    <a:pt x="138146" y="366288"/>
                    <a:pt x="107591" y="367398"/>
                  </a:cubicBezTo>
                  <a:close/>
                </a:path>
              </a:pathLst>
            </a:custGeom>
            <a:grpFill/>
            <a:ln w="30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Arial" panose="020B0604020202020204" pitchFamily="34" charset="0"/>
              </a:endParaRPr>
            </a:p>
          </p:txBody>
        </p:sp>
        <p:sp>
          <p:nvSpPr>
            <p:cNvPr id="19" name="Freeform: Shape 30">
              <a:extLst>
                <a:ext uri="{FF2B5EF4-FFF2-40B4-BE49-F238E27FC236}">
                  <a16:creationId xmlns:a16="http://schemas.microsoft.com/office/drawing/2014/main" id="{00D1F3C4-B054-6743-8C22-0193EA182A59}"/>
                </a:ext>
              </a:extLst>
            </p:cNvPr>
            <p:cNvSpPr/>
            <p:nvPr/>
          </p:nvSpPr>
          <p:spPr>
            <a:xfrm>
              <a:off x="-1242245" y="2598892"/>
              <a:ext cx="716731" cy="715262"/>
            </a:xfrm>
            <a:custGeom>
              <a:avLst/>
              <a:gdLst>
                <a:gd name="connsiteX0" fmla="*/ 0 w 716731"/>
                <a:gd name="connsiteY0" fmla="*/ 357631 h 715262"/>
                <a:gd name="connsiteX1" fmla="*/ 358366 w 716731"/>
                <a:gd name="connsiteY1" fmla="*/ 715263 h 715262"/>
                <a:gd name="connsiteX2" fmla="*/ 716731 w 716731"/>
                <a:gd name="connsiteY2" fmla="*/ 357631 h 715262"/>
                <a:gd name="connsiteX3" fmla="*/ 358366 w 716731"/>
                <a:gd name="connsiteY3" fmla="*/ 0 h 715262"/>
                <a:gd name="connsiteX4" fmla="*/ 0 w 716731"/>
                <a:gd name="connsiteY4" fmla="*/ 357631 h 715262"/>
                <a:gd name="connsiteX5" fmla="*/ 358366 w 716731"/>
                <a:gd name="connsiteY5" fmla="*/ 49325 h 715262"/>
                <a:gd name="connsiteX6" fmla="*/ 667305 w 716731"/>
                <a:gd name="connsiteY6" fmla="*/ 357631 h 715262"/>
                <a:gd name="connsiteX7" fmla="*/ 358366 w 716731"/>
                <a:gd name="connsiteY7" fmla="*/ 665938 h 715262"/>
                <a:gd name="connsiteX8" fmla="*/ 49426 w 716731"/>
                <a:gd name="connsiteY8" fmla="*/ 357631 h 715262"/>
                <a:gd name="connsiteX9" fmla="*/ 358366 w 716731"/>
                <a:gd name="connsiteY9" fmla="*/ 49325 h 7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731" h="715262">
                  <a:moveTo>
                    <a:pt x="0" y="357631"/>
                  </a:moveTo>
                  <a:cubicBezTo>
                    <a:pt x="0" y="555147"/>
                    <a:pt x="160444" y="715263"/>
                    <a:pt x="358366" y="715263"/>
                  </a:cubicBezTo>
                  <a:cubicBezTo>
                    <a:pt x="556287" y="715263"/>
                    <a:pt x="716731" y="555147"/>
                    <a:pt x="716731" y="357631"/>
                  </a:cubicBezTo>
                  <a:cubicBezTo>
                    <a:pt x="716731" y="160115"/>
                    <a:pt x="556287" y="0"/>
                    <a:pt x="358366" y="0"/>
                  </a:cubicBezTo>
                  <a:cubicBezTo>
                    <a:pt x="160540" y="216"/>
                    <a:pt x="232" y="160211"/>
                    <a:pt x="0" y="357631"/>
                  </a:cubicBezTo>
                  <a:close/>
                  <a:moveTo>
                    <a:pt x="358366" y="49325"/>
                  </a:moveTo>
                  <a:cubicBezTo>
                    <a:pt x="528995" y="49325"/>
                    <a:pt x="667305" y="187355"/>
                    <a:pt x="667305" y="357631"/>
                  </a:cubicBezTo>
                  <a:cubicBezTo>
                    <a:pt x="667305" y="527908"/>
                    <a:pt x="528995" y="665938"/>
                    <a:pt x="358366" y="665938"/>
                  </a:cubicBezTo>
                  <a:cubicBezTo>
                    <a:pt x="187740" y="665938"/>
                    <a:pt x="49426" y="527908"/>
                    <a:pt x="49426" y="357631"/>
                  </a:cubicBezTo>
                  <a:cubicBezTo>
                    <a:pt x="49621" y="187438"/>
                    <a:pt x="187823" y="49519"/>
                    <a:pt x="358366" y="49325"/>
                  </a:cubicBezTo>
                  <a:close/>
                </a:path>
              </a:pathLst>
            </a:custGeom>
            <a:grpFill/>
            <a:ln w="30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Arial" panose="020B0604020202020204" pitchFamily="34" charset="0"/>
              </a:endParaRPr>
            </a:p>
          </p:txBody>
        </p:sp>
        <p:sp>
          <p:nvSpPr>
            <p:cNvPr id="20" name="Freeform: Shape 31">
              <a:extLst>
                <a:ext uri="{FF2B5EF4-FFF2-40B4-BE49-F238E27FC236}">
                  <a16:creationId xmlns:a16="http://schemas.microsoft.com/office/drawing/2014/main" id="{F475CA1C-7C3A-6940-94B0-447277CF76AA}"/>
                </a:ext>
              </a:extLst>
            </p:cNvPr>
            <p:cNvSpPr/>
            <p:nvPr/>
          </p:nvSpPr>
          <p:spPr>
            <a:xfrm>
              <a:off x="-1563006" y="3276692"/>
              <a:ext cx="1327379" cy="497452"/>
            </a:xfrm>
            <a:custGeom>
              <a:avLst/>
              <a:gdLst>
                <a:gd name="connsiteX0" fmla="*/ 1159319 w 1327379"/>
                <a:gd name="connsiteY0" fmla="*/ 98262 h 497452"/>
                <a:gd name="connsiteX1" fmla="*/ 965728 w 1327379"/>
                <a:gd name="connsiteY1" fmla="*/ 189544 h 497452"/>
                <a:gd name="connsiteX2" fmla="*/ 831304 w 1327379"/>
                <a:gd name="connsiteY2" fmla="*/ 106764 h 497452"/>
                <a:gd name="connsiteX3" fmla="*/ 652591 w 1327379"/>
                <a:gd name="connsiteY3" fmla="*/ 101863 h 497452"/>
                <a:gd name="connsiteX4" fmla="*/ 571368 w 1327379"/>
                <a:gd name="connsiteY4" fmla="*/ 80933 h 497452"/>
                <a:gd name="connsiteX5" fmla="*/ 553185 w 1327379"/>
                <a:gd name="connsiteY5" fmla="*/ 71531 h 497452"/>
                <a:gd name="connsiteX6" fmla="*/ 256083 w 1327379"/>
                <a:gd name="connsiteY6" fmla="*/ 71842 h 497452"/>
                <a:gd name="connsiteX7" fmla="*/ 257217 w 1327379"/>
                <a:gd name="connsiteY7" fmla="*/ 30730 h 497452"/>
                <a:gd name="connsiteX8" fmla="*/ 233192 w 1327379"/>
                <a:gd name="connsiteY8" fmla="*/ 5392 h 497452"/>
                <a:gd name="connsiteX9" fmla="*/ 37224 w 1327379"/>
                <a:gd name="connsiteY9" fmla="*/ 9 h 497452"/>
                <a:gd name="connsiteX10" fmla="*/ 11847 w 1327379"/>
                <a:gd name="connsiteY10" fmla="*/ 23988 h 497452"/>
                <a:gd name="connsiteX11" fmla="*/ 9 w 1327379"/>
                <a:gd name="connsiteY11" fmla="*/ 453149 h 497452"/>
                <a:gd name="connsiteX12" fmla="*/ 24035 w 1327379"/>
                <a:gd name="connsiteY12" fmla="*/ 478484 h 497452"/>
                <a:gd name="connsiteX13" fmla="*/ 220002 w 1327379"/>
                <a:gd name="connsiteY13" fmla="*/ 483867 h 497452"/>
                <a:gd name="connsiteX14" fmla="*/ 220678 w 1327379"/>
                <a:gd name="connsiteY14" fmla="*/ 483867 h 497452"/>
                <a:gd name="connsiteX15" fmla="*/ 245392 w 1327379"/>
                <a:gd name="connsiteY15" fmla="*/ 459879 h 497452"/>
                <a:gd name="connsiteX16" fmla="*/ 245959 w 1327379"/>
                <a:gd name="connsiteY16" fmla="*/ 439348 h 497452"/>
                <a:gd name="connsiteX17" fmla="*/ 296869 w 1327379"/>
                <a:gd name="connsiteY17" fmla="*/ 412145 h 497452"/>
                <a:gd name="connsiteX18" fmla="*/ 362044 w 1327379"/>
                <a:gd name="connsiteY18" fmla="*/ 405027 h 497452"/>
                <a:gd name="connsiteX19" fmla="*/ 666059 w 1327379"/>
                <a:gd name="connsiteY19" fmla="*/ 490177 h 497452"/>
                <a:gd name="connsiteX20" fmla="*/ 667663 w 1327379"/>
                <a:gd name="connsiteY20" fmla="*/ 490575 h 497452"/>
                <a:gd name="connsiteX21" fmla="*/ 734478 w 1327379"/>
                <a:gd name="connsiteY21" fmla="*/ 497453 h 497452"/>
                <a:gd name="connsiteX22" fmla="*/ 872223 w 1327379"/>
                <a:gd name="connsiteY22" fmla="*/ 467454 h 497452"/>
                <a:gd name="connsiteX23" fmla="*/ 875287 w 1327379"/>
                <a:gd name="connsiteY23" fmla="*/ 465767 h 497452"/>
                <a:gd name="connsiteX24" fmla="*/ 1316084 w 1327379"/>
                <a:gd name="connsiteY24" fmla="*/ 181236 h 497452"/>
                <a:gd name="connsiteX25" fmla="*/ 1324180 w 1327379"/>
                <a:gd name="connsiteY25" fmla="*/ 148382 h 497452"/>
                <a:gd name="connsiteX26" fmla="*/ 1159319 w 1327379"/>
                <a:gd name="connsiteY26" fmla="*/ 98262 h 497452"/>
                <a:gd name="connsiteX27" fmla="*/ 50099 w 1327379"/>
                <a:gd name="connsiteY27" fmla="*/ 429859 h 497452"/>
                <a:gd name="connsiteX28" fmla="*/ 60574 w 1327379"/>
                <a:gd name="connsiteY28" fmla="*/ 49997 h 497452"/>
                <a:gd name="connsiteX29" fmla="*/ 207127 w 1327379"/>
                <a:gd name="connsiteY29" fmla="*/ 54020 h 497452"/>
                <a:gd name="connsiteX30" fmla="*/ 196653 w 1327379"/>
                <a:gd name="connsiteY30" fmla="*/ 433894 h 497452"/>
                <a:gd name="connsiteX31" fmla="*/ 849959 w 1327379"/>
                <a:gd name="connsiteY31" fmla="*/ 423403 h 497452"/>
                <a:gd name="connsiteX32" fmla="*/ 678607 w 1327379"/>
                <a:gd name="connsiteY32" fmla="*/ 442492 h 497452"/>
                <a:gd name="connsiteX33" fmla="*/ 375414 w 1327379"/>
                <a:gd name="connsiteY33" fmla="*/ 357557 h 497452"/>
                <a:gd name="connsiteX34" fmla="*/ 273544 w 1327379"/>
                <a:gd name="connsiteY34" fmla="*/ 368671 h 497452"/>
                <a:gd name="connsiteX35" fmla="*/ 247527 w 1327379"/>
                <a:gd name="connsiteY35" fmla="*/ 382581 h 497452"/>
                <a:gd name="connsiteX36" fmla="*/ 254490 w 1327379"/>
                <a:gd name="connsiteY36" fmla="*/ 130018 h 497452"/>
                <a:gd name="connsiteX37" fmla="*/ 530461 w 1327379"/>
                <a:gd name="connsiteY37" fmla="*/ 115328 h 497452"/>
                <a:gd name="connsiteX38" fmla="*/ 548647 w 1327379"/>
                <a:gd name="connsiteY38" fmla="*/ 124731 h 497452"/>
                <a:gd name="connsiteX39" fmla="*/ 651241 w 1327379"/>
                <a:gd name="connsiteY39" fmla="*/ 151178 h 497452"/>
                <a:gd name="connsiteX40" fmla="*/ 829963 w 1327379"/>
                <a:gd name="connsiteY40" fmla="*/ 156077 h 497452"/>
                <a:gd name="connsiteX41" fmla="*/ 932980 w 1327379"/>
                <a:gd name="connsiteY41" fmla="*/ 242276 h 497452"/>
                <a:gd name="connsiteX42" fmla="*/ 666770 w 1327379"/>
                <a:gd name="connsiteY42" fmla="*/ 234942 h 497452"/>
                <a:gd name="connsiteX43" fmla="*/ 641380 w 1327379"/>
                <a:gd name="connsiteY43" fmla="*/ 258920 h 497452"/>
                <a:gd name="connsiteX44" fmla="*/ 665408 w 1327379"/>
                <a:gd name="connsiteY44" fmla="*/ 284254 h 497452"/>
                <a:gd name="connsiteX45" fmla="*/ 959188 w 1327379"/>
                <a:gd name="connsiteY45" fmla="*/ 292325 h 497452"/>
                <a:gd name="connsiteX46" fmla="*/ 959877 w 1327379"/>
                <a:gd name="connsiteY46" fmla="*/ 292325 h 497452"/>
                <a:gd name="connsiteX47" fmla="*/ 984566 w 1327379"/>
                <a:gd name="connsiteY47" fmla="*/ 268335 h 497452"/>
                <a:gd name="connsiteX48" fmla="*/ 982178 w 1327379"/>
                <a:gd name="connsiteY48" fmla="*/ 236341 h 497452"/>
                <a:gd name="connsiteX49" fmla="*/ 1180739 w 1327379"/>
                <a:gd name="connsiteY49" fmla="*/ 142710 h 497452"/>
                <a:gd name="connsiteX50" fmla="*/ 1181320 w 1327379"/>
                <a:gd name="connsiteY50" fmla="*/ 142435 h 497452"/>
                <a:gd name="connsiteX51" fmla="*/ 1266704 w 1327379"/>
                <a:gd name="connsiteY51" fmla="*/ 154369 h 49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27379" h="497452">
                  <a:moveTo>
                    <a:pt x="1159319" y="98262"/>
                  </a:moveTo>
                  <a:lnTo>
                    <a:pt x="965728" y="189544"/>
                  </a:lnTo>
                  <a:cubicBezTo>
                    <a:pt x="939001" y="139929"/>
                    <a:pt x="887727" y="108355"/>
                    <a:pt x="831304" y="106764"/>
                  </a:cubicBezTo>
                  <a:lnTo>
                    <a:pt x="652591" y="101863"/>
                  </a:lnTo>
                  <a:cubicBezTo>
                    <a:pt x="624294" y="101058"/>
                    <a:pt x="596529" y="93903"/>
                    <a:pt x="571368" y="80933"/>
                  </a:cubicBezTo>
                  <a:lnTo>
                    <a:pt x="553185" y="71531"/>
                  </a:lnTo>
                  <a:cubicBezTo>
                    <a:pt x="460075" y="23097"/>
                    <a:pt x="349094" y="23217"/>
                    <a:pt x="256083" y="71842"/>
                  </a:cubicBezTo>
                  <a:lnTo>
                    <a:pt x="257217" y="30730"/>
                  </a:lnTo>
                  <a:cubicBezTo>
                    <a:pt x="257591" y="17110"/>
                    <a:pt x="246839" y="5768"/>
                    <a:pt x="233192" y="5392"/>
                  </a:cubicBezTo>
                  <a:lnTo>
                    <a:pt x="37224" y="9"/>
                  </a:lnTo>
                  <a:cubicBezTo>
                    <a:pt x="23576" y="-364"/>
                    <a:pt x="12221" y="10368"/>
                    <a:pt x="11847" y="23988"/>
                  </a:cubicBezTo>
                  <a:lnTo>
                    <a:pt x="9" y="453149"/>
                  </a:lnTo>
                  <a:cubicBezTo>
                    <a:pt x="-365" y="466769"/>
                    <a:pt x="10387" y="478111"/>
                    <a:pt x="24035" y="478484"/>
                  </a:cubicBezTo>
                  <a:lnTo>
                    <a:pt x="220002" y="483867"/>
                  </a:lnTo>
                  <a:lnTo>
                    <a:pt x="220678" y="483867"/>
                  </a:lnTo>
                  <a:cubicBezTo>
                    <a:pt x="234073" y="483867"/>
                    <a:pt x="245029" y="473234"/>
                    <a:pt x="245392" y="459879"/>
                  </a:cubicBezTo>
                  <a:lnTo>
                    <a:pt x="245959" y="439348"/>
                  </a:lnTo>
                  <a:lnTo>
                    <a:pt x="296869" y="412145"/>
                  </a:lnTo>
                  <a:cubicBezTo>
                    <a:pt x="316853" y="401414"/>
                    <a:pt x="340213" y="398861"/>
                    <a:pt x="362044" y="405027"/>
                  </a:cubicBezTo>
                  <a:lnTo>
                    <a:pt x="666059" y="490177"/>
                  </a:lnTo>
                  <a:cubicBezTo>
                    <a:pt x="666591" y="490334"/>
                    <a:pt x="667119" y="490455"/>
                    <a:pt x="667663" y="490575"/>
                  </a:cubicBezTo>
                  <a:cubicBezTo>
                    <a:pt x="689636" y="495165"/>
                    <a:pt x="712032" y="497465"/>
                    <a:pt x="734478" y="497453"/>
                  </a:cubicBezTo>
                  <a:cubicBezTo>
                    <a:pt x="782023" y="497477"/>
                    <a:pt x="829012" y="487252"/>
                    <a:pt x="872223" y="467454"/>
                  </a:cubicBezTo>
                  <a:cubicBezTo>
                    <a:pt x="873285" y="466973"/>
                    <a:pt x="874311" y="466406"/>
                    <a:pt x="875287" y="465767"/>
                  </a:cubicBezTo>
                  <a:lnTo>
                    <a:pt x="1316084" y="181236"/>
                  </a:lnTo>
                  <a:cubicBezTo>
                    <a:pt x="1327062" y="174142"/>
                    <a:pt x="1330612" y="159752"/>
                    <a:pt x="1324180" y="148382"/>
                  </a:cubicBezTo>
                  <a:cubicBezTo>
                    <a:pt x="1291454" y="90435"/>
                    <a:pt x="1218871" y="68362"/>
                    <a:pt x="1159319" y="98262"/>
                  </a:cubicBezTo>
                  <a:close/>
                  <a:moveTo>
                    <a:pt x="50099" y="429859"/>
                  </a:moveTo>
                  <a:lnTo>
                    <a:pt x="60574" y="49997"/>
                  </a:lnTo>
                  <a:lnTo>
                    <a:pt x="207127" y="54020"/>
                  </a:lnTo>
                  <a:lnTo>
                    <a:pt x="196653" y="433894"/>
                  </a:lnTo>
                  <a:close/>
                  <a:moveTo>
                    <a:pt x="849959" y="423403"/>
                  </a:moveTo>
                  <a:cubicBezTo>
                    <a:pt x="796273" y="447585"/>
                    <a:pt x="736313" y="454256"/>
                    <a:pt x="678607" y="442492"/>
                  </a:cubicBezTo>
                  <a:lnTo>
                    <a:pt x="375414" y="357557"/>
                  </a:lnTo>
                  <a:cubicBezTo>
                    <a:pt x="341288" y="347936"/>
                    <a:pt x="304761" y="351922"/>
                    <a:pt x="273544" y="368671"/>
                  </a:cubicBezTo>
                  <a:lnTo>
                    <a:pt x="247527" y="382581"/>
                  </a:lnTo>
                  <a:lnTo>
                    <a:pt x="254490" y="130018"/>
                  </a:lnTo>
                  <a:cubicBezTo>
                    <a:pt x="336932" y="75298"/>
                    <a:pt x="442662" y="69675"/>
                    <a:pt x="530461" y="115328"/>
                  </a:cubicBezTo>
                  <a:lnTo>
                    <a:pt x="548647" y="124731"/>
                  </a:lnTo>
                  <a:cubicBezTo>
                    <a:pt x="580431" y="141110"/>
                    <a:pt x="615487" y="150143"/>
                    <a:pt x="651241" y="151178"/>
                  </a:cubicBezTo>
                  <a:lnTo>
                    <a:pt x="829963" y="156077"/>
                  </a:lnTo>
                  <a:cubicBezTo>
                    <a:pt x="880162" y="157523"/>
                    <a:pt x="922795" y="193191"/>
                    <a:pt x="932980" y="242276"/>
                  </a:cubicBezTo>
                  <a:lnTo>
                    <a:pt x="666770" y="234942"/>
                  </a:lnTo>
                  <a:cubicBezTo>
                    <a:pt x="653122" y="234569"/>
                    <a:pt x="641766" y="245312"/>
                    <a:pt x="641380" y="258920"/>
                  </a:cubicBezTo>
                  <a:cubicBezTo>
                    <a:pt x="641006" y="272540"/>
                    <a:pt x="651772" y="283881"/>
                    <a:pt x="665408" y="284254"/>
                  </a:cubicBezTo>
                  <a:lnTo>
                    <a:pt x="959188" y="292325"/>
                  </a:lnTo>
                  <a:lnTo>
                    <a:pt x="959877" y="292325"/>
                  </a:lnTo>
                  <a:cubicBezTo>
                    <a:pt x="973259" y="292313"/>
                    <a:pt x="984204" y="281680"/>
                    <a:pt x="984566" y="268335"/>
                  </a:cubicBezTo>
                  <a:cubicBezTo>
                    <a:pt x="984868" y="257619"/>
                    <a:pt x="984071" y="246887"/>
                    <a:pt x="982178" y="236341"/>
                  </a:cubicBezTo>
                  <a:lnTo>
                    <a:pt x="1180739" y="142710"/>
                  </a:lnTo>
                  <a:cubicBezTo>
                    <a:pt x="1180933" y="142627"/>
                    <a:pt x="1181125" y="142531"/>
                    <a:pt x="1181320" y="142435"/>
                  </a:cubicBezTo>
                  <a:cubicBezTo>
                    <a:pt x="1209483" y="128211"/>
                    <a:pt x="1243535" y="132968"/>
                    <a:pt x="1266704" y="154369"/>
                  </a:cubicBezTo>
                  <a:close/>
                </a:path>
              </a:pathLst>
            </a:custGeom>
            <a:grpFill/>
            <a:ln w="30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F5F5F"/>
                </a:solidFill>
                <a:effectLst/>
                <a:uLnTx/>
                <a:uFillTx/>
                <a:latin typeface="Arial" panose="020B0604020202020204" pitchFamily="34" charset="0"/>
                <a:ea typeface="+mn-ea"/>
                <a:cs typeface="Arial" panose="020B0604020202020204" pitchFamily="34" charset="0"/>
              </a:endParaRPr>
            </a:p>
          </p:txBody>
        </p:sp>
      </p:grpSp>
      <p:pic>
        <p:nvPicPr>
          <p:cNvPr id="21" name="Graphic 20">
            <a:extLst>
              <a:ext uri="{FF2B5EF4-FFF2-40B4-BE49-F238E27FC236}">
                <a16:creationId xmlns:a16="http://schemas.microsoft.com/office/drawing/2014/main" id="{C2FF831B-6F77-A346-8E75-8C7C779FE0C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729231" y="1524126"/>
            <a:ext cx="390273" cy="390273"/>
          </a:xfrm>
          <a:prstGeom prst="rect">
            <a:avLst/>
          </a:prstGeom>
        </p:spPr>
      </p:pic>
      <p:sp>
        <p:nvSpPr>
          <p:cNvPr id="22" name="object 32">
            <a:extLst>
              <a:ext uri="{FF2B5EF4-FFF2-40B4-BE49-F238E27FC236}">
                <a16:creationId xmlns:a16="http://schemas.microsoft.com/office/drawing/2014/main" id="{3B6913CF-3380-554D-858F-0D3984497CAC}"/>
              </a:ext>
            </a:extLst>
          </p:cNvPr>
          <p:cNvSpPr txBox="1"/>
          <p:nvPr/>
        </p:nvSpPr>
        <p:spPr>
          <a:xfrm>
            <a:off x="1889655" y="5523410"/>
            <a:ext cx="1234059" cy="23468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5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Smarter</a:t>
            </a:r>
            <a:endParaRPr kumimoji="0" sz="14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object 33">
            <a:extLst>
              <a:ext uri="{FF2B5EF4-FFF2-40B4-BE49-F238E27FC236}">
                <a16:creationId xmlns:a16="http://schemas.microsoft.com/office/drawing/2014/main" id="{8B478F40-CFA4-FF46-88F4-6D1E45C1EC5E}"/>
              </a:ext>
            </a:extLst>
          </p:cNvPr>
          <p:cNvSpPr txBox="1"/>
          <p:nvPr/>
        </p:nvSpPr>
        <p:spPr>
          <a:xfrm>
            <a:off x="4371707" y="5523410"/>
            <a:ext cx="708025" cy="23468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5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Cleaner</a:t>
            </a:r>
            <a:endParaRPr kumimoji="0" sz="14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bject 30">
            <a:extLst>
              <a:ext uri="{FF2B5EF4-FFF2-40B4-BE49-F238E27FC236}">
                <a16:creationId xmlns:a16="http://schemas.microsoft.com/office/drawing/2014/main" id="{1E186510-0CED-CD4A-82B6-44D017945828}"/>
              </a:ext>
            </a:extLst>
          </p:cNvPr>
          <p:cNvSpPr txBox="1"/>
          <p:nvPr/>
        </p:nvSpPr>
        <p:spPr>
          <a:xfrm>
            <a:off x="6918354" y="5523410"/>
            <a:ext cx="493395" cy="23468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5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Safer</a:t>
            </a:r>
            <a:endParaRPr kumimoji="0" sz="14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object 31">
            <a:extLst>
              <a:ext uri="{FF2B5EF4-FFF2-40B4-BE49-F238E27FC236}">
                <a16:creationId xmlns:a16="http://schemas.microsoft.com/office/drawing/2014/main" id="{D8C90869-0223-B24D-923B-CAA236010FED}"/>
              </a:ext>
            </a:extLst>
          </p:cNvPr>
          <p:cNvSpPr txBox="1"/>
          <p:nvPr/>
        </p:nvSpPr>
        <p:spPr>
          <a:xfrm>
            <a:off x="9274021" y="5525648"/>
            <a:ext cx="1921293" cy="23468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5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Cost</a:t>
            </a:r>
            <a:r>
              <a:rPr kumimoji="0" sz="1450" b="0" i="0" u="none" strike="noStrike" kern="1200" cap="none" spc="-7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450" b="0" i="0" u="none" strike="noStrike" kern="120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Competitive</a:t>
            </a:r>
            <a:endParaRPr kumimoji="0" sz="14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6" name="Graphic 25">
            <a:extLst>
              <a:ext uri="{FF2B5EF4-FFF2-40B4-BE49-F238E27FC236}">
                <a16:creationId xmlns:a16="http://schemas.microsoft.com/office/drawing/2014/main" id="{9DF222C4-FE53-CD4E-995E-94CC28BBD13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284808" y="5418491"/>
            <a:ext cx="444519" cy="444519"/>
          </a:xfrm>
          <a:prstGeom prst="rect">
            <a:avLst/>
          </a:prstGeom>
        </p:spPr>
      </p:pic>
      <p:pic>
        <p:nvPicPr>
          <p:cNvPr id="27" name="Graphic 26">
            <a:extLst>
              <a:ext uri="{FF2B5EF4-FFF2-40B4-BE49-F238E27FC236}">
                <a16:creationId xmlns:a16="http://schemas.microsoft.com/office/drawing/2014/main" id="{4A73C344-7147-524C-BC16-81916F54F32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6340435" y="5418491"/>
            <a:ext cx="444519" cy="444519"/>
          </a:xfrm>
          <a:prstGeom prst="rect">
            <a:avLst/>
          </a:prstGeom>
        </p:spPr>
      </p:pic>
      <p:pic>
        <p:nvPicPr>
          <p:cNvPr id="28" name="Graphic 27">
            <a:extLst>
              <a:ext uri="{FF2B5EF4-FFF2-40B4-BE49-F238E27FC236}">
                <a16:creationId xmlns:a16="http://schemas.microsoft.com/office/drawing/2014/main" id="{0776F421-6DF8-3F4B-8A00-46A5D0942C85}"/>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8682181" y="5420729"/>
            <a:ext cx="444519" cy="444519"/>
          </a:xfrm>
          <a:prstGeom prst="rect">
            <a:avLst/>
          </a:prstGeom>
        </p:spPr>
      </p:pic>
      <p:pic>
        <p:nvPicPr>
          <p:cNvPr id="29" name="Graphic 28">
            <a:extLst>
              <a:ext uri="{FF2B5EF4-FFF2-40B4-BE49-F238E27FC236}">
                <a16:creationId xmlns:a16="http://schemas.microsoft.com/office/drawing/2014/main" id="{34B313E9-93E1-344F-AB2E-2B5ED5FA748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3817098" y="5418225"/>
            <a:ext cx="445049" cy="445050"/>
          </a:xfrm>
          <a:prstGeom prst="rect">
            <a:avLst/>
          </a:prstGeom>
        </p:spPr>
      </p:pic>
      <p:sp>
        <p:nvSpPr>
          <p:cNvPr id="30" name="Rectangle 29">
            <a:extLst>
              <a:ext uri="{FF2B5EF4-FFF2-40B4-BE49-F238E27FC236}">
                <a16:creationId xmlns:a16="http://schemas.microsoft.com/office/drawing/2014/main" id="{5B069F54-0150-2640-A37D-E784721B941C}"/>
              </a:ext>
            </a:extLst>
          </p:cNvPr>
          <p:cNvSpPr/>
          <p:nvPr/>
        </p:nvSpPr>
        <p:spPr>
          <a:xfrm>
            <a:off x="629245" y="5311137"/>
            <a:ext cx="10894540" cy="66370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itle 6">
            <a:extLst>
              <a:ext uri="{FF2B5EF4-FFF2-40B4-BE49-F238E27FC236}">
                <a16:creationId xmlns:a16="http://schemas.microsoft.com/office/drawing/2014/main" id="{E569D3D7-D945-DF4E-97E0-8E7632D20555}"/>
              </a:ext>
            </a:extLst>
          </p:cNvPr>
          <p:cNvSpPr txBox="1">
            <a:spLocks/>
          </p:cNvSpPr>
          <p:nvPr/>
        </p:nvSpPr>
        <p:spPr>
          <a:xfrm>
            <a:off x="659027" y="517525"/>
            <a:ext cx="11178746" cy="549275"/>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sz="2400" b="0" i="0" kern="1200">
                <a:solidFill>
                  <a:schemeClr val="tx1"/>
                </a:solidFill>
                <a:latin typeface="+mj-lt"/>
                <a:ea typeface="+mj-ea"/>
                <a:cs typeface="+mj-cs"/>
              </a:defRPr>
            </a:lvl1pPr>
          </a:lstStyle>
          <a:p>
            <a:r>
              <a:rPr lang="en-US">
                <a:solidFill>
                  <a:schemeClr val="bg1"/>
                </a:solidFill>
              </a:rPr>
              <a:t>NuScale at a Glance</a:t>
            </a:r>
            <a:endParaRPr lang="en-US" dirty="0">
              <a:solidFill>
                <a:schemeClr val="bg1"/>
              </a:solidFill>
            </a:endParaRPr>
          </a:p>
        </p:txBody>
      </p:sp>
    </p:spTree>
    <p:extLst>
      <p:ext uri="{BB962C8B-B14F-4D97-AF65-F5344CB8AC3E}">
        <p14:creationId xmlns:p14="http://schemas.microsoft.com/office/powerpoint/2010/main" val="2639517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3741E7-B617-654B-AA3E-5A70882357AD}"/>
              </a:ext>
            </a:extLst>
          </p:cNvPr>
          <p:cNvSpPr/>
          <p:nvPr/>
        </p:nvSpPr>
        <p:spPr>
          <a:xfrm>
            <a:off x="7888255" y="4762"/>
            <a:ext cx="4300049" cy="6248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72F52344-F6B3-D84B-B48C-D6C3DC480F4A}"/>
              </a:ext>
            </a:extLst>
          </p:cNvPr>
          <p:cNvSpPr>
            <a:spLocks noGrp="1"/>
          </p:cNvSpPr>
          <p:nvPr>
            <p:ph type="title"/>
          </p:nvPr>
        </p:nvSpPr>
        <p:spPr>
          <a:xfrm>
            <a:off x="381000" y="733425"/>
            <a:ext cx="11430000" cy="457200"/>
          </a:xfrm>
        </p:spPr>
        <p:txBody>
          <a:bodyPr/>
          <a:lstStyle/>
          <a:p>
            <a:r>
              <a:rPr lang="en-US" dirty="0"/>
              <a:t>First SMR to Undergo Licensing in the U.S.</a:t>
            </a:r>
            <a:endParaRPr lang="en-PH" dirty="0"/>
          </a:p>
        </p:txBody>
      </p:sp>
      <p:pic>
        <p:nvPicPr>
          <p:cNvPr id="6" name="Picture 5">
            <a:extLst>
              <a:ext uri="{FF2B5EF4-FFF2-40B4-BE49-F238E27FC236}">
                <a16:creationId xmlns:a16="http://schemas.microsoft.com/office/drawing/2014/main" id="{D5F2719B-A6F8-A44F-A0AB-FC049AF974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3051" y="1036825"/>
            <a:ext cx="3694149" cy="2462766"/>
          </a:xfrm>
          <a:prstGeom prst="rect">
            <a:avLst/>
          </a:prstGeom>
          <a:ln w="19050">
            <a:solidFill>
              <a:schemeClr val="bg1"/>
            </a:solidFill>
          </a:ln>
        </p:spPr>
      </p:pic>
      <p:sp>
        <p:nvSpPr>
          <p:cNvPr id="7" name="TextBox 6">
            <a:extLst>
              <a:ext uri="{FF2B5EF4-FFF2-40B4-BE49-F238E27FC236}">
                <a16:creationId xmlns:a16="http://schemas.microsoft.com/office/drawing/2014/main" id="{0B167CAC-CB6D-0147-97A8-424174234CF9}"/>
              </a:ext>
            </a:extLst>
          </p:cNvPr>
          <p:cNvSpPr txBox="1"/>
          <p:nvPr/>
        </p:nvSpPr>
        <p:spPr>
          <a:xfrm>
            <a:off x="8193051" y="3687631"/>
            <a:ext cx="1493790" cy="283219"/>
          </a:xfrm>
          <a:prstGeom prst="rect">
            <a:avLst/>
          </a:prstGeom>
          <a:noFill/>
        </p:spPr>
        <p:txBody>
          <a:bodyPr wrap="square" lIns="0" tIns="0" rIns="0" bIns="0" rtlCol="0" anchor="t">
            <a:spAutoFit/>
          </a:bodyPr>
          <a:lstStyle/>
          <a:p>
            <a:pPr>
              <a:lnSpc>
                <a:spcPct val="150000"/>
              </a:lnSpc>
            </a:pPr>
            <a:r>
              <a:rPr lang="en-US" sz="1400" b="1" dirty="0">
                <a:solidFill>
                  <a:schemeClr val="bg1"/>
                </a:solidFill>
              </a:rPr>
              <a:t>DCA Statistics</a:t>
            </a:r>
          </a:p>
        </p:txBody>
      </p:sp>
      <p:sp>
        <p:nvSpPr>
          <p:cNvPr id="8" name="TextBox 7">
            <a:extLst>
              <a:ext uri="{FF2B5EF4-FFF2-40B4-BE49-F238E27FC236}">
                <a16:creationId xmlns:a16="http://schemas.microsoft.com/office/drawing/2014/main" id="{33E2CDE5-9FCC-B344-A918-1E9AE4DB24C6}"/>
              </a:ext>
            </a:extLst>
          </p:cNvPr>
          <p:cNvSpPr txBox="1"/>
          <p:nvPr/>
        </p:nvSpPr>
        <p:spPr>
          <a:xfrm>
            <a:off x="8193051" y="4096734"/>
            <a:ext cx="3694149" cy="1620957"/>
          </a:xfrm>
          <a:prstGeom prst="rect">
            <a:avLst/>
          </a:prstGeom>
          <a:noFill/>
        </p:spPr>
        <p:txBody>
          <a:bodyPr wrap="square" lIns="0" tIns="0" rIns="0" bIns="0" rtlCol="0" anchor="t">
            <a:spAutoFit/>
          </a:bodyPr>
          <a:lstStyle/>
          <a:p>
            <a:pPr marL="182880" indent="-182880">
              <a:spcBef>
                <a:spcPts val="800"/>
              </a:spcBef>
              <a:buFont typeface="Arial" panose="020B0604020202020204" pitchFamily="34" charset="0"/>
              <a:buChar char="•"/>
            </a:pPr>
            <a:r>
              <a:rPr lang="en-US" sz="1200" dirty="0">
                <a:solidFill>
                  <a:schemeClr val="bg1"/>
                </a:solidFill>
              </a:rPr>
              <a:t>12,000+ pages</a:t>
            </a:r>
          </a:p>
          <a:p>
            <a:pPr marL="182880" indent="-182880">
              <a:spcBef>
                <a:spcPts val="800"/>
              </a:spcBef>
              <a:buFont typeface="Arial" panose="020B0604020202020204" pitchFamily="34" charset="0"/>
              <a:buChar char="•"/>
            </a:pPr>
            <a:r>
              <a:rPr lang="en-US" sz="1200" dirty="0">
                <a:solidFill>
                  <a:schemeClr val="bg1"/>
                </a:solidFill>
              </a:rPr>
              <a:t>14 topical reports</a:t>
            </a:r>
          </a:p>
          <a:p>
            <a:pPr marL="182880" indent="-182880">
              <a:spcBef>
                <a:spcPts val="800"/>
              </a:spcBef>
              <a:buFont typeface="Arial" panose="020B0604020202020204" pitchFamily="34" charset="0"/>
              <a:buChar char="•"/>
            </a:pPr>
            <a:r>
              <a:rPr lang="en-US" sz="1200" dirty="0">
                <a:solidFill>
                  <a:schemeClr val="bg1"/>
                </a:solidFill>
              </a:rPr>
              <a:t>&gt;2 million labor hours</a:t>
            </a:r>
          </a:p>
          <a:p>
            <a:pPr marL="182880" indent="-182880">
              <a:spcBef>
                <a:spcPts val="800"/>
              </a:spcBef>
              <a:buFont typeface="Arial" panose="020B0604020202020204" pitchFamily="34" charset="0"/>
              <a:buChar char="•"/>
            </a:pPr>
            <a:r>
              <a:rPr lang="en-US" sz="1200" dirty="0">
                <a:solidFill>
                  <a:schemeClr val="bg1"/>
                </a:solidFill>
              </a:rPr>
              <a:t>&gt;800 people</a:t>
            </a:r>
          </a:p>
          <a:p>
            <a:pPr marL="182880" indent="-182880">
              <a:spcBef>
                <a:spcPts val="800"/>
              </a:spcBef>
              <a:buFont typeface="Arial" panose="020B0604020202020204" pitchFamily="34" charset="0"/>
              <a:buChar char="•"/>
            </a:pPr>
            <a:r>
              <a:rPr lang="en-US" sz="1200" dirty="0">
                <a:solidFill>
                  <a:schemeClr val="bg1"/>
                </a:solidFill>
              </a:rPr>
              <a:t>&gt;50 supplier/partners</a:t>
            </a:r>
          </a:p>
          <a:p>
            <a:pPr marL="182880" indent="-182880">
              <a:spcBef>
                <a:spcPts val="800"/>
              </a:spcBef>
              <a:buFont typeface="Arial" panose="020B0604020202020204" pitchFamily="34" charset="0"/>
              <a:buChar char="•"/>
            </a:pPr>
            <a:r>
              <a:rPr lang="en-US" sz="1200" dirty="0">
                <a:solidFill>
                  <a:schemeClr val="bg1"/>
                </a:solidFill>
              </a:rPr>
              <a:t>Over $500M invested to-date on licensing</a:t>
            </a:r>
          </a:p>
        </p:txBody>
      </p:sp>
      <p:cxnSp>
        <p:nvCxnSpPr>
          <p:cNvPr id="9" name="Straight Connector 8">
            <a:extLst>
              <a:ext uri="{FF2B5EF4-FFF2-40B4-BE49-F238E27FC236}">
                <a16:creationId xmlns:a16="http://schemas.microsoft.com/office/drawing/2014/main" id="{63B6513B-5427-3B40-9072-F560E874A4C3}"/>
              </a:ext>
            </a:extLst>
          </p:cNvPr>
          <p:cNvCxnSpPr>
            <a:cxnSpLocks/>
          </p:cNvCxnSpPr>
          <p:nvPr/>
        </p:nvCxnSpPr>
        <p:spPr>
          <a:xfrm>
            <a:off x="304800" y="1693283"/>
            <a:ext cx="727865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5912145-A5E6-F644-A689-8F47B83E6E41}"/>
              </a:ext>
            </a:extLst>
          </p:cNvPr>
          <p:cNvSpPr/>
          <p:nvPr/>
        </p:nvSpPr>
        <p:spPr>
          <a:xfrm>
            <a:off x="0" y="3505200"/>
            <a:ext cx="7888255" cy="27479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ACCB85-7250-CD4A-96E8-F06207E6ACD4}"/>
              </a:ext>
            </a:extLst>
          </p:cNvPr>
          <p:cNvSpPr txBox="1"/>
          <p:nvPr/>
        </p:nvSpPr>
        <p:spPr>
          <a:xfrm>
            <a:off x="1800225" y="4094351"/>
            <a:ext cx="54254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effectLst/>
                <a:uLnTx/>
                <a:uFillTx/>
                <a:latin typeface="Arial" panose="020B0604020202020204"/>
                <a:ea typeface="+mn-ea"/>
                <a:cs typeface="+mn-cs"/>
              </a:rPr>
              <a:t>NuScale</a:t>
            </a:r>
            <a:r>
              <a:rPr kumimoji="0" lang="en-US" sz="2000" b="1" i="0" u="none" strike="noStrike" kern="1200" cap="none" spc="0" normalizeH="0" baseline="0" noProof="0" dirty="0">
                <a:ln>
                  <a:noFill/>
                </a:ln>
                <a:effectLst/>
                <a:uLnTx/>
                <a:uFillTx/>
                <a:latin typeface="Arial" panose="020B0604020202020204"/>
                <a:ea typeface="+mn-ea"/>
                <a:cs typeface="+mn-cs"/>
              </a:rPr>
              <a:t> Power Makes History as the First Ever Small Modular Reactor to Receive U.S. Nuclear Regulatory Commission Design Approval</a:t>
            </a:r>
          </a:p>
        </p:txBody>
      </p:sp>
      <p:pic>
        <p:nvPicPr>
          <p:cNvPr id="12" name="Picture 11">
            <a:extLst>
              <a:ext uri="{FF2B5EF4-FFF2-40B4-BE49-F238E27FC236}">
                <a16:creationId xmlns:a16="http://schemas.microsoft.com/office/drawing/2014/main" id="{7C0D6CA1-9EEB-7F45-B06D-6F0E610B84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897"/>
          <a:stretch/>
        </p:blipFill>
        <p:spPr>
          <a:xfrm>
            <a:off x="662543" y="3753588"/>
            <a:ext cx="659081" cy="2251186"/>
          </a:xfrm>
          <a:prstGeom prst="rect">
            <a:avLst/>
          </a:prstGeom>
        </p:spPr>
      </p:pic>
      <p:cxnSp>
        <p:nvCxnSpPr>
          <p:cNvPr id="13" name="Straight Connector 12">
            <a:extLst>
              <a:ext uri="{FF2B5EF4-FFF2-40B4-BE49-F238E27FC236}">
                <a16:creationId xmlns:a16="http://schemas.microsoft.com/office/drawing/2014/main" id="{263A9D6D-8FFD-4D46-9694-F0FEE294388C}"/>
              </a:ext>
            </a:extLst>
          </p:cNvPr>
          <p:cNvCxnSpPr>
            <a:cxnSpLocks/>
          </p:cNvCxnSpPr>
          <p:nvPr/>
        </p:nvCxnSpPr>
        <p:spPr>
          <a:xfrm>
            <a:off x="304800" y="2276404"/>
            <a:ext cx="727865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BD0067F-A75F-8E43-830B-79ABEBB8623F}"/>
              </a:ext>
            </a:extLst>
          </p:cNvPr>
          <p:cNvSpPr txBox="1"/>
          <p:nvPr/>
        </p:nvSpPr>
        <p:spPr>
          <a:xfrm>
            <a:off x="898361" y="1182798"/>
            <a:ext cx="6685097" cy="369332"/>
          </a:xfrm>
          <a:prstGeom prst="rect">
            <a:avLst/>
          </a:prstGeom>
          <a:noFill/>
        </p:spPr>
        <p:txBody>
          <a:bodyPr wrap="square" lIns="0" tIns="0" rIns="0" bIns="0" rtlCol="0" anchor="t">
            <a:spAutoFit/>
          </a:bodyPr>
          <a:lstStyle/>
          <a:p>
            <a:pPr>
              <a:spcAft>
                <a:spcPts val="600"/>
              </a:spcAft>
            </a:pPr>
            <a:r>
              <a:rPr lang="en-US" sz="1200" dirty="0">
                <a:solidFill>
                  <a:schemeClr val="tx2"/>
                </a:solidFill>
              </a:rPr>
              <a:t>Design Certification Application (DCA) for VOYGR</a:t>
            </a:r>
            <a:r>
              <a:rPr lang="en-US" sz="1200" baseline="30000" dirty="0">
                <a:solidFill>
                  <a:schemeClr val="tx2"/>
                </a:solidFill>
              </a:rPr>
              <a:t>TM</a:t>
            </a:r>
            <a:r>
              <a:rPr lang="en-US" sz="1200" dirty="0">
                <a:solidFill>
                  <a:schemeClr val="tx2"/>
                </a:solidFill>
              </a:rPr>
              <a:t>-12 (50 MWe-per-NPM design) completed in December 2016</a:t>
            </a:r>
          </a:p>
        </p:txBody>
      </p:sp>
      <p:sp>
        <p:nvSpPr>
          <p:cNvPr id="15" name="TextBox 14">
            <a:extLst>
              <a:ext uri="{FF2B5EF4-FFF2-40B4-BE49-F238E27FC236}">
                <a16:creationId xmlns:a16="http://schemas.microsoft.com/office/drawing/2014/main" id="{06255872-8F7C-5440-B682-47686253FA09}"/>
              </a:ext>
            </a:extLst>
          </p:cNvPr>
          <p:cNvSpPr txBox="1"/>
          <p:nvPr/>
        </p:nvSpPr>
        <p:spPr>
          <a:xfrm>
            <a:off x="894887" y="1888621"/>
            <a:ext cx="6688571" cy="184666"/>
          </a:xfrm>
          <a:prstGeom prst="rect">
            <a:avLst/>
          </a:prstGeom>
          <a:noFill/>
        </p:spPr>
        <p:txBody>
          <a:bodyPr wrap="square" lIns="0" tIns="0" rIns="0" bIns="0" rtlCol="0" anchor="t">
            <a:spAutoFit/>
          </a:bodyPr>
          <a:lstStyle/>
          <a:p>
            <a:pPr>
              <a:spcAft>
                <a:spcPts val="600"/>
              </a:spcAft>
            </a:pPr>
            <a:r>
              <a:rPr lang="en-US" sz="1200" dirty="0">
                <a:solidFill>
                  <a:schemeClr val="tx2"/>
                </a:solidFill>
              </a:rPr>
              <a:t>Docketed and review commenced by U.S. Nuclear Regulatory Commission (NRC) in March 2017</a:t>
            </a:r>
          </a:p>
        </p:txBody>
      </p:sp>
      <p:sp>
        <p:nvSpPr>
          <p:cNvPr id="16" name="TextBox 15">
            <a:extLst>
              <a:ext uri="{FF2B5EF4-FFF2-40B4-BE49-F238E27FC236}">
                <a16:creationId xmlns:a16="http://schemas.microsoft.com/office/drawing/2014/main" id="{2D51F9A4-D5DE-6543-BB85-9709DF3BE5B6}"/>
              </a:ext>
            </a:extLst>
          </p:cNvPr>
          <p:cNvSpPr txBox="1"/>
          <p:nvPr/>
        </p:nvSpPr>
        <p:spPr>
          <a:xfrm>
            <a:off x="894887" y="2474346"/>
            <a:ext cx="6688571" cy="184666"/>
          </a:xfrm>
          <a:prstGeom prst="rect">
            <a:avLst/>
          </a:prstGeom>
          <a:noFill/>
        </p:spPr>
        <p:txBody>
          <a:bodyPr wrap="square" lIns="0" tIns="0" rIns="0" bIns="0" rtlCol="0" anchor="t">
            <a:spAutoFit/>
          </a:bodyPr>
          <a:lstStyle/>
          <a:p>
            <a:pPr>
              <a:spcAft>
                <a:spcPts val="600"/>
              </a:spcAft>
            </a:pPr>
            <a:r>
              <a:rPr lang="en-US" sz="1200" dirty="0">
                <a:solidFill>
                  <a:schemeClr val="tx2"/>
                </a:solidFill>
              </a:rPr>
              <a:t>NuScale received Standard Design Approval (SDA) in September 2020</a:t>
            </a:r>
          </a:p>
        </p:txBody>
      </p:sp>
      <p:pic>
        <p:nvPicPr>
          <p:cNvPr id="17" name="Graphic 16">
            <a:extLst>
              <a:ext uri="{FF2B5EF4-FFF2-40B4-BE49-F238E27FC236}">
                <a16:creationId xmlns:a16="http://schemas.microsoft.com/office/drawing/2014/main" id="{561286DA-03DD-3646-872B-B843D3E2E5A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98287" y="1137971"/>
            <a:ext cx="274320" cy="274320"/>
          </a:xfrm>
          <a:prstGeom prst="rect">
            <a:avLst/>
          </a:prstGeom>
        </p:spPr>
      </p:pic>
      <p:pic>
        <p:nvPicPr>
          <p:cNvPr id="18" name="Graphic 17">
            <a:extLst>
              <a:ext uri="{FF2B5EF4-FFF2-40B4-BE49-F238E27FC236}">
                <a16:creationId xmlns:a16="http://schemas.microsoft.com/office/drawing/2014/main" id="{F83AF3E5-755C-7A46-8215-794D6BD1EFA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90794" y="2429519"/>
            <a:ext cx="274320" cy="274320"/>
          </a:xfrm>
          <a:prstGeom prst="rect">
            <a:avLst/>
          </a:prstGeom>
        </p:spPr>
      </p:pic>
      <p:sp>
        <p:nvSpPr>
          <p:cNvPr id="19" name="TextBox 18">
            <a:extLst>
              <a:ext uri="{FF2B5EF4-FFF2-40B4-BE49-F238E27FC236}">
                <a16:creationId xmlns:a16="http://schemas.microsoft.com/office/drawing/2014/main" id="{D94281C9-F9A7-DD4B-98AE-60579109E9DB}"/>
              </a:ext>
            </a:extLst>
          </p:cNvPr>
          <p:cNvSpPr txBox="1"/>
          <p:nvPr/>
        </p:nvSpPr>
        <p:spPr>
          <a:xfrm>
            <a:off x="902380" y="3048772"/>
            <a:ext cx="6681078" cy="184666"/>
          </a:xfrm>
          <a:prstGeom prst="rect">
            <a:avLst/>
          </a:prstGeom>
          <a:noFill/>
        </p:spPr>
        <p:txBody>
          <a:bodyPr wrap="square" lIns="0" tIns="0" rIns="0" bIns="0" rtlCol="0" anchor="t">
            <a:spAutoFit/>
          </a:bodyPr>
          <a:lstStyle/>
          <a:p>
            <a:pPr>
              <a:spcAft>
                <a:spcPts val="600"/>
              </a:spcAft>
            </a:pPr>
            <a:r>
              <a:rPr lang="en-US" sz="1200" b="1" dirty="0"/>
              <a:t>Commission voted unanimously to approve design certification in July 2022</a:t>
            </a:r>
          </a:p>
        </p:txBody>
      </p:sp>
      <p:pic>
        <p:nvPicPr>
          <p:cNvPr id="20" name="Graphic 19">
            <a:extLst>
              <a:ext uri="{FF2B5EF4-FFF2-40B4-BE49-F238E27FC236}">
                <a16:creationId xmlns:a16="http://schemas.microsoft.com/office/drawing/2014/main" id="{C89E30FB-EB65-A14F-88A6-AD4B04C7BE1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00466" y="3003945"/>
            <a:ext cx="274320" cy="274320"/>
          </a:xfrm>
          <a:prstGeom prst="rect">
            <a:avLst/>
          </a:prstGeom>
        </p:spPr>
      </p:pic>
      <p:cxnSp>
        <p:nvCxnSpPr>
          <p:cNvPr id="21" name="Straight Connector 20">
            <a:extLst>
              <a:ext uri="{FF2B5EF4-FFF2-40B4-BE49-F238E27FC236}">
                <a16:creationId xmlns:a16="http://schemas.microsoft.com/office/drawing/2014/main" id="{244BE50F-C79D-E542-AA99-EB35AED150FF}"/>
              </a:ext>
            </a:extLst>
          </p:cNvPr>
          <p:cNvCxnSpPr>
            <a:cxnSpLocks/>
          </p:cNvCxnSpPr>
          <p:nvPr/>
        </p:nvCxnSpPr>
        <p:spPr>
          <a:xfrm>
            <a:off x="304800" y="2816408"/>
            <a:ext cx="727865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1A67EA1-83E6-6840-995A-B76223929F83}"/>
              </a:ext>
            </a:extLst>
          </p:cNvPr>
          <p:cNvPicPr>
            <a:picLocks noChangeAspect="1"/>
          </p:cNvPicPr>
          <p:nvPr/>
        </p:nvPicPr>
        <p:blipFill>
          <a:blip r:embed="rId8"/>
          <a:stretch>
            <a:fillRect/>
          </a:stretch>
        </p:blipFill>
        <p:spPr>
          <a:xfrm>
            <a:off x="400466" y="1837538"/>
            <a:ext cx="274344" cy="274344"/>
          </a:xfrm>
          <a:prstGeom prst="rect">
            <a:avLst/>
          </a:prstGeom>
        </p:spPr>
      </p:pic>
    </p:spTree>
    <p:extLst>
      <p:ext uri="{BB962C8B-B14F-4D97-AF65-F5344CB8AC3E}">
        <p14:creationId xmlns:p14="http://schemas.microsoft.com/office/powerpoint/2010/main" val="140249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9CE3F-F00A-2E49-AA7D-380D7ED2346F}"/>
              </a:ext>
            </a:extLst>
          </p:cNvPr>
          <p:cNvSpPr>
            <a:spLocks noGrp="1"/>
          </p:cNvSpPr>
          <p:nvPr>
            <p:ph type="title"/>
          </p:nvPr>
        </p:nvSpPr>
        <p:spPr/>
        <p:txBody>
          <a:bodyPr/>
          <a:lstStyle/>
          <a:p>
            <a:r>
              <a:rPr lang="en-US" dirty="0"/>
              <a:t>Company History and Key Milestones</a:t>
            </a:r>
          </a:p>
        </p:txBody>
      </p:sp>
      <p:pic>
        <p:nvPicPr>
          <p:cNvPr id="4" name="Picture 4">
            <a:extLst>
              <a:ext uri="{FF2B5EF4-FFF2-40B4-BE49-F238E27FC236}">
                <a16:creationId xmlns:a16="http://schemas.microsoft.com/office/drawing/2014/main" id="{1A984C34-6237-8A45-BA8B-AEF79DDA518D}"/>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06939" y="3735333"/>
            <a:ext cx="667690" cy="517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B70F789-C346-814D-80CA-064E5B615B4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a:ext>
            </a:extLst>
          </a:blip>
          <a:srcRect l="3653"/>
          <a:stretch/>
        </p:blipFill>
        <p:spPr>
          <a:xfrm>
            <a:off x="0" y="1088461"/>
            <a:ext cx="7863840" cy="2019367"/>
          </a:xfrm>
          <a:prstGeom prst="rect">
            <a:avLst/>
          </a:prstGeom>
        </p:spPr>
      </p:pic>
      <p:sp>
        <p:nvSpPr>
          <p:cNvPr id="6" name="TextBox 5">
            <a:extLst>
              <a:ext uri="{FF2B5EF4-FFF2-40B4-BE49-F238E27FC236}">
                <a16:creationId xmlns:a16="http://schemas.microsoft.com/office/drawing/2014/main" id="{F00C813C-B97F-D44F-A44C-DD51ED2CCC65}"/>
              </a:ext>
            </a:extLst>
          </p:cNvPr>
          <p:cNvSpPr txBox="1"/>
          <p:nvPr/>
        </p:nvSpPr>
        <p:spPr>
          <a:xfrm>
            <a:off x="897503" y="4329030"/>
            <a:ext cx="909174" cy="430887"/>
          </a:xfrm>
          <a:prstGeom prst="rect">
            <a:avLst/>
          </a:prstGeom>
          <a:solidFill>
            <a:schemeClr val="bg1"/>
          </a:solidFill>
        </p:spPr>
        <p:txBody>
          <a:bodyPr wrap="square" lIns="0" tIns="45720" rIns="0" bIns="45720" rtlCol="0" anchor="ctr">
            <a:noAutofit/>
          </a:bodyPr>
          <a:lstStyle/>
          <a:p>
            <a:pPr marL="0" marR="0" lvl="0" indent="0" algn="l" defTabSz="4572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Began NRC</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Pre-Application</a:t>
            </a:r>
          </a:p>
        </p:txBody>
      </p:sp>
      <p:sp>
        <p:nvSpPr>
          <p:cNvPr id="7" name="Arrow: Right 6">
            <a:extLst>
              <a:ext uri="{FF2B5EF4-FFF2-40B4-BE49-F238E27FC236}">
                <a16:creationId xmlns:a16="http://schemas.microsoft.com/office/drawing/2014/main" id="{05493283-7608-3745-A300-B74E1DF845F5}"/>
              </a:ext>
            </a:extLst>
          </p:cNvPr>
          <p:cNvSpPr/>
          <p:nvPr/>
        </p:nvSpPr>
        <p:spPr>
          <a:xfrm>
            <a:off x="0" y="2839848"/>
            <a:ext cx="12192000" cy="602611"/>
          </a:xfrm>
          <a:prstGeom prst="rightArrow">
            <a:avLst>
              <a:gd name="adj1" fmla="val 54624"/>
              <a:gd name="adj2" fmla="val 50000"/>
            </a:avLst>
          </a:prstGeom>
          <a:solidFill>
            <a:srgbClr val="48A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51D3D813-5767-2742-8616-0CAF7A42DFFD}"/>
              </a:ext>
            </a:extLst>
          </p:cNvPr>
          <p:cNvSpPr txBox="1"/>
          <p:nvPr/>
        </p:nvSpPr>
        <p:spPr>
          <a:xfrm>
            <a:off x="304799" y="3063087"/>
            <a:ext cx="393701"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2007</a:t>
            </a:r>
          </a:p>
        </p:txBody>
      </p:sp>
      <p:cxnSp>
        <p:nvCxnSpPr>
          <p:cNvPr id="9" name="Straight Connector 8">
            <a:extLst>
              <a:ext uri="{FF2B5EF4-FFF2-40B4-BE49-F238E27FC236}">
                <a16:creationId xmlns:a16="http://schemas.microsoft.com/office/drawing/2014/main" id="{6BCF58E8-A52F-E449-99A3-E6B73854EAE9}"/>
              </a:ext>
            </a:extLst>
          </p:cNvPr>
          <p:cNvCxnSpPr>
            <a:cxnSpLocks/>
          </p:cNvCxnSpPr>
          <p:nvPr/>
        </p:nvCxnSpPr>
        <p:spPr>
          <a:xfrm rot="5400000">
            <a:off x="690956"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0A168-87EE-9B43-8D4B-4D0A4A738528}"/>
              </a:ext>
            </a:extLst>
          </p:cNvPr>
          <p:cNvSpPr txBox="1"/>
          <p:nvPr/>
        </p:nvSpPr>
        <p:spPr>
          <a:xfrm>
            <a:off x="870836" y="3060543"/>
            <a:ext cx="409007" cy="174322"/>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2008</a:t>
            </a:r>
          </a:p>
        </p:txBody>
      </p:sp>
      <p:cxnSp>
        <p:nvCxnSpPr>
          <p:cNvPr id="11" name="Straight Connector 10">
            <a:extLst>
              <a:ext uri="{FF2B5EF4-FFF2-40B4-BE49-F238E27FC236}">
                <a16:creationId xmlns:a16="http://schemas.microsoft.com/office/drawing/2014/main" id="{7D47D606-399D-0641-BAEA-FB5FF85ED340}"/>
              </a:ext>
            </a:extLst>
          </p:cNvPr>
          <p:cNvCxnSpPr>
            <a:cxnSpLocks/>
          </p:cNvCxnSpPr>
          <p:nvPr/>
        </p:nvCxnSpPr>
        <p:spPr>
          <a:xfrm rot="5400000">
            <a:off x="1272299"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808023E-7871-FB48-889F-8885C239F5E8}"/>
              </a:ext>
            </a:extLst>
          </p:cNvPr>
          <p:cNvSpPr txBox="1"/>
          <p:nvPr/>
        </p:nvSpPr>
        <p:spPr>
          <a:xfrm>
            <a:off x="1452179" y="3063087"/>
            <a:ext cx="363273"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a:t>
            </a:r>
          </a:p>
        </p:txBody>
      </p:sp>
      <p:cxnSp>
        <p:nvCxnSpPr>
          <p:cNvPr id="13" name="Straight Connector 12">
            <a:extLst>
              <a:ext uri="{FF2B5EF4-FFF2-40B4-BE49-F238E27FC236}">
                <a16:creationId xmlns:a16="http://schemas.microsoft.com/office/drawing/2014/main" id="{B576ED00-FEDB-2C4A-96A6-90BF6EC0A0EC}"/>
              </a:ext>
            </a:extLst>
          </p:cNvPr>
          <p:cNvCxnSpPr>
            <a:cxnSpLocks/>
          </p:cNvCxnSpPr>
          <p:nvPr/>
        </p:nvCxnSpPr>
        <p:spPr>
          <a:xfrm rot="5400000">
            <a:off x="1807908"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4AD918-CFF2-0C4C-AC4E-3140A6F32A34}"/>
              </a:ext>
            </a:extLst>
          </p:cNvPr>
          <p:cNvSpPr txBox="1"/>
          <p:nvPr/>
        </p:nvSpPr>
        <p:spPr>
          <a:xfrm>
            <a:off x="1987788" y="3063087"/>
            <a:ext cx="393699"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2011</a:t>
            </a:r>
          </a:p>
        </p:txBody>
      </p:sp>
      <p:cxnSp>
        <p:nvCxnSpPr>
          <p:cNvPr id="15" name="Straight Connector 14">
            <a:extLst>
              <a:ext uri="{FF2B5EF4-FFF2-40B4-BE49-F238E27FC236}">
                <a16:creationId xmlns:a16="http://schemas.microsoft.com/office/drawing/2014/main" id="{D3FE5558-CE82-614B-BD30-A0CD5ED4F91B}"/>
              </a:ext>
            </a:extLst>
          </p:cNvPr>
          <p:cNvCxnSpPr>
            <a:cxnSpLocks/>
          </p:cNvCxnSpPr>
          <p:nvPr/>
        </p:nvCxnSpPr>
        <p:spPr>
          <a:xfrm rot="5400000">
            <a:off x="2912824"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3CABB4-5183-784D-B11A-AF7ED741A9E7}"/>
              </a:ext>
            </a:extLst>
          </p:cNvPr>
          <p:cNvSpPr txBox="1"/>
          <p:nvPr/>
        </p:nvSpPr>
        <p:spPr>
          <a:xfrm>
            <a:off x="3092704" y="3063087"/>
            <a:ext cx="393699"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2013</a:t>
            </a:r>
          </a:p>
        </p:txBody>
      </p:sp>
      <p:cxnSp>
        <p:nvCxnSpPr>
          <p:cNvPr id="17" name="Straight Connector 16">
            <a:extLst>
              <a:ext uri="{FF2B5EF4-FFF2-40B4-BE49-F238E27FC236}">
                <a16:creationId xmlns:a16="http://schemas.microsoft.com/office/drawing/2014/main" id="{B3B3A031-78B4-4F4D-AC5E-89C0F0051E7E}"/>
              </a:ext>
            </a:extLst>
          </p:cNvPr>
          <p:cNvCxnSpPr>
            <a:cxnSpLocks/>
          </p:cNvCxnSpPr>
          <p:nvPr/>
        </p:nvCxnSpPr>
        <p:spPr>
          <a:xfrm rot="5400000">
            <a:off x="3478859"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D6225D-F170-EC49-A64F-AB1967092276}"/>
              </a:ext>
            </a:extLst>
          </p:cNvPr>
          <p:cNvSpPr txBox="1"/>
          <p:nvPr/>
        </p:nvSpPr>
        <p:spPr>
          <a:xfrm>
            <a:off x="3658739" y="3063087"/>
            <a:ext cx="393699"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2014</a:t>
            </a:r>
          </a:p>
        </p:txBody>
      </p:sp>
      <p:cxnSp>
        <p:nvCxnSpPr>
          <p:cNvPr id="19" name="Straight Connector 18">
            <a:extLst>
              <a:ext uri="{FF2B5EF4-FFF2-40B4-BE49-F238E27FC236}">
                <a16:creationId xmlns:a16="http://schemas.microsoft.com/office/drawing/2014/main" id="{4023B666-A8A8-644A-AD2A-3FC8C9092CD6}"/>
              </a:ext>
            </a:extLst>
          </p:cNvPr>
          <p:cNvCxnSpPr>
            <a:cxnSpLocks/>
          </p:cNvCxnSpPr>
          <p:nvPr/>
        </p:nvCxnSpPr>
        <p:spPr>
          <a:xfrm rot="5400000">
            <a:off x="4044894"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214779-1C5F-BB4A-A23C-33EAD0D5A0C4}"/>
              </a:ext>
            </a:extLst>
          </p:cNvPr>
          <p:cNvCxnSpPr>
            <a:cxnSpLocks/>
          </p:cNvCxnSpPr>
          <p:nvPr/>
        </p:nvCxnSpPr>
        <p:spPr>
          <a:xfrm rot="5400000">
            <a:off x="4582135"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6682C52-7C07-9842-A629-C1D3FD30820E}"/>
              </a:ext>
            </a:extLst>
          </p:cNvPr>
          <p:cNvSpPr txBox="1"/>
          <p:nvPr/>
        </p:nvSpPr>
        <p:spPr>
          <a:xfrm>
            <a:off x="4762015" y="3063087"/>
            <a:ext cx="393699"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2016</a:t>
            </a:r>
          </a:p>
        </p:txBody>
      </p:sp>
      <p:cxnSp>
        <p:nvCxnSpPr>
          <p:cNvPr id="22" name="Straight Connector 21">
            <a:extLst>
              <a:ext uri="{FF2B5EF4-FFF2-40B4-BE49-F238E27FC236}">
                <a16:creationId xmlns:a16="http://schemas.microsoft.com/office/drawing/2014/main" id="{CAB9F729-1AE7-E744-8D88-598A121ABC95}"/>
              </a:ext>
            </a:extLst>
          </p:cNvPr>
          <p:cNvCxnSpPr>
            <a:cxnSpLocks/>
          </p:cNvCxnSpPr>
          <p:nvPr/>
        </p:nvCxnSpPr>
        <p:spPr>
          <a:xfrm rot="5400000">
            <a:off x="5685411"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F6169BE-5739-5D48-9A7D-3A253FF201C2}"/>
              </a:ext>
            </a:extLst>
          </p:cNvPr>
          <p:cNvSpPr txBox="1"/>
          <p:nvPr/>
        </p:nvSpPr>
        <p:spPr>
          <a:xfrm>
            <a:off x="5865291" y="3063087"/>
            <a:ext cx="393699"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2019</a:t>
            </a:r>
          </a:p>
        </p:txBody>
      </p:sp>
      <p:cxnSp>
        <p:nvCxnSpPr>
          <p:cNvPr id="24" name="Straight Connector 23">
            <a:extLst>
              <a:ext uri="{FF2B5EF4-FFF2-40B4-BE49-F238E27FC236}">
                <a16:creationId xmlns:a16="http://schemas.microsoft.com/office/drawing/2014/main" id="{A404373F-F10E-3046-8C13-6AD88FC800AC}"/>
              </a:ext>
            </a:extLst>
          </p:cNvPr>
          <p:cNvCxnSpPr>
            <a:cxnSpLocks/>
          </p:cNvCxnSpPr>
          <p:nvPr/>
        </p:nvCxnSpPr>
        <p:spPr>
          <a:xfrm rot="5400000">
            <a:off x="6251446"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2B0631C-832E-DD49-8AE2-8B8B147B0EC2}"/>
              </a:ext>
            </a:extLst>
          </p:cNvPr>
          <p:cNvSpPr txBox="1"/>
          <p:nvPr/>
        </p:nvSpPr>
        <p:spPr>
          <a:xfrm>
            <a:off x="6431326" y="3063087"/>
            <a:ext cx="393699"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2020</a:t>
            </a:r>
          </a:p>
        </p:txBody>
      </p:sp>
      <p:cxnSp>
        <p:nvCxnSpPr>
          <p:cNvPr id="26" name="Straight Connector 25">
            <a:extLst>
              <a:ext uri="{FF2B5EF4-FFF2-40B4-BE49-F238E27FC236}">
                <a16:creationId xmlns:a16="http://schemas.microsoft.com/office/drawing/2014/main" id="{C22968D4-A02B-ED45-9FE6-3A12D07E9872}"/>
              </a:ext>
            </a:extLst>
          </p:cNvPr>
          <p:cNvCxnSpPr>
            <a:cxnSpLocks/>
          </p:cNvCxnSpPr>
          <p:nvPr/>
        </p:nvCxnSpPr>
        <p:spPr>
          <a:xfrm rot="5400000">
            <a:off x="6817481"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F840988-8CA2-3F48-81E4-3911AD932B4D}"/>
              </a:ext>
            </a:extLst>
          </p:cNvPr>
          <p:cNvSpPr txBox="1"/>
          <p:nvPr/>
        </p:nvSpPr>
        <p:spPr>
          <a:xfrm>
            <a:off x="6997361" y="3063087"/>
            <a:ext cx="393699"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2021</a:t>
            </a:r>
          </a:p>
        </p:txBody>
      </p:sp>
      <p:cxnSp>
        <p:nvCxnSpPr>
          <p:cNvPr id="28" name="Straight Connector 27">
            <a:extLst>
              <a:ext uri="{FF2B5EF4-FFF2-40B4-BE49-F238E27FC236}">
                <a16:creationId xmlns:a16="http://schemas.microsoft.com/office/drawing/2014/main" id="{AA765FDA-D38A-8B4B-AD16-E6A5FFBDC483}"/>
              </a:ext>
            </a:extLst>
          </p:cNvPr>
          <p:cNvCxnSpPr>
            <a:cxnSpLocks/>
          </p:cNvCxnSpPr>
          <p:nvPr/>
        </p:nvCxnSpPr>
        <p:spPr>
          <a:xfrm rot="5400000">
            <a:off x="7383528"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686A98-0451-AB41-BB61-0227E0E60552}"/>
              </a:ext>
            </a:extLst>
          </p:cNvPr>
          <p:cNvCxnSpPr>
            <a:cxnSpLocks/>
          </p:cNvCxnSpPr>
          <p:nvPr/>
        </p:nvCxnSpPr>
        <p:spPr>
          <a:xfrm>
            <a:off x="501649" y="3234865"/>
            <a:ext cx="0" cy="325943"/>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B62834-3F89-4B45-9EBC-8B1E2F11A0AC}"/>
              </a:ext>
            </a:extLst>
          </p:cNvPr>
          <p:cNvCxnSpPr>
            <a:cxnSpLocks/>
          </p:cNvCxnSpPr>
          <p:nvPr/>
        </p:nvCxnSpPr>
        <p:spPr>
          <a:xfrm>
            <a:off x="1094352" y="3234865"/>
            <a:ext cx="0" cy="1034793"/>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BEFD701-BFF4-3841-B903-44B8D4C7881B}"/>
              </a:ext>
            </a:extLst>
          </p:cNvPr>
          <p:cNvSpPr txBox="1"/>
          <p:nvPr/>
        </p:nvSpPr>
        <p:spPr>
          <a:xfrm>
            <a:off x="293663" y="3623824"/>
            <a:ext cx="709805" cy="553998"/>
          </a:xfrm>
          <a:prstGeom prst="rect">
            <a:avLst/>
          </a:prstGeom>
          <a:solidFill>
            <a:schemeClr val="bg1"/>
          </a:solidFill>
        </p:spPr>
        <p:txBody>
          <a:bodyPr wrap="square" lIns="0" tIns="45720" rIns="0" bIns="45720" rtlCol="0" anchor="ctr">
            <a:spAutoFit/>
          </a:bodyPr>
          <a:lstStyle/>
          <a:p>
            <a:pPr marL="0" marR="0" lvl="0" indent="0" algn="l" defTabSz="4572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Formation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of NuScale Power, LLC </a:t>
            </a:r>
          </a:p>
        </p:txBody>
      </p:sp>
      <p:pic>
        <p:nvPicPr>
          <p:cNvPr id="32" name="Picture 2">
            <a:extLst>
              <a:ext uri="{FF2B5EF4-FFF2-40B4-BE49-F238E27FC236}">
                <a16:creationId xmlns:a16="http://schemas.microsoft.com/office/drawing/2014/main" id="{1F58C093-EA5D-DD4C-B426-369FF718A3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6379" y="2441510"/>
            <a:ext cx="823318" cy="185890"/>
          </a:xfrm>
          <a:prstGeom prst="rect">
            <a:avLst/>
          </a:prstGeom>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92DCAE21-0673-FE41-87F0-B3383890430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40382" y="1609555"/>
            <a:ext cx="822960" cy="490506"/>
          </a:xfrm>
          <a:prstGeom prst="rect">
            <a:avLst/>
          </a:prstGeom>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3181D4D-4BCE-C948-B9DD-18C72D53A2B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32374" y="2215842"/>
            <a:ext cx="739598" cy="147436"/>
          </a:xfrm>
          <a:prstGeom prst="rect">
            <a:avLst/>
          </a:prstGeom>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3D91BAF8-9AAE-CD4A-A2DF-389CF883DDE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16843" y="2186754"/>
            <a:ext cx="393698" cy="393698"/>
          </a:xfrm>
          <a:prstGeom prst="rect">
            <a:avLst/>
          </a:prstGeom>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96F4133-9F5E-AB42-93D8-7D667243FE81}"/>
              </a:ext>
            </a:extLst>
          </p:cNvPr>
          <p:cNvSpPr txBox="1"/>
          <p:nvPr/>
        </p:nvSpPr>
        <p:spPr>
          <a:xfrm>
            <a:off x="2095321" y="4037305"/>
            <a:ext cx="1031223" cy="307777"/>
          </a:xfrm>
          <a:prstGeom prst="rect">
            <a:avLst/>
          </a:prstGeom>
          <a:solidFill>
            <a:schemeClr val="bg1"/>
          </a:solidFill>
        </p:spPr>
        <p:txBody>
          <a:bodyPr wrap="square" lIns="0" tIns="0" rIns="0" bIns="0" rtlCol="0" anchor="b">
            <a:spAutoFit/>
          </a:bodyPr>
          <a:lstStyle/>
          <a:p>
            <a:pPr marL="0" marR="0" lvl="0" indent="0" algn="r" defTabSz="4445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Secured First Customer</a:t>
            </a:r>
          </a:p>
        </p:txBody>
      </p:sp>
      <p:pic>
        <p:nvPicPr>
          <p:cNvPr id="37" name="Picture 4">
            <a:extLst>
              <a:ext uri="{FF2B5EF4-FFF2-40B4-BE49-F238E27FC236}">
                <a16:creationId xmlns:a16="http://schemas.microsoft.com/office/drawing/2014/main" id="{ED8C827C-0FBB-6345-BAC7-C3A0D203293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409549" y="3699257"/>
            <a:ext cx="716995" cy="293002"/>
          </a:xfrm>
          <a:prstGeom prst="rect">
            <a:avLst/>
          </a:prstGeom>
          <a:solidFill>
            <a:schemeClr val="bg1"/>
          </a:solidFill>
        </p:spPr>
      </p:pic>
      <p:cxnSp>
        <p:nvCxnSpPr>
          <p:cNvPr id="38" name="Straight Connector 37">
            <a:extLst>
              <a:ext uri="{FF2B5EF4-FFF2-40B4-BE49-F238E27FC236}">
                <a16:creationId xmlns:a16="http://schemas.microsoft.com/office/drawing/2014/main" id="{C4047ED6-7BCB-B44C-88D8-EA108715712A}"/>
              </a:ext>
            </a:extLst>
          </p:cNvPr>
          <p:cNvCxnSpPr>
            <a:cxnSpLocks/>
          </p:cNvCxnSpPr>
          <p:nvPr/>
        </p:nvCxnSpPr>
        <p:spPr>
          <a:xfrm>
            <a:off x="2929694" y="4373217"/>
            <a:ext cx="0" cy="164592"/>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23A0CA4-12B0-6249-808D-3BDC443F96F2}"/>
              </a:ext>
            </a:extLst>
          </p:cNvPr>
          <p:cNvSpPr txBox="1"/>
          <p:nvPr/>
        </p:nvSpPr>
        <p:spPr>
          <a:xfrm>
            <a:off x="2095321" y="4594302"/>
            <a:ext cx="1031223" cy="553998"/>
          </a:xfrm>
          <a:prstGeom prst="rect">
            <a:avLst/>
          </a:prstGeom>
          <a:solidFill>
            <a:schemeClr val="bg1"/>
          </a:solidFill>
        </p:spPr>
        <p:txBody>
          <a:bodyPr wrap="square" lIns="0" tIns="45720" rIns="0" bIns="45720" rtlCol="0" anchor="t">
            <a:spAutoFit/>
          </a:bodyPr>
          <a:lstStyle/>
          <a:p>
            <a:pPr marL="0" marR="0" lvl="0" indent="0" algn="r" defTabSz="4445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$226mm U.S. DOE SMR Award Recipient</a:t>
            </a:r>
          </a:p>
        </p:txBody>
      </p:sp>
      <p:sp>
        <p:nvSpPr>
          <p:cNvPr id="40" name="TextBox 39">
            <a:extLst>
              <a:ext uri="{FF2B5EF4-FFF2-40B4-BE49-F238E27FC236}">
                <a16:creationId xmlns:a16="http://schemas.microsoft.com/office/drawing/2014/main" id="{9AC4AA17-32A3-D443-8CE7-A5904FB913D8}"/>
              </a:ext>
            </a:extLst>
          </p:cNvPr>
          <p:cNvSpPr txBox="1"/>
          <p:nvPr/>
        </p:nvSpPr>
        <p:spPr>
          <a:xfrm>
            <a:off x="3949975" y="3623824"/>
            <a:ext cx="816502" cy="400110"/>
          </a:xfrm>
          <a:prstGeom prst="rect">
            <a:avLst/>
          </a:prstGeom>
          <a:solidFill>
            <a:schemeClr val="bg1"/>
          </a:solidFill>
        </p:spPr>
        <p:txBody>
          <a:bodyPr wrap="square" lIns="0" tIns="45720" rIns="0" bIns="45720" rtlCol="0" anchor="ctr">
            <a:spAutoFit/>
          </a:bodyPr>
          <a:lstStyle/>
          <a:p>
            <a:pPr marL="0" marR="0" lvl="0" indent="0" algn="r" defTabSz="4572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UAMPS Site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Selection </a:t>
            </a:r>
          </a:p>
        </p:txBody>
      </p:sp>
      <p:cxnSp>
        <p:nvCxnSpPr>
          <p:cNvPr id="41" name="Straight Connector 40">
            <a:extLst>
              <a:ext uri="{FF2B5EF4-FFF2-40B4-BE49-F238E27FC236}">
                <a16:creationId xmlns:a16="http://schemas.microsoft.com/office/drawing/2014/main" id="{455970BC-B5F6-C644-955E-A75BD8BDB46B}"/>
              </a:ext>
            </a:extLst>
          </p:cNvPr>
          <p:cNvCxnSpPr>
            <a:cxnSpLocks/>
          </p:cNvCxnSpPr>
          <p:nvPr/>
        </p:nvCxnSpPr>
        <p:spPr>
          <a:xfrm>
            <a:off x="4569627" y="4039322"/>
            <a:ext cx="0" cy="164592"/>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62BD9E-B6A5-E14B-B54F-DF7732C8698B}"/>
              </a:ext>
            </a:extLst>
          </p:cNvPr>
          <p:cNvSpPr txBox="1"/>
          <p:nvPr/>
        </p:nvSpPr>
        <p:spPr>
          <a:xfrm>
            <a:off x="3640259" y="4262664"/>
            <a:ext cx="1126218" cy="707886"/>
          </a:xfrm>
          <a:prstGeom prst="rect">
            <a:avLst/>
          </a:prstGeom>
          <a:solidFill>
            <a:schemeClr val="bg1"/>
          </a:solidFill>
        </p:spPr>
        <p:txBody>
          <a:bodyPr wrap="square" lIns="0" tIns="45720" rIns="0" bIns="45720" rtlCol="0" anchor="t">
            <a:spAutoFit/>
          </a:bodyPr>
          <a:lstStyle/>
          <a:p>
            <a:pPr marL="0" marR="0" lvl="0" indent="0" algn="r" defTabSz="4445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First-Ever SMR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Design Certification Application (DCA) Submitted to NRC</a:t>
            </a:r>
          </a:p>
        </p:txBody>
      </p:sp>
      <p:sp>
        <p:nvSpPr>
          <p:cNvPr id="43" name="TextBox 42">
            <a:extLst>
              <a:ext uri="{FF2B5EF4-FFF2-40B4-BE49-F238E27FC236}">
                <a16:creationId xmlns:a16="http://schemas.microsoft.com/office/drawing/2014/main" id="{1703CF3F-8164-C84E-B814-A2CFEAEA3D0E}"/>
              </a:ext>
            </a:extLst>
          </p:cNvPr>
          <p:cNvSpPr txBox="1"/>
          <p:nvPr/>
        </p:nvSpPr>
        <p:spPr>
          <a:xfrm>
            <a:off x="7629834" y="3055264"/>
            <a:ext cx="1228605"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2022 and Beyond</a:t>
            </a:r>
          </a:p>
        </p:txBody>
      </p:sp>
      <p:sp>
        <p:nvSpPr>
          <p:cNvPr id="44" name="TextBox 43">
            <a:extLst>
              <a:ext uri="{FF2B5EF4-FFF2-40B4-BE49-F238E27FC236}">
                <a16:creationId xmlns:a16="http://schemas.microsoft.com/office/drawing/2014/main" id="{7A402373-CF8E-1B4D-8504-A8D8964A3769}"/>
              </a:ext>
            </a:extLst>
          </p:cNvPr>
          <p:cNvSpPr txBox="1"/>
          <p:nvPr/>
        </p:nvSpPr>
        <p:spPr>
          <a:xfrm>
            <a:off x="9945817" y="3623824"/>
            <a:ext cx="1743873" cy="1356782"/>
          </a:xfrm>
          <a:prstGeom prst="rect">
            <a:avLst/>
          </a:prstGeom>
          <a:solidFill>
            <a:schemeClr val="bg1"/>
          </a:solidFill>
        </p:spPr>
        <p:txBody>
          <a:bodyPr wrap="square" lIns="0" tIns="45720" rIns="0" bIns="45720" rtlCol="0" anchor="t">
            <a:spAutoFit/>
          </a:bodyPr>
          <a:lstStyle/>
          <a:p>
            <a:pPr marL="0" marR="0" lvl="0" indent="0" algn="l" defTabSz="444500" rtl="0" eaLnBrk="1" fontAlgn="auto" latinLnBrk="0" hangingPunct="1">
              <a:lnSpc>
                <a:spcPct val="100000"/>
              </a:lnSpc>
              <a:spcBef>
                <a:spcPct val="0"/>
              </a:spcBef>
              <a:spcAft>
                <a:spcPts val="50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Arial"/>
                <a:ea typeface="+mn-ea"/>
                <a:cs typeface="+mn-cs"/>
              </a:rPr>
              <a:t>2024: NRC Approval of 77 MWe 6-module </a:t>
            </a:r>
            <a:r>
              <a:rPr kumimoji="0" lang="en-US" sz="1000" b="1" i="0" u="none" strike="noStrike" kern="1200" cap="none" spc="0" normalizeH="0" baseline="0" noProof="0" dirty="0">
                <a:ln>
                  <a:noFill/>
                </a:ln>
                <a:solidFill>
                  <a:srgbClr val="595959"/>
                </a:solidFill>
                <a:effectLst/>
                <a:uLnTx/>
                <a:uFillTx/>
                <a:latin typeface="Arial"/>
                <a:ea typeface="+mn-ea"/>
                <a:cs typeface="+mn-cs"/>
              </a:rPr>
              <a:t>Configuration</a:t>
            </a:r>
            <a:r>
              <a:rPr kumimoji="0" lang="en-US" sz="1000" b="0" i="0" u="none" strike="noStrike" kern="1200" cap="none" spc="0" normalizeH="0" baseline="0" noProof="0" dirty="0">
                <a:ln>
                  <a:noFill/>
                </a:ln>
                <a:solidFill>
                  <a:srgbClr val="595959"/>
                </a:solidFill>
                <a:effectLst/>
                <a:uLnTx/>
                <a:uFillTx/>
                <a:latin typeface="Arial"/>
                <a:ea typeface="+mn-ea"/>
                <a:cs typeface="+mn-cs"/>
              </a:rPr>
              <a:t>, Plant Design Ready for Construction and Module Fabrication</a:t>
            </a:r>
          </a:p>
          <a:p>
            <a:pPr marL="0" marR="0" lvl="0" indent="0" algn="l" defTabSz="444500" rtl="0" eaLnBrk="1" fontAlgn="auto" latinLnBrk="0" hangingPunct="1">
              <a:lnSpc>
                <a:spcPct val="100000"/>
              </a:lnSpc>
              <a:spcBef>
                <a:spcPct val="0"/>
              </a:spcBef>
              <a:spcAft>
                <a:spcPts val="50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Arial"/>
                <a:ea typeface="+mn-ea"/>
                <a:cs typeface="+mn-cs"/>
              </a:rPr>
              <a:t>2027: Ability to Deploy Modules</a:t>
            </a:r>
          </a:p>
        </p:txBody>
      </p:sp>
      <p:cxnSp>
        <p:nvCxnSpPr>
          <p:cNvPr id="45" name="Straight Connector 44">
            <a:extLst>
              <a:ext uri="{FF2B5EF4-FFF2-40B4-BE49-F238E27FC236}">
                <a16:creationId xmlns:a16="http://schemas.microsoft.com/office/drawing/2014/main" id="{9A55C6AA-46EB-8743-A0BB-B32C82D4AD9C}"/>
              </a:ext>
            </a:extLst>
          </p:cNvPr>
          <p:cNvCxnSpPr>
            <a:cxnSpLocks/>
          </p:cNvCxnSpPr>
          <p:nvPr/>
        </p:nvCxnSpPr>
        <p:spPr>
          <a:xfrm>
            <a:off x="8141640" y="3234864"/>
            <a:ext cx="0" cy="329184"/>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E3A56AD-E9AA-904F-8CE1-F61672BEA794}"/>
              </a:ext>
            </a:extLst>
          </p:cNvPr>
          <p:cNvCxnSpPr>
            <a:cxnSpLocks/>
          </p:cNvCxnSpPr>
          <p:nvPr/>
        </p:nvCxnSpPr>
        <p:spPr>
          <a:xfrm>
            <a:off x="6230119" y="3408408"/>
            <a:ext cx="0" cy="152400"/>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18CE39F-7A9F-004A-9C92-D37C0838E1EB}"/>
              </a:ext>
            </a:extLst>
          </p:cNvPr>
          <p:cNvSpPr txBox="1"/>
          <p:nvPr/>
        </p:nvSpPr>
        <p:spPr>
          <a:xfrm>
            <a:off x="5372297" y="3623824"/>
            <a:ext cx="1054671" cy="553998"/>
          </a:xfrm>
          <a:prstGeom prst="rect">
            <a:avLst/>
          </a:prstGeom>
          <a:solidFill>
            <a:schemeClr val="bg1"/>
          </a:solidFill>
        </p:spPr>
        <p:txBody>
          <a:bodyPr wrap="square" lIns="0" tIns="45720" rIns="0" bIns="45720" rtlCol="0" anchor="ctr">
            <a:spAutoFit/>
          </a:bodyPr>
          <a:lstStyle/>
          <a:p>
            <a:pPr marL="0" marR="0" lvl="0" indent="0" algn="r" defTabSz="4572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$1.4B U.S. DOE cost share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for UAMPS</a:t>
            </a:r>
          </a:p>
        </p:txBody>
      </p:sp>
      <p:cxnSp>
        <p:nvCxnSpPr>
          <p:cNvPr id="48" name="Straight Connector 47">
            <a:extLst>
              <a:ext uri="{FF2B5EF4-FFF2-40B4-BE49-F238E27FC236}">
                <a16:creationId xmlns:a16="http://schemas.microsoft.com/office/drawing/2014/main" id="{E0415DCA-EA79-2948-8E92-2BA7346C753B}"/>
              </a:ext>
            </a:extLst>
          </p:cNvPr>
          <p:cNvCxnSpPr>
            <a:cxnSpLocks/>
          </p:cNvCxnSpPr>
          <p:nvPr/>
        </p:nvCxnSpPr>
        <p:spPr>
          <a:xfrm>
            <a:off x="6230119" y="4127809"/>
            <a:ext cx="0" cy="164592"/>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B0EAA1B-320E-5C44-9C6D-A014EBCAE5C8}"/>
              </a:ext>
            </a:extLst>
          </p:cNvPr>
          <p:cNvSpPr txBox="1"/>
          <p:nvPr/>
        </p:nvSpPr>
        <p:spPr>
          <a:xfrm>
            <a:off x="5254311" y="4358528"/>
            <a:ext cx="1172658" cy="553998"/>
          </a:xfrm>
          <a:prstGeom prst="rect">
            <a:avLst/>
          </a:prstGeom>
          <a:solidFill>
            <a:schemeClr val="bg1"/>
          </a:solidFill>
        </p:spPr>
        <p:txBody>
          <a:bodyPr wrap="square" lIns="0" tIns="45720" rIns="0" bIns="45720" rtlCol="0" anchor="t">
            <a:spAutoFit/>
          </a:bodyPr>
          <a:lstStyle/>
          <a:p>
            <a:pPr marL="0" marR="0" lvl="0" indent="0" algn="r" defTabSz="4445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NRC Approval of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Final Safety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Evaluation Report </a:t>
            </a:r>
          </a:p>
        </p:txBody>
      </p:sp>
      <p:cxnSp>
        <p:nvCxnSpPr>
          <p:cNvPr id="50" name="Straight Connector 49">
            <a:extLst>
              <a:ext uri="{FF2B5EF4-FFF2-40B4-BE49-F238E27FC236}">
                <a16:creationId xmlns:a16="http://schemas.microsoft.com/office/drawing/2014/main" id="{EF457A86-81E5-5E4D-A176-100728BDC687}"/>
              </a:ext>
            </a:extLst>
          </p:cNvPr>
          <p:cNvCxnSpPr>
            <a:cxnSpLocks/>
          </p:cNvCxnSpPr>
          <p:nvPr/>
        </p:nvCxnSpPr>
        <p:spPr>
          <a:xfrm>
            <a:off x="6230119" y="4934792"/>
            <a:ext cx="0" cy="171724"/>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B41A32F-5EE8-4E44-A44B-C3B0F52D76A4}"/>
              </a:ext>
            </a:extLst>
          </p:cNvPr>
          <p:cNvSpPr txBox="1"/>
          <p:nvPr/>
        </p:nvSpPr>
        <p:spPr>
          <a:xfrm>
            <a:off x="5114201" y="5150486"/>
            <a:ext cx="1312768" cy="707886"/>
          </a:xfrm>
          <a:prstGeom prst="rect">
            <a:avLst/>
          </a:prstGeom>
          <a:solidFill>
            <a:schemeClr val="bg1"/>
          </a:solidFill>
        </p:spPr>
        <p:txBody>
          <a:bodyPr wrap="square" lIns="0" tIns="45720" rIns="0" bIns="45720" rtlCol="0" anchor="t">
            <a:spAutoFit/>
          </a:bodyPr>
          <a:lstStyle/>
          <a:p>
            <a:pPr marL="0" marR="0" lvl="0" indent="0" algn="r" defTabSz="4445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NRC Standard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Design Approval of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160 </a:t>
            </a:r>
            <a:r>
              <a:rPr kumimoji="0" lang="en-US" sz="1000" b="0" i="0" u="none" strike="noStrike" kern="1200" cap="none" spc="0" normalizeH="0" baseline="0" noProof="0" dirty="0" err="1">
                <a:ln>
                  <a:noFill/>
                </a:ln>
                <a:solidFill>
                  <a:srgbClr val="595959"/>
                </a:solidFill>
                <a:effectLst/>
                <a:uLnTx/>
                <a:uFillTx/>
                <a:latin typeface="Arial"/>
                <a:ea typeface="+mn-ea"/>
                <a:cs typeface="+mn-cs"/>
              </a:rPr>
              <a:t>MWth</a:t>
            </a:r>
            <a:r>
              <a:rPr kumimoji="0" lang="en-US" sz="1000" b="0" i="0" u="none" strike="noStrike" kern="1200" cap="none" spc="0" normalizeH="0" baseline="0" noProof="0" dirty="0">
                <a:ln>
                  <a:noFill/>
                </a:ln>
                <a:solidFill>
                  <a:srgbClr val="595959"/>
                </a:solidFill>
                <a:effectLst/>
                <a:uLnTx/>
                <a:uFillTx/>
                <a:latin typeface="Arial"/>
                <a:ea typeface="+mn-ea"/>
                <a:cs typeface="+mn-cs"/>
              </a:rPr>
              <a:t> (50 MWe),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12-module plant design</a:t>
            </a:r>
          </a:p>
        </p:txBody>
      </p:sp>
      <p:cxnSp>
        <p:nvCxnSpPr>
          <p:cNvPr id="52" name="Straight Connector 51">
            <a:extLst>
              <a:ext uri="{FF2B5EF4-FFF2-40B4-BE49-F238E27FC236}">
                <a16:creationId xmlns:a16="http://schemas.microsoft.com/office/drawing/2014/main" id="{0272DE3A-2618-094A-BA57-857E8E092A83}"/>
              </a:ext>
            </a:extLst>
          </p:cNvPr>
          <p:cNvCxnSpPr>
            <a:cxnSpLocks/>
          </p:cNvCxnSpPr>
          <p:nvPr/>
        </p:nvCxnSpPr>
        <p:spPr>
          <a:xfrm>
            <a:off x="7156850" y="3408409"/>
            <a:ext cx="206477"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772EFF4-5BD6-C246-9472-05953A4DFB41}"/>
              </a:ext>
            </a:extLst>
          </p:cNvPr>
          <p:cNvSpPr txBox="1"/>
          <p:nvPr/>
        </p:nvSpPr>
        <p:spPr>
          <a:xfrm>
            <a:off x="6544791" y="4358528"/>
            <a:ext cx="1029838" cy="1015663"/>
          </a:xfrm>
          <a:prstGeom prst="rect">
            <a:avLst/>
          </a:prstGeom>
          <a:solidFill>
            <a:schemeClr val="bg1"/>
          </a:solidFill>
        </p:spPr>
        <p:txBody>
          <a:bodyPr wrap="square" lIns="0" tIns="45720" rIns="0" bIns="45720" rtlCol="0" anchor="ctr">
            <a:spAutoFit/>
          </a:bodyPr>
          <a:lstStyle/>
          <a:p>
            <a:pPr marL="0" marR="0" lvl="0" indent="0" algn="r" defTabSz="457200" rtl="0" eaLnBrk="1" fontAlgn="auto" latinLnBrk="0" hangingPunct="1">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NuScale Teaming Agreement with Romania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Announced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by U.S. White </a:t>
            </a:r>
            <a:br>
              <a:rPr kumimoji="0" lang="en-US" sz="1000" b="0" i="0" u="none" strike="noStrike" kern="1200" cap="none" spc="0" normalizeH="0" baseline="0" noProof="0" dirty="0">
                <a:ln>
                  <a:noFill/>
                </a:ln>
                <a:solidFill>
                  <a:srgbClr val="595959"/>
                </a:solidFill>
                <a:effectLst/>
                <a:uLnTx/>
                <a:uFillTx/>
                <a:latin typeface="Arial"/>
                <a:ea typeface="+mn-ea"/>
                <a:cs typeface="+mn-cs"/>
              </a:rPr>
            </a:br>
            <a:r>
              <a:rPr kumimoji="0" lang="en-US" sz="1000" b="0" i="0" u="none" strike="noStrike" kern="1200" cap="none" spc="0" normalizeH="0" baseline="0" noProof="0" dirty="0">
                <a:ln>
                  <a:noFill/>
                </a:ln>
                <a:solidFill>
                  <a:srgbClr val="595959"/>
                </a:solidFill>
                <a:effectLst/>
                <a:uLnTx/>
                <a:uFillTx/>
                <a:latin typeface="Arial"/>
                <a:ea typeface="+mn-ea"/>
                <a:cs typeface="+mn-cs"/>
              </a:rPr>
              <a:t>House</a:t>
            </a:r>
          </a:p>
        </p:txBody>
      </p:sp>
      <p:cxnSp>
        <p:nvCxnSpPr>
          <p:cNvPr id="54" name="Straight Connector 53">
            <a:extLst>
              <a:ext uri="{FF2B5EF4-FFF2-40B4-BE49-F238E27FC236}">
                <a16:creationId xmlns:a16="http://schemas.microsoft.com/office/drawing/2014/main" id="{1D6C1B55-1DB0-114A-8EA5-5B2E5BD9B2E5}"/>
              </a:ext>
            </a:extLst>
          </p:cNvPr>
          <p:cNvCxnSpPr>
            <a:cxnSpLocks/>
          </p:cNvCxnSpPr>
          <p:nvPr/>
        </p:nvCxnSpPr>
        <p:spPr>
          <a:xfrm>
            <a:off x="7363385" y="3408408"/>
            <a:ext cx="0" cy="152400"/>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909DBFB-4AF2-1140-A051-AC31A17A082C}"/>
              </a:ext>
            </a:extLst>
          </p:cNvPr>
          <p:cNvCxnSpPr>
            <a:cxnSpLocks/>
          </p:cNvCxnSpPr>
          <p:nvPr/>
        </p:nvCxnSpPr>
        <p:spPr>
          <a:xfrm flipH="1">
            <a:off x="6227702" y="3408409"/>
            <a:ext cx="385239"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9594310-B09F-A242-8BB4-7FA746893D07}"/>
              </a:ext>
            </a:extLst>
          </p:cNvPr>
          <p:cNvCxnSpPr>
            <a:cxnSpLocks/>
          </p:cNvCxnSpPr>
          <p:nvPr/>
        </p:nvCxnSpPr>
        <p:spPr>
          <a:xfrm rot="5400000" flipH="1">
            <a:off x="6545079" y="3351314"/>
            <a:ext cx="114188"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C35DFDF-CA5B-8F49-8D1E-D5394D1A7A49}"/>
              </a:ext>
            </a:extLst>
          </p:cNvPr>
          <p:cNvCxnSpPr>
            <a:cxnSpLocks/>
          </p:cNvCxnSpPr>
          <p:nvPr/>
        </p:nvCxnSpPr>
        <p:spPr>
          <a:xfrm rot="5400000" flipH="1">
            <a:off x="7101488" y="3351314"/>
            <a:ext cx="114188"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C5D9AD3-B7C4-D94D-A986-FECBA296C5BA}"/>
              </a:ext>
            </a:extLst>
          </p:cNvPr>
          <p:cNvCxnSpPr>
            <a:cxnSpLocks/>
          </p:cNvCxnSpPr>
          <p:nvPr/>
        </p:nvCxnSpPr>
        <p:spPr>
          <a:xfrm flipV="1">
            <a:off x="2208038" y="2752220"/>
            <a:ext cx="0" cy="224869"/>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EBB2872-A57E-0F4D-A5F4-88C089E6A1AD}"/>
              </a:ext>
            </a:extLst>
          </p:cNvPr>
          <p:cNvCxnSpPr>
            <a:cxnSpLocks/>
          </p:cNvCxnSpPr>
          <p:nvPr/>
        </p:nvCxnSpPr>
        <p:spPr>
          <a:xfrm flipV="1">
            <a:off x="3913692" y="2752220"/>
            <a:ext cx="0" cy="232418"/>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0ADE9FE-79B0-C04B-A20D-6E744BA2B7C2}"/>
              </a:ext>
            </a:extLst>
          </p:cNvPr>
          <p:cNvCxnSpPr>
            <a:cxnSpLocks/>
          </p:cNvCxnSpPr>
          <p:nvPr/>
        </p:nvCxnSpPr>
        <p:spPr>
          <a:xfrm flipV="1">
            <a:off x="5851862" y="2193726"/>
            <a:ext cx="0" cy="676474"/>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8544BAC-289C-054E-A2D4-A8EA34D9A703}"/>
              </a:ext>
            </a:extLst>
          </p:cNvPr>
          <p:cNvCxnSpPr>
            <a:cxnSpLocks/>
          </p:cNvCxnSpPr>
          <p:nvPr/>
        </p:nvCxnSpPr>
        <p:spPr>
          <a:xfrm flipH="1">
            <a:off x="5085804" y="2868380"/>
            <a:ext cx="943283"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D78248A-C3F2-C745-84D0-1D791980BE96}"/>
              </a:ext>
            </a:extLst>
          </p:cNvPr>
          <p:cNvCxnSpPr>
            <a:cxnSpLocks/>
          </p:cNvCxnSpPr>
          <p:nvPr/>
        </p:nvCxnSpPr>
        <p:spPr>
          <a:xfrm flipV="1">
            <a:off x="5093972" y="2193726"/>
            <a:ext cx="0" cy="676474"/>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1E080ED-B542-4A43-920F-D667D6175FEF}"/>
              </a:ext>
            </a:extLst>
          </p:cNvPr>
          <p:cNvCxnSpPr>
            <a:cxnSpLocks/>
          </p:cNvCxnSpPr>
          <p:nvPr/>
        </p:nvCxnSpPr>
        <p:spPr>
          <a:xfrm flipV="1">
            <a:off x="6602173" y="2498521"/>
            <a:ext cx="0" cy="482295"/>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7756138-B029-E14C-86AC-281598727E5B}"/>
              </a:ext>
            </a:extLst>
          </p:cNvPr>
          <p:cNvCxnSpPr>
            <a:cxnSpLocks/>
          </p:cNvCxnSpPr>
          <p:nvPr/>
        </p:nvCxnSpPr>
        <p:spPr>
          <a:xfrm flipV="1">
            <a:off x="7817522" y="834717"/>
            <a:ext cx="0" cy="2146099"/>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68F12ED7-C5BE-2640-A132-A459705762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17522" y="885657"/>
            <a:ext cx="488783" cy="420354"/>
          </a:xfrm>
          <a:prstGeom prst="rect">
            <a:avLst/>
          </a:prstGeom>
        </p:spPr>
      </p:pic>
      <p:sp>
        <p:nvSpPr>
          <p:cNvPr id="66" name="TextBox 65">
            <a:extLst>
              <a:ext uri="{FF2B5EF4-FFF2-40B4-BE49-F238E27FC236}">
                <a16:creationId xmlns:a16="http://schemas.microsoft.com/office/drawing/2014/main" id="{8594A79A-7CEE-7647-ACF7-643EB97CA728}"/>
              </a:ext>
            </a:extLst>
          </p:cNvPr>
          <p:cNvSpPr txBox="1"/>
          <p:nvPr/>
        </p:nvSpPr>
        <p:spPr>
          <a:xfrm>
            <a:off x="5475890" y="939129"/>
            <a:ext cx="2277634" cy="307777"/>
          </a:xfrm>
          <a:prstGeom prst="rect">
            <a:avLst/>
          </a:prstGeom>
          <a:noFill/>
        </p:spPr>
        <p:txBody>
          <a:bodyPr wrap="square" lIns="0" tIns="45720" rIns="0" bIns="45720" rtlCol="0" anchor="ct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1489"/>
                </a:solidFill>
                <a:effectLst/>
                <a:uLnTx/>
                <a:uFillTx/>
                <a:latin typeface="Arial"/>
                <a:ea typeface="+mn-ea"/>
                <a:cs typeface="+mn-cs"/>
              </a:rPr>
              <a:t>$1.4B Capital Invested</a:t>
            </a:r>
            <a:r>
              <a:rPr kumimoji="0" lang="en-US" sz="1400" b="1" i="0" u="none" strike="noStrike" kern="1200" cap="none" spc="0" normalizeH="0" baseline="30000" noProof="0" dirty="0">
                <a:ln>
                  <a:noFill/>
                </a:ln>
                <a:solidFill>
                  <a:srgbClr val="001489"/>
                </a:solidFill>
                <a:effectLst/>
                <a:uLnTx/>
                <a:uFillTx/>
                <a:latin typeface="Arial"/>
                <a:ea typeface="+mn-ea"/>
                <a:cs typeface="+mn-cs"/>
              </a:rPr>
              <a:t>1</a:t>
            </a:r>
          </a:p>
        </p:txBody>
      </p:sp>
      <p:cxnSp>
        <p:nvCxnSpPr>
          <p:cNvPr id="67" name="Straight Connector 66">
            <a:extLst>
              <a:ext uri="{FF2B5EF4-FFF2-40B4-BE49-F238E27FC236}">
                <a16:creationId xmlns:a16="http://schemas.microsoft.com/office/drawing/2014/main" id="{50F956EC-3596-114B-9DD3-EE6FC9D62851}"/>
              </a:ext>
            </a:extLst>
          </p:cNvPr>
          <p:cNvCxnSpPr>
            <a:cxnSpLocks/>
          </p:cNvCxnSpPr>
          <p:nvPr/>
        </p:nvCxnSpPr>
        <p:spPr>
          <a:xfrm rot="5400000" flipH="1">
            <a:off x="5977314" y="2932104"/>
            <a:ext cx="114188"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368D657F-4FBF-904B-80CF-8F43D826B280}"/>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00770" y="1797468"/>
            <a:ext cx="845435" cy="269923"/>
          </a:xfrm>
          <a:prstGeom prst="rect">
            <a:avLst/>
          </a:prstGeom>
        </p:spPr>
      </p:pic>
      <p:pic>
        <p:nvPicPr>
          <p:cNvPr id="69" name="Picture 4" descr="News and press releases page 1 | KGHM Polska Miedź press office">
            <a:extLst>
              <a:ext uri="{FF2B5EF4-FFF2-40B4-BE49-F238E27FC236}">
                <a16:creationId xmlns:a16="http://schemas.microsoft.com/office/drawing/2014/main" id="{F5EA75D9-52A8-2348-A317-B89397A46D56}"/>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84379" y="3593759"/>
            <a:ext cx="810198" cy="424004"/>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Straight Connector 69">
            <a:extLst>
              <a:ext uri="{FF2B5EF4-FFF2-40B4-BE49-F238E27FC236}">
                <a16:creationId xmlns:a16="http://schemas.microsoft.com/office/drawing/2014/main" id="{4D6830FE-BA08-814E-BCD0-841A3E7A01E8}"/>
              </a:ext>
            </a:extLst>
          </p:cNvPr>
          <p:cNvCxnSpPr>
            <a:cxnSpLocks/>
          </p:cNvCxnSpPr>
          <p:nvPr/>
        </p:nvCxnSpPr>
        <p:spPr>
          <a:xfrm rot="5400000">
            <a:off x="2373943" y="3141153"/>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6CA1521-8C0E-1840-9CFD-353722A55917}"/>
              </a:ext>
            </a:extLst>
          </p:cNvPr>
          <p:cNvSpPr txBox="1"/>
          <p:nvPr/>
        </p:nvSpPr>
        <p:spPr>
          <a:xfrm>
            <a:off x="2553823" y="3063087"/>
            <a:ext cx="366545"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a:t>
            </a:r>
          </a:p>
        </p:txBody>
      </p:sp>
      <p:sp>
        <p:nvSpPr>
          <p:cNvPr id="72" name="TextBox 71">
            <a:extLst>
              <a:ext uri="{FF2B5EF4-FFF2-40B4-BE49-F238E27FC236}">
                <a16:creationId xmlns:a16="http://schemas.microsoft.com/office/drawing/2014/main" id="{827EA8B0-D20D-6E46-95F2-8CC9F50A3B81}"/>
              </a:ext>
            </a:extLst>
          </p:cNvPr>
          <p:cNvSpPr txBox="1"/>
          <p:nvPr/>
        </p:nvSpPr>
        <p:spPr>
          <a:xfrm>
            <a:off x="4224774" y="3063087"/>
            <a:ext cx="364905"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a:t>
            </a:r>
          </a:p>
        </p:txBody>
      </p:sp>
      <p:cxnSp>
        <p:nvCxnSpPr>
          <p:cNvPr id="73" name="Straight Connector 72">
            <a:extLst>
              <a:ext uri="{FF2B5EF4-FFF2-40B4-BE49-F238E27FC236}">
                <a16:creationId xmlns:a16="http://schemas.microsoft.com/office/drawing/2014/main" id="{64A18888-5681-4243-852C-97BC22398383}"/>
              </a:ext>
            </a:extLst>
          </p:cNvPr>
          <p:cNvCxnSpPr>
            <a:cxnSpLocks/>
          </p:cNvCxnSpPr>
          <p:nvPr/>
        </p:nvCxnSpPr>
        <p:spPr>
          <a:xfrm>
            <a:off x="4557370" y="3408409"/>
            <a:ext cx="395020"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3E144C3-0020-C547-BD97-64F7D03E81F5}"/>
              </a:ext>
            </a:extLst>
          </p:cNvPr>
          <p:cNvCxnSpPr>
            <a:cxnSpLocks/>
          </p:cNvCxnSpPr>
          <p:nvPr/>
        </p:nvCxnSpPr>
        <p:spPr>
          <a:xfrm rot="5400000" flipH="1">
            <a:off x="4893984" y="3351314"/>
            <a:ext cx="114188"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9FD7BD7-DCDA-2445-AD70-717538D33A3F}"/>
              </a:ext>
            </a:extLst>
          </p:cNvPr>
          <p:cNvCxnSpPr>
            <a:cxnSpLocks/>
          </p:cNvCxnSpPr>
          <p:nvPr/>
        </p:nvCxnSpPr>
        <p:spPr>
          <a:xfrm>
            <a:off x="4555673" y="3405950"/>
            <a:ext cx="0" cy="152400"/>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FF7BD16-D0C4-3947-8DEC-F2E63A4A407C}"/>
              </a:ext>
            </a:extLst>
          </p:cNvPr>
          <p:cNvCxnSpPr>
            <a:cxnSpLocks/>
          </p:cNvCxnSpPr>
          <p:nvPr/>
        </p:nvCxnSpPr>
        <p:spPr>
          <a:xfrm>
            <a:off x="2953734" y="3433808"/>
            <a:ext cx="0" cy="152400"/>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18C45AC-CE2A-8947-91E1-0CE2424FC142}"/>
              </a:ext>
            </a:extLst>
          </p:cNvPr>
          <p:cNvCxnSpPr>
            <a:cxnSpLocks/>
          </p:cNvCxnSpPr>
          <p:nvPr/>
        </p:nvCxnSpPr>
        <p:spPr>
          <a:xfrm flipH="1">
            <a:off x="2951316" y="3433809"/>
            <a:ext cx="366867"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51D9DCA-C88F-424D-AEC4-A812F8C48DC6}"/>
              </a:ext>
            </a:extLst>
          </p:cNvPr>
          <p:cNvCxnSpPr>
            <a:cxnSpLocks/>
          </p:cNvCxnSpPr>
          <p:nvPr/>
        </p:nvCxnSpPr>
        <p:spPr>
          <a:xfrm rot="5400000" flipH="1">
            <a:off x="3261088" y="3376714"/>
            <a:ext cx="114188"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A401656-B6DF-2840-887F-AEBCEDA64034}"/>
              </a:ext>
            </a:extLst>
          </p:cNvPr>
          <p:cNvSpPr/>
          <p:nvPr/>
        </p:nvSpPr>
        <p:spPr>
          <a:xfrm>
            <a:off x="7888299" y="3963085"/>
            <a:ext cx="1956916" cy="925894"/>
          </a:xfrm>
          <a:prstGeom prst="rect">
            <a:avLst/>
          </a:prstGeom>
        </p:spPr>
        <p:txBody>
          <a:bodyPr wrap="square">
            <a:spAutoFit/>
          </a:bodyPr>
          <a:lstStyle/>
          <a:p>
            <a:pPr lvl="0" defTabSz="444500">
              <a:spcBef>
                <a:spcPct val="0"/>
              </a:spcBef>
              <a:spcAft>
                <a:spcPts val="500"/>
              </a:spcAft>
              <a:defRPr/>
            </a:pPr>
            <a:r>
              <a:rPr lang="en-US" sz="1000" dirty="0">
                <a:solidFill>
                  <a:srgbClr val="595959"/>
                </a:solidFill>
                <a:latin typeface="Arial"/>
              </a:rPr>
              <a:t>NuScale and KGHM sign first Task Order and a Statement of Commencement to begin work under Early Works Agreement</a:t>
            </a:r>
            <a:endParaRPr lang="en-US" sz="1000" b="1" dirty="0">
              <a:solidFill>
                <a:srgbClr val="595959"/>
              </a:solidFill>
              <a:latin typeface="Arial"/>
            </a:endParaRPr>
          </a:p>
          <a:p>
            <a:pPr marL="0" marR="0" lvl="0" indent="0" algn="l" defTabSz="444500" rtl="0" eaLnBrk="1" fontAlgn="auto" latinLnBrk="0" hangingPunct="1">
              <a:lnSpc>
                <a:spcPct val="100000"/>
              </a:lnSpc>
              <a:spcBef>
                <a:spcPct val="0"/>
              </a:spcBef>
              <a:spcAft>
                <a:spcPts val="500"/>
              </a:spcAft>
              <a:buClrTx/>
              <a:buSzTx/>
              <a:buFontTx/>
              <a:buNone/>
              <a:tabLst/>
              <a:defRPr/>
            </a:pPr>
            <a:endParaRPr kumimoji="0" lang="en-US" sz="1000" b="1" i="0" u="none" strike="noStrike" kern="1200" cap="none" spc="0" normalizeH="0" baseline="0" noProof="0" dirty="0">
              <a:ln>
                <a:noFill/>
              </a:ln>
              <a:solidFill>
                <a:srgbClr val="595959"/>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709FA8FC-261A-404C-A399-15A6D46562EE}"/>
              </a:ext>
            </a:extLst>
          </p:cNvPr>
          <p:cNvSpPr/>
          <p:nvPr/>
        </p:nvSpPr>
        <p:spPr>
          <a:xfrm>
            <a:off x="7888298" y="5008407"/>
            <a:ext cx="2109287" cy="86177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Merger closed with Spring Valley and company </a:t>
            </a:r>
            <a:r>
              <a:rPr kumimoji="0" lang="en-US" sz="1000" b="1" i="0" u="none" strike="noStrike" kern="1200" cap="none" spc="0" normalizeH="0" baseline="0" noProof="0" dirty="0">
                <a:ln>
                  <a:noFill/>
                </a:ln>
                <a:solidFill>
                  <a:srgbClr val="595959"/>
                </a:solidFill>
                <a:effectLst/>
                <a:uLnTx/>
                <a:uFillTx/>
                <a:latin typeface="Arial"/>
                <a:ea typeface="+mn-ea"/>
                <a:cs typeface="+mn-cs"/>
              </a:rPr>
              <a:t>listed on NYSE</a:t>
            </a:r>
            <a:r>
              <a:rPr kumimoji="0" lang="en-US" sz="1000" b="0" i="0" u="none" strike="noStrike" kern="1200" cap="none" spc="0" normalizeH="0" baseline="0" noProof="0" dirty="0">
                <a:ln>
                  <a:noFill/>
                </a:ln>
                <a:solidFill>
                  <a:srgbClr val="595959"/>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Arial"/>
                <a:ea typeface="+mn-ea"/>
                <a:cs typeface="+mn-cs"/>
              </a:rPr>
              <a:t> $341 million net proceeds after transaction costs and redemption (37.5%)</a:t>
            </a:r>
          </a:p>
        </p:txBody>
      </p:sp>
      <p:cxnSp>
        <p:nvCxnSpPr>
          <p:cNvPr id="81" name="Straight Connector 80">
            <a:extLst>
              <a:ext uri="{FF2B5EF4-FFF2-40B4-BE49-F238E27FC236}">
                <a16:creationId xmlns:a16="http://schemas.microsoft.com/office/drawing/2014/main" id="{811F04C1-97E0-2941-BED3-609CE9AACEBB}"/>
              </a:ext>
            </a:extLst>
          </p:cNvPr>
          <p:cNvCxnSpPr>
            <a:cxnSpLocks/>
          </p:cNvCxnSpPr>
          <p:nvPr/>
        </p:nvCxnSpPr>
        <p:spPr>
          <a:xfrm rot="5400000">
            <a:off x="5148170" y="3132619"/>
            <a:ext cx="187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0BF77352-DC78-8844-B401-E9F5C00D464D}"/>
              </a:ext>
            </a:extLst>
          </p:cNvPr>
          <p:cNvSpPr txBox="1"/>
          <p:nvPr/>
        </p:nvSpPr>
        <p:spPr>
          <a:xfrm>
            <a:off x="5328050" y="3054553"/>
            <a:ext cx="364905" cy="171778"/>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a:t>
            </a:r>
          </a:p>
        </p:txBody>
      </p:sp>
      <p:pic>
        <p:nvPicPr>
          <p:cNvPr id="83" name="Picture 82">
            <a:extLst>
              <a:ext uri="{FF2B5EF4-FFF2-40B4-BE49-F238E27FC236}">
                <a16:creationId xmlns:a16="http://schemas.microsoft.com/office/drawing/2014/main" id="{78B96E6B-3BA3-B44E-A761-0FDE286029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21237" y="2525787"/>
            <a:ext cx="411480" cy="154305"/>
          </a:xfrm>
          <a:prstGeom prst="rect">
            <a:avLst/>
          </a:prstGeom>
        </p:spPr>
      </p:pic>
      <p:pic>
        <p:nvPicPr>
          <p:cNvPr id="84" name="Picture 83">
            <a:extLst>
              <a:ext uri="{FF2B5EF4-FFF2-40B4-BE49-F238E27FC236}">
                <a16:creationId xmlns:a16="http://schemas.microsoft.com/office/drawing/2014/main" id="{0145EC07-C5A3-4B46-99A5-99991137F61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779069" y="2443978"/>
            <a:ext cx="457226" cy="236114"/>
          </a:xfrm>
          <a:prstGeom prst="rect">
            <a:avLst/>
          </a:prstGeom>
        </p:spPr>
      </p:pic>
      <p:pic>
        <p:nvPicPr>
          <p:cNvPr id="85" name="Graphic 133">
            <a:extLst>
              <a:ext uri="{FF2B5EF4-FFF2-40B4-BE49-F238E27FC236}">
                <a16:creationId xmlns:a16="http://schemas.microsoft.com/office/drawing/2014/main" id="{F36C58AD-5CEF-9C44-9C43-B89736C4D7CB}"/>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9107986" y="2514797"/>
            <a:ext cx="640080" cy="165295"/>
          </a:xfrm>
          <a:prstGeom prst="rect">
            <a:avLst/>
          </a:prstGeom>
        </p:spPr>
      </p:pic>
      <p:cxnSp>
        <p:nvCxnSpPr>
          <p:cNvPr id="86" name="Straight Connector 85">
            <a:extLst>
              <a:ext uri="{FF2B5EF4-FFF2-40B4-BE49-F238E27FC236}">
                <a16:creationId xmlns:a16="http://schemas.microsoft.com/office/drawing/2014/main" id="{6F2E9B9D-E828-484F-98CF-1E2A8B2FF92A}"/>
              </a:ext>
            </a:extLst>
          </p:cNvPr>
          <p:cNvCxnSpPr>
            <a:cxnSpLocks/>
          </p:cNvCxnSpPr>
          <p:nvPr/>
        </p:nvCxnSpPr>
        <p:spPr>
          <a:xfrm>
            <a:off x="7832316" y="2868380"/>
            <a:ext cx="2738148" cy="0"/>
          </a:xfrm>
          <a:prstGeom prst="line">
            <a:avLst/>
          </a:prstGeom>
          <a:ln>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3B4F78D-13AA-754D-BFD9-881C6E37287E}"/>
              </a:ext>
            </a:extLst>
          </p:cNvPr>
          <p:cNvCxnSpPr>
            <a:cxnSpLocks/>
          </p:cNvCxnSpPr>
          <p:nvPr/>
        </p:nvCxnSpPr>
        <p:spPr>
          <a:xfrm flipH="1" flipV="1">
            <a:off x="8281148" y="2755947"/>
            <a:ext cx="0" cy="112434"/>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C08AFC4-54CC-D34C-94E4-0F2E4C7BE203}"/>
              </a:ext>
            </a:extLst>
          </p:cNvPr>
          <p:cNvCxnSpPr>
            <a:cxnSpLocks/>
          </p:cNvCxnSpPr>
          <p:nvPr/>
        </p:nvCxnSpPr>
        <p:spPr>
          <a:xfrm flipH="1" flipV="1">
            <a:off x="9997586" y="2755947"/>
            <a:ext cx="0" cy="112434"/>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A6E8CA0-D5F5-8C41-ABA9-CDD801A4E19E}"/>
              </a:ext>
            </a:extLst>
          </p:cNvPr>
          <p:cNvCxnSpPr>
            <a:cxnSpLocks/>
          </p:cNvCxnSpPr>
          <p:nvPr/>
        </p:nvCxnSpPr>
        <p:spPr>
          <a:xfrm flipH="1" flipV="1">
            <a:off x="8853294" y="2755947"/>
            <a:ext cx="0" cy="112434"/>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C258595-708C-354F-8008-7DD25345F9B9}"/>
              </a:ext>
            </a:extLst>
          </p:cNvPr>
          <p:cNvCxnSpPr>
            <a:cxnSpLocks/>
          </p:cNvCxnSpPr>
          <p:nvPr/>
        </p:nvCxnSpPr>
        <p:spPr>
          <a:xfrm flipH="1" flipV="1">
            <a:off x="9425440" y="2755947"/>
            <a:ext cx="0" cy="112434"/>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91" name="Picture 2">
            <a:extLst>
              <a:ext uri="{FF2B5EF4-FFF2-40B4-BE49-F238E27FC236}">
                <a16:creationId xmlns:a16="http://schemas.microsoft.com/office/drawing/2014/main" id="{E695F980-19E4-534C-93EA-1EC8EEC3F23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067177" y="2472064"/>
            <a:ext cx="384048" cy="208028"/>
          </a:xfrm>
          <a:prstGeom prst="rect">
            <a:avLst/>
          </a:prstGeom>
          <a:extLst>
            <a:ext uri="{909E8E84-426E-40DD-AFC4-6F175D3DCCD1}">
              <a14:hiddenFill xmlns:a14="http://schemas.microsoft.com/office/drawing/2010/main">
                <a:solidFill>
                  <a:srgbClr val="FFFFFF"/>
                </a:solidFill>
              </a14:hiddenFill>
            </a:ext>
          </a:extLst>
        </p:spPr>
      </p:pic>
      <p:cxnSp>
        <p:nvCxnSpPr>
          <p:cNvPr id="92" name="Straight Connector 91">
            <a:extLst>
              <a:ext uri="{FF2B5EF4-FFF2-40B4-BE49-F238E27FC236}">
                <a16:creationId xmlns:a16="http://schemas.microsoft.com/office/drawing/2014/main" id="{60E75E3B-7746-AC4E-9EB0-9509109D3D4C}"/>
              </a:ext>
            </a:extLst>
          </p:cNvPr>
          <p:cNvCxnSpPr>
            <a:cxnSpLocks/>
          </p:cNvCxnSpPr>
          <p:nvPr/>
        </p:nvCxnSpPr>
        <p:spPr>
          <a:xfrm flipH="1" flipV="1">
            <a:off x="10569732" y="2747412"/>
            <a:ext cx="0" cy="112434"/>
          </a:xfrm>
          <a:prstGeom prst="line">
            <a:avLst/>
          </a:prstGeom>
          <a:ln>
            <a:solidFill>
              <a:srgbClr val="48A23F"/>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B3D2A9B9-C842-A848-8ACB-2DE46B54BDC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446579" y="2366958"/>
            <a:ext cx="208752" cy="295284"/>
          </a:xfrm>
          <a:prstGeom prst="rect">
            <a:avLst/>
          </a:prstGeom>
        </p:spPr>
      </p:pic>
      <p:pic>
        <p:nvPicPr>
          <p:cNvPr id="94" name="Picture 93">
            <a:extLst>
              <a:ext uri="{FF2B5EF4-FFF2-40B4-BE49-F238E27FC236}">
                <a16:creationId xmlns:a16="http://schemas.microsoft.com/office/drawing/2014/main" id="{0EFCAD7F-17E7-8941-B502-5AB8700007E9}"/>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941484" y="4736958"/>
            <a:ext cx="802103" cy="274320"/>
          </a:xfrm>
          <a:prstGeom prst="rect">
            <a:avLst/>
          </a:prstGeom>
        </p:spPr>
      </p:pic>
      <p:sp>
        <p:nvSpPr>
          <p:cNvPr id="95" name="Text Placeholder 8">
            <a:extLst>
              <a:ext uri="{FF2B5EF4-FFF2-40B4-BE49-F238E27FC236}">
                <a16:creationId xmlns:a16="http://schemas.microsoft.com/office/drawing/2014/main" id="{4FF26253-AFC7-4542-83B1-1F72F3ECE6D3}"/>
              </a:ext>
            </a:extLst>
          </p:cNvPr>
          <p:cNvSpPr txBox="1">
            <a:spLocks/>
          </p:cNvSpPr>
          <p:nvPr/>
        </p:nvSpPr>
        <p:spPr>
          <a:xfrm>
            <a:off x="304799" y="6021093"/>
            <a:ext cx="10921106" cy="36576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Pct val="80000"/>
              <a:buFont typeface="Courier New" panose="02070309020205020404" pitchFamily="49" charset="0"/>
              <a:buChar char="o"/>
              <a:tabLst/>
              <a:defRPr sz="16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itchFamily="2" charset="2"/>
              <a:buChar char="§"/>
              <a:tabLst/>
              <a:defRPr sz="1400" kern="1200">
                <a:solidFill>
                  <a:schemeClr val="tx1"/>
                </a:solidFill>
                <a:latin typeface="+mn-lt"/>
                <a:ea typeface="+mn-ea"/>
                <a:cs typeface="+mn-cs"/>
              </a:defRPr>
            </a:lvl3pPr>
            <a:lvl4pPr marL="1549400" marR="0"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400"/>
              </a:spcBef>
              <a:buNone/>
            </a:pPr>
            <a:r>
              <a:rPr lang="en-US" sz="800" i="1" dirty="0"/>
              <a:t>Note: Grey shaded area represents actual capital spend by NuScale over time, including both from private investor capital raised and funds received from the DOE cost sharing program. Logos represent first investment in NuScale.</a:t>
            </a:r>
          </a:p>
          <a:p>
            <a:pPr marL="0" indent="0">
              <a:lnSpc>
                <a:spcPct val="100000"/>
              </a:lnSpc>
              <a:spcBef>
                <a:spcPts val="400"/>
              </a:spcBef>
              <a:buNone/>
            </a:pPr>
            <a:r>
              <a:rPr lang="en-US" sz="800" i="1" dirty="0"/>
              <a:t>1.  Represents cumulative capital invested through June 30, 2022. Includes funding received from the DOE cost sharing program. Excludes any capital raised as part of a de-</a:t>
            </a:r>
            <a:r>
              <a:rPr lang="en-US" sz="800" i="1" dirty="0" err="1"/>
              <a:t>spac</a:t>
            </a:r>
            <a:r>
              <a:rPr lang="en-US" sz="800" i="1" dirty="0"/>
              <a:t> transaction.</a:t>
            </a:r>
          </a:p>
        </p:txBody>
      </p:sp>
    </p:spTree>
    <p:extLst>
      <p:ext uri="{BB962C8B-B14F-4D97-AF65-F5344CB8AC3E}">
        <p14:creationId xmlns:p14="http://schemas.microsoft.com/office/powerpoint/2010/main" val="982232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3">
            <a:extLst>
              <a:ext uri="{FF2B5EF4-FFF2-40B4-BE49-F238E27FC236}">
                <a16:creationId xmlns:a16="http://schemas.microsoft.com/office/drawing/2014/main" id="{5FCF5C99-96AE-AE25-C4E5-5FAD7751D898}"/>
              </a:ext>
            </a:extLst>
          </p:cNvPr>
          <p:cNvSpPr>
            <a:spLocks noGrp="1"/>
          </p:cNvSpPr>
          <p:nvPr>
            <p:ph type="sldNum" sz="quarter" idx="4"/>
          </p:nvPr>
        </p:nvSpPr>
        <p:spPr>
          <a:xfrm>
            <a:off x="10539919" y="6570622"/>
            <a:ext cx="509081" cy="286184"/>
          </a:xfrm>
        </p:spPr>
        <p:txBody>
          <a:bodyPr/>
          <a:lstStyle/>
          <a:p>
            <a:pPr>
              <a:defRPr/>
            </a:pPr>
            <a:fld id="{A801E524-BA0D-4092-9E6D-2B2F92013BB4}" type="slidenum">
              <a:rPr lang="en-US" sz="1100">
                <a:solidFill>
                  <a:prstClr val="black">
                    <a:tint val="75000"/>
                  </a:prstClr>
                </a:solidFill>
                <a:latin typeface="Calibri"/>
                <a:cs typeface="Calibri"/>
              </a:rPr>
              <a:pPr>
                <a:defRPr/>
              </a:pPr>
              <a:t>6</a:t>
            </a:fld>
            <a:endParaRPr lang="en-US" sz="1100" dirty="0">
              <a:solidFill>
                <a:prstClr val="black">
                  <a:tint val="75000"/>
                </a:prstClr>
              </a:solidFill>
              <a:latin typeface="Calibri"/>
              <a:cs typeface="Calibri"/>
            </a:endParaRPr>
          </a:p>
        </p:txBody>
      </p:sp>
      <p:grpSp>
        <p:nvGrpSpPr>
          <p:cNvPr id="2" name="Group 1"/>
          <p:cNvGrpSpPr/>
          <p:nvPr/>
        </p:nvGrpSpPr>
        <p:grpSpPr>
          <a:xfrm>
            <a:off x="885525" y="111126"/>
            <a:ext cx="9892076" cy="6164546"/>
            <a:chOff x="1777787" y="111126"/>
            <a:chExt cx="8999813" cy="5603874"/>
          </a:xfrm>
        </p:grpSpPr>
        <p:sp>
          <p:nvSpPr>
            <p:cNvPr id="11" name="Content Placeholder 3">
              <a:extLst>
                <a:ext uri="{FF2B5EF4-FFF2-40B4-BE49-F238E27FC236}">
                  <a16:creationId xmlns:a16="http://schemas.microsoft.com/office/drawing/2014/main" id="{884395DB-AB21-4018-B6BD-E3448295C2B3}"/>
                </a:ext>
              </a:extLst>
            </p:cNvPr>
            <p:cNvSpPr txBox="1">
              <a:spLocks/>
            </p:cNvSpPr>
            <p:nvPr/>
          </p:nvSpPr>
          <p:spPr>
            <a:xfrm>
              <a:off x="1777789" y="649058"/>
              <a:ext cx="8636420" cy="321279"/>
            </a:xfrm>
            <a:prstGeom prst="rect">
              <a:avLst/>
            </a:prstGeom>
            <a:solidFill>
              <a:schemeClr val="accent1">
                <a:lumMod val="75000"/>
              </a:schemeClr>
            </a:solidFill>
          </p:spPr>
          <p:txBody>
            <a:bodyPr vert="horz" lIns="91440" tIns="45720" rIns="91440" bIns="45720" rtlCol="0">
              <a:noAutofit/>
            </a:bodyPr>
            <a:lstStyle>
              <a:lvl1pPr marL="0" indent="0" algn="l" defTabSz="914400" rtl="0" eaLnBrk="1" latinLnBrk="0" hangingPunct="1">
                <a:lnSpc>
                  <a:spcPct val="130000"/>
                </a:lnSpc>
                <a:spcBef>
                  <a:spcPts val="1600"/>
                </a:spcBef>
                <a:buClr>
                  <a:schemeClr val="accent5">
                    <a:lumMod val="75000"/>
                  </a:schemeClr>
                </a:buClr>
                <a:buFont typeface="Wingdings" panose="05000000000000000000" pitchFamily="2" charset="2"/>
                <a:buNone/>
                <a:defRPr sz="1400" b="1" kern="1200">
                  <a:solidFill>
                    <a:schemeClr val="bg1"/>
                  </a:solidFill>
                  <a:latin typeface="+mn-lt"/>
                  <a:ea typeface="+mn-ea"/>
                  <a:cs typeface="+mn-cs"/>
                </a:defRPr>
              </a:lvl1pPr>
              <a:lvl2pPr marL="538163" indent="-268288" algn="l" defTabSz="914400" rtl="0" eaLnBrk="1" latinLnBrk="0" hangingPunct="1">
                <a:lnSpc>
                  <a:spcPct val="130000"/>
                </a:lnSpc>
                <a:spcBef>
                  <a:spcPts val="800"/>
                </a:spcBef>
                <a:buClr>
                  <a:schemeClr val="accent5">
                    <a:lumMod val="75000"/>
                  </a:schemeClr>
                </a:buClr>
                <a:buFont typeface="Arial" panose="020B0604020202020204" pitchFamily="34" charset="0"/>
                <a:buChar char="•"/>
                <a:defRPr sz="1400" kern="1200">
                  <a:solidFill>
                    <a:schemeClr val="tx1"/>
                  </a:solidFill>
                  <a:latin typeface="+mn-lt"/>
                  <a:ea typeface="+mn-ea"/>
                  <a:cs typeface="+mn-cs"/>
                </a:defRPr>
              </a:lvl2pPr>
              <a:lvl3pPr marL="808038" indent="-269875" algn="l" defTabSz="914400" rtl="0" eaLnBrk="1" latinLnBrk="0" hangingPunct="1">
                <a:lnSpc>
                  <a:spcPct val="130000"/>
                </a:lnSpc>
                <a:spcBef>
                  <a:spcPts val="800"/>
                </a:spcBef>
                <a:buClr>
                  <a:schemeClr val="accent5">
                    <a:lumMod val="75000"/>
                  </a:schemeClr>
                </a:buClr>
                <a:buFont typeface="Calibri" panose="020F050202020403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BACC6">
                    <a:lumMod val="75000"/>
                  </a:srgbClr>
                </a:buClr>
                <a:defRPr/>
              </a:pPr>
              <a:r>
                <a:rPr lang="en-GB" dirty="0">
                  <a:solidFill>
                    <a:prstClr val="white"/>
                  </a:solidFill>
                  <a:latin typeface="Calibri"/>
                </a:rPr>
                <a:t> </a:t>
              </a:r>
              <a:r>
                <a:rPr lang="en-GB" sz="1600" dirty="0">
                  <a:solidFill>
                    <a:prstClr val="white"/>
                  </a:solidFill>
                  <a:latin typeface="Calibri"/>
                </a:rPr>
                <a:t>Value Proposition</a:t>
              </a:r>
              <a:endParaRPr lang="en-GB" dirty="0">
                <a:solidFill>
                  <a:prstClr val="white"/>
                </a:solidFill>
                <a:latin typeface="Calibri"/>
              </a:endParaRPr>
            </a:p>
          </p:txBody>
        </p:sp>
        <p:sp>
          <p:nvSpPr>
            <p:cNvPr id="19" name="object 2">
              <a:extLst>
                <a:ext uri="{FF2B5EF4-FFF2-40B4-BE49-F238E27FC236}">
                  <a16:creationId xmlns:a16="http://schemas.microsoft.com/office/drawing/2014/main" id="{ADE3D9FB-FCF2-40C4-8392-6E6AA4DC5C3C}"/>
                </a:ext>
              </a:extLst>
            </p:cNvPr>
            <p:cNvSpPr txBox="1"/>
            <p:nvPr/>
          </p:nvSpPr>
          <p:spPr>
            <a:xfrm>
              <a:off x="8962770" y="111126"/>
              <a:ext cx="1814830" cy="179528"/>
            </a:xfrm>
            <a:prstGeom prst="rect">
              <a:avLst/>
            </a:prstGeom>
          </p:spPr>
          <p:txBody>
            <a:bodyPr vert="horz" wrap="square" lIns="0" tIns="12700" rIns="0" bIns="0" rtlCol="0">
              <a:spAutoFit/>
            </a:bodyPr>
            <a:lstStyle/>
            <a:p>
              <a:pPr marL="12700">
                <a:spcBef>
                  <a:spcPts val="100"/>
                </a:spcBef>
                <a:defRPr/>
              </a:pPr>
              <a:r>
                <a:rPr lang="en-US" sz="1200" dirty="0">
                  <a:solidFill>
                    <a:prstClr val="black"/>
                  </a:solidFill>
                  <a:latin typeface="Calibri"/>
                  <a:cs typeface="Calibri"/>
                </a:rPr>
                <a:t>Non-proprietary</a:t>
              </a:r>
              <a:endParaRPr sz="1200" dirty="0">
                <a:solidFill>
                  <a:prstClr val="black"/>
                </a:solidFill>
                <a:latin typeface="Calibri"/>
                <a:cs typeface="Calibri"/>
              </a:endParaRPr>
            </a:p>
          </p:txBody>
        </p:sp>
        <p:pic>
          <p:nvPicPr>
            <p:cNvPr id="4" name="Picture 3">
              <a:extLst>
                <a:ext uri="{FF2B5EF4-FFF2-40B4-BE49-F238E27FC236}">
                  <a16:creationId xmlns:a16="http://schemas.microsoft.com/office/drawing/2014/main" id="{1F1B0361-5E05-8B70-BBB2-17E522EADA3D}"/>
                </a:ext>
              </a:extLst>
            </p:cNvPr>
            <p:cNvPicPr>
              <a:picLocks noChangeAspect="1"/>
            </p:cNvPicPr>
            <p:nvPr/>
          </p:nvPicPr>
          <p:blipFill>
            <a:blip r:embed="rId2"/>
            <a:stretch>
              <a:fillRect/>
            </a:stretch>
          </p:blipFill>
          <p:spPr>
            <a:xfrm>
              <a:off x="5503666" y="1252499"/>
              <a:ext cx="1194782" cy="281903"/>
            </a:xfrm>
            <a:prstGeom prst="rect">
              <a:avLst/>
            </a:prstGeom>
          </p:spPr>
        </p:pic>
        <p:pic>
          <p:nvPicPr>
            <p:cNvPr id="5" name="Picture 4">
              <a:extLst>
                <a:ext uri="{FF2B5EF4-FFF2-40B4-BE49-F238E27FC236}">
                  <a16:creationId xmlns:a16="http://schemas.microsoft.com/office/drawing/2014/main" id="{B8E2906A-AF49-FB8E-3EE9-F02C49A85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7788" y="1327507"/>
              <a:ext cx="1666612" cy="163994"/>
            </a:xfrm>
            <a:prstGeom prst="rect">
              <a:avLst/>
            </a:prstGeom>
          </p:spPr>
        </p:pic>
        <p:pic>
          <p:nvPicPr>
            <p:cNvPr id="6" name="Picture 5">
              <a:extLst>
                <a:ext uri="{FF2B5EF4-FFF2-40B4-BE49-F238E27FC236}">
                  <a16:creationId xmlns:a16="http://schemas.microsoft.com/office/drawing/2014/main" id="{9B2326D2-3E1A-ED9A-0BBE-1E2C42D0E831}"/>
                </a:ext>
              </a:extLst>
            </p:cNvPr>
            <p:cNvPicPr>
              <a:picLocks noChangeAspect="1"/>
            </p:cNvPicPr>
            <p:nvPr/>
          </p:nvPicPr>
          <p:blipFill>
            <a:blip r:embed="rId4"/>
            <a:stretch>
              <a:fillRect/>
            </a:stretch>
          </p:blipFill>
          <p:spPr>
            <a:xfrm>
              <a:off x="3886201" y="1143001"/>
              <a:ext cx="1510469" cy="500901"/>
            </a:xfrm>
            <a:prstGeom prst="rect">
              <a:avLst/>
            </a:prstGeom>
          </p:spPr>
        </p:pic>
        <p:sp>
          <p:nvSpPr>
            <p:cNvPr id="9" name="Rectangle: Diagonal Corners Rounded 8">
              <a:extLst>
                <a:ext uri="{FF2B5EF4-FFF2-40B4-BE49-F238E27FC236}">
                  <a16:creationId xmlns:a16="http://schemas.microsoft.com/office/drawing/2014/main" id="{D018B697-6177-1057-C37C-16551F5BA908}"/>
                </a:ext>
              </a:extLst>
            </p:cNvPr>
            <p:cNvSpPr/>
            <p:nvPr/>
          </p:nvSpPr>
          <p:spPr>
            <a:xfrm>
              <a:off x="1777790" y="3548901"/>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Plant</a:t>
              </a:r>
            </a:p>
            <a:p>
              <a:pPr algn="ctr">
                <a:defRPr/>
              </a:pPr>
              <a:r>
                <a:rPr lang="en-GB" sz="1600" dirty="0">
                  <a:solidFill>
                    <a:prstClr val="black"/>
                  </a:solidFill>
                  <a:latin typeface="Calibri"/>
                </a:rPr>
                <a:t>Technology</a:t>
              </a:r>
            </a:p>
          </p:txBody>
        </p:sp>
        <p:sp>
          <p:nvSpPr>
            <p:cNvPr id="10" name="Rectangle: Diagonal Corners Rounded 9">
              <a:extLst>
                <a:ext uri="{FF2B5EF4-FFF2-40B4-BE49-F238E27FC236}">
                  <a16:creationId xmlns:a16="http://schemas.microsoft.com/office/drawing/2014/main" id="{4256F213-8369-D002-C558-14DB2D008B1F}"/>
                </a:ext>
              </a:extLst>
            </p:cNvPr>
            <p:cNvSpPr/>
            <p:nvPr/>
          </p:nvSpPr>
          <p:spPr>
            <a:xfrm>
              <a:off x="8835991" y="3537699"/>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Operation</a:t>
              </a:r>
            </a:p>
          </p:txBody>
        </p:sp>
        <p:sp>
          <p:nvSpPr>
            <p:cNvPr id="12" name="Rectangle: Diagonal Corners Rounded 11">
              <a:extLst>
                <a:ext uri="{FF2B5EF4-FFF2-40B4-BE49-F238E27FC236}">
                  <a16:creationId xmlns:a16="http://schemas.microsoft.com/office/drawing/2014/main" id="{86DD830E-D913-4DE3-D0D4-C93766CB091B}"/>
                </a:ext>
              </a:extLst>
            </p:cNvPr>
            <p:cNvSpPr/>
            <p:nvPr/>
          </p:nvSpPr>
          <p:spPr>
            <a:xfrm>
              <a:off x="6924017" y="3547463"/>
              <a:ext cx="1726688"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GB" sz="1600" dirty="0">
                  <a:solidFill>
                    <a:prstClr val="black"/>
                  </a:solidFill>
                </a:rPr>
                <a:t>Development/</a:t>
              </a:r>
            </a:p>
            <a:p>
              <a:pPr lvl="0" algn="ctr">
                <a:defRPr/>
              </a:pPr>
              <a:r>
                <a:rPr lang="en-GB" sz="1600" dirty="0">
                  <a:solidFill>
                    <a:prstClr val="black"/>
                  </a:solidFill>
                </a:rPr>
                <a:t>Execution</a:t>
              </a:r>
              <a:endParaRPr lang="en-GB" sz="1600" dirty="0">
                <a:solidFill>
                  <a:prstClr val="black"/>
                </a:solidFill>
                <a:latin typeface="Calibri"/>
              </a:endParaRPr>
            </a:p>
          </p:txBody>
        </p:sp>
        <p:sp>
          <p:nvSpPr>
            <p:cNvPr id="13" name="Rectangle: Diagonal Corners Rounded 12">
              <a:extLst>
                <a:ext uri="{FF2B5EF4-FFF2-40B4-BE49-F238E27FC236}">
                  <a16:creationId xmlns:a16="http://schemas.microsoft.com/office/drawing/2014/main" id="{5EC88747-AE5B-17E1-A46E-05ADC6C163F6}"/>
                </a:ext>
              </a:extLst>
            </p:cNvPr>
            <p:cNvSpPr/>
            <p:nvPr/>
          </p:nvSpPr>
          <p:spPr>
            <a:xfrm>
              <a:off x="5221108" y="3537699"/>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GB" sz="1600" dirty="0">
                  <a:solidFill>
                    <a:prstClr val="black"/>
                  </a:solidFill>
                </a:rPr>
                <a:t>Ownership</a:t>
              </a:r>
              <a:endParaRPr lang="en-GB" sz="1600" dirty="0">
                <a:solidFill>
                  <a:prstClr val="black"/>
                </a:solidFill>
                <a:latin typeface="Calibri"/>
              </a:endParaRPr>
            </a:p>
          </p:txBody>
        </p:sp>
        <p:sp>
          <p:nvSpPr>
            <p:cNvPr id="14" name="Rectangle: Diagonal Corners Rounded 13">
              <a:extLst>
                <a:ext uri="{FF2B5EF4-FFF2-40B4-BE49-F238E27FC236}">
                  <a16:creationId xmlns:a16="http://schemas.microsoft.com/office/drawing/2014/main" id="{725C4095-E877-0069-1EDB-B5D3C6F27103}"/>
                </a:ext>
              </a:extLst>
            </p:cNvPr>
            <p:cNvSpPr/>
            <p:nvPr/>
          </p:nvSpPr>
          <p:spPr>
            <a:xfrm>
              <a:off x="3518198" y="3547463"/>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Financing</a:t>
              </a:r>
            </a:p>
          </p:txBody>
        </p:sp>
        <p:sp>
          <p:nvSpPr>
            <p:cNvPr id="16" name="Rectangle: Diagonal Corners Rounded 15">
              <a:extLst>
                <a:ext uri="{FF2B5EF4-FFF2-40B4-BE49-F238E27FC236}">
                  <a16:creationId xmlns:a16="http://schemas.microsoft.com/office/drawing/2014/main" id="{727B4AC1-BB9C-2C9A-2AB3-A47BBF9E6128}"/>
                </a:ext>
              </a:extLst>
            </p:cNvPr>
            <p:cNvSpPr/>
            <p:nvPr/>
          </p:nvSpPr>
          <p:spPr>
            <a:xfrm>
              <a:off x="3518197" y="2209172"/>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Energy</a:t>
              </a:r>
            </a:p>
          </p:txBody>
        </p:sp>
        <p:sp>
          <p:nvSpPr>
            <p:cNvPr id="17" name="Rectangle: Diagonal Corners Rounded 16">
              <a:extLst>
                <a:ext uri="{FF2B5EF4-FFF2-40B4-BE49-F238E27FC236}">
                  <a16:creationId xmlns:a16="http://schemas.microsoft.com/office/drawing/2014/main" id="{7CBB4D9D-4854-E6F3-3A71-0874B5DF9808}"/>
                </a:ext>
              </a:extLst>
            </p:cNvPr>
            <p:cNvSpPr/>
            <p:nvPr/>
          </p:nvSpPr>
          <p:spPr>
            <a:xfrm>
              <a:off x="5284174" y="2185112"/>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Hydrogen</a:t>
              </a:r>
            </a:p>
          </p:txBody>
        </p:sp>
        <p:sp>
          <p:nvSpPr>
            <p:cNvPr id="20" name="Rectangle: Diagonal Corners Rounded 19">
              <a:extLst>
                <a:ext uri="{FF2B5EF4-FFF2-40B4-BE49-F238E27FC236}">
                  <a16:creationId xmlns:a16="http://schemas.microsoft.com/office/drawing/2014/main" id="{F903B438-F19F-1BCA-0CB7-38659FA554D1}"/>
                </a:ext>
              </a:extLst>
            </p:cNvPr>
            <p:cNvSpPr/>
            <p:nvPr/>
          </p:nvSpPr>
          <p:spPr>
            <a:xfrm>
              <a:off x="7050151" y="2177301"/>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Industrial</a:t>
              </a:r>
            </a:p>
          </p:txBody>
        </p:sp>
        <p:sp>
          <p:nvSpPr>
            <p:cNvPr id="28" name="Rectangle: Diagonal Corners Rounded 27">
              <a:extLst>
                <a:ext uri="{FF2B5EF4-FFF2-40B4-BE49-F238E27FC236}">
                  <a16:creationId xmlns:a16="http://schemas.microsoft.com/office/drawing/2014/main" id="{AB5C2EA2-BCF4-5CBD-CCAB-C4ED9CAB879C}"/>
                </a:ext>
              </a:extLst>
            </p:cNvPr>
            <p:cNvSpPr/>
            <p:nvPr/>
          </p:nvSpPr>
          <p:spPr>
            <a:xfrm>
              <a:off x="2667001" y="5105400"/>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Job </a:t>
              </a:r>
            </a:p>
            <a:p>
              <a:pPr algn="ctr">
                <a:defRPr/>
              </a:pPr>
              <a:r>
                <a:rPr lang="en-GB" sz="1600" dirty="0">
                  <a:solidFill>
                    <a:prstClr val="black"/>
                  </a:solidFill>
                  <a:latin typeface="Calibri"/>
                </a:rPr>
                <a:t>Creation</a:t>
              </a:r>
            </a:p>
          </p:txBody>
        </p:sp>
        <p:sp>
          <p:nvSpPr>
            <p:cNvPr id="29" name="Rectangle: Diagonal Corners Rounded 28">
              <a:extLst>
                <a:ext uri="{FF2B5EF4-FFF2-40B4-BE49-F238E27FC236}">
                  <a16:creationId xmlns:a16="http://schemas.microsoft.com/office/drawing/2014/main" id="{F6FB5BC4-02D0-E563-2A4D-80977BB0B51F}"/>
                </a:ext>
              </a:extLst>
            </p:cNvPr>
            <p:cNvSpPr/>
            <p:nvPr/>
          </p:nvSpPr>
          <p:spPr>
            <a:xfrm>
              <a:off x="4433603" y="5073529"/>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Localization</a:t>
              </a:r>
            </a:p>
          </p:txBody>
        </p:sp>
        <p:sp>
          <p:nvSpPr>
            <p:cNvPr id="30" name="Rectangle: Diagonal Corners Rounded 29">
              <a:extLst>
                <a:ext uri="{FF2B5EF4-FFF2-40B4-BE49-F238E27FC236}">
                  <a16:creationId xmlns:a16="http://schemas.microsoft.com/office/drawing/2014/main" id="{66FB960C-85E0-8EDE-3F4B-02D5C45A4B7D}"/>
                </a:ext>
              </a:extLst>
            </p:cNvPr>
            <p:cNvSpPr/>
            <p:nvPr/>
          </p:nvSpPr>
          <p:spPr>
            <a:xfrm>
              <a:off x="6198955" y="5073529"/>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Energy Independence</a:t>
              </a:r>
            </a:p>
          </p:txBody>
        </p:sp>
        <p:sp>
          <p:nvSpPr>
            <p:cNvPr id="31" name="Rectangle: Diagonal Corners Rounded 30">
              <a:extLst>
                <a:ext uri="{FF2B5EF4-FFF2-40B4-BE49-F238E27FC236}">
                  <a16:creationId xmlns:a16="http://schemas.microsoft.com/office/drawing/2014/main" id="{4BF0C832-E9DE-0680-E4AE-1CECF5098F87}"/>
                </a:ext>
              </a:extLst>
            </p:cNvPr>
            <p:cNvSpPr/>
            <p:nvPr/>
          </p:nvSpPr>
          <p:spPr>
            <a:xfrm>
              <a:off x="7964307" y="5073529"/>
              <a:ext cx="1575011" cy="60960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600" dirty="0">
                  <a:solidFill>
                    <a:prstClr val="black"/>
                  </a:solidFill>
                  <a:latin typeface="Calibri"/>
                </a:rPr>
                <a:t>Decarbonization</a:t>
              </a:r>
            </a:p>
          </p:txBody>
        </p:sp>
        <p:sp>
          <p:nvSpPr>
            <p:cNvPr id="34" name="Right Brace 33">
              <a:extLst>
                <a:ext uri="{FF2B5EF4-FFF2-40B4-BE49-F238E27FC236}">
                  <a16:creationId xmlns:a16="http://schemas.microsoft.com/office/drawing/2014/main" id="{1CDCF57B-582A-8633-2687-7A0468CBB1F4}"/>
                </a:ext>
              </a:extLst>
            </p:cNvPr>
            <p:cNvSpPr/>
            <p:nvPr/>
          </p:nvSpPr>
          <p:spPr>
            <a:xfrm rot="5400000">
              <a:off x="5951411" y="-1186201"/>
              <a:ext cx="289179" cy="86364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sz="2000">
                <a:solidFill>
                  <a:prstClr val="black"/>
                </a:solidFill>
                <a:latin typeface="Calibri"/>
              </a:endParaRPr>
            </a:p>
          </p:txBody>
        </p:sp>
        <p:sp>
          <p:nvSpPr>
            <p:cNvPr id="35" name="Right Brace 34">
              <a:extLst>
                <a:ext uri="{FF2B5EF4-FFF2-40B4-BE49-F238E27FC236}">
                  <a16:creationId xmlns:a16="http://schemas.microsoft.com/office/drawing/2014/main" id="{83DB93B9-DF81-C5C3-5A64-28D319EE098F}"/>
                </a:ext>
              </a:extLst>
            </p:cNvPr>
            <p:cNvSpPr/>
            <p:nvPr/>
          </p:nvSpPr>
          <p:spPr>
            <a:xfrm rot="5400000">
              <a:off x="5951409" y="245978"/>
              <a:ext cx="289179" cy="86364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sz="2000">
                <a:solidFill>
                  <a:prstClr val="black"/>
                </a:solidFill>
                <a:latin typeface="Calibri"/>
              </a:endParaRPr>
            </a:p>
          </p:txBody>
        </p:sp>
        <p:sp>
          <p:nvSpPr>
            <p:cNvPr id="36" name="Right Brace 35">
              <a:extLst>
                <a:ext uri="{FF2B5EF4-FFF2-40B4-BE49-F238E27FC236}">
                  <a16:creationId xmlns:a16="http://schemas.microsoft.com/office/drawing/2014/main" id="{6A0D187E-7D80-834C-793A-1E2867051476}"/>
                </a:ext>
              </a:extLst>
            </p:cNvPr>
            <p:cNvSpPr/>
            <p:nvPr/>
          </p:nvSpPr>
          <p:spPr>
            <a:xfrm rot="5400000">
              <a:off x="5951410" y="-2481601"/>
              <a:ext cx="289179" cy="86364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sz="2000">
                <a:solidFill>
                  <a:prstClr val="black"/>
                </a:solidFill>
                <a:latin typeface="Calibri"/>
              </a:endParaRPr>
            </a:p>
          </p:txBody>
        </p:sp>
      </p:grpSp>
    </p:spTree>
    <p:extLst>
      <p:ext uri="{BB962C8B-B14F-4D97-AF65-F5344CB8AC3E}">
        <p14:creationId xmlns:p14="http://schemas.microsoft.com/office/powerpoint/2010/main" val="3697591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491332-979E-854A-9002-98E61DFA45F5}"/>
              </a:ext>
            </a:extLst>
          </p:cNvPr>
          <p:cNvSpPr>
            <a:spLocks noGrp="1"/>
          </p:cNvSpPr>
          <p:nvPr>
            <p:ph type="title"/>
          </p:nvPr>
        </p:nvSpPr>
        <p:spPr>
          <a:xfrm>
            <a:off x="381000" y="733425"/>
            <a:ext cx="11430000" cy="457200"/>
          </a:xfrm>
        </p:spPr>
        <p:txBody>
          <a:bodyPr/>
          <a:lstStyle/>
          <a:p>
            <a:r>
              <a:rPr lang="en-US" dirty="0" err="1"/>
              <a:t>NuScale’s</a:t>
            </a:r>
            <a:r>
              <a:rPr lang="en-US" dirty="0"/>
              <a:t> Core Technology: the NuScale Power Module</a:t>
            </a:r>
            <a:r>
              <a:rPr lang="en-US" baseline="30000" dirty="0"/>
              <a:t>™</a:t>
            </a:r>
          </a:p>
        </p:txBody>
      </p:sp>
      <p:sp>
        <p:nvSpPr>
          <p:cNvPr id="5" name="Rectangle 4">
            <a:extLst>
              <a:ext uri="{FF2B5EF4-FFF2-40B4-BE49-F238E27FC236}">
                <a16:creationId xmlns:a16="http://schemas.microsoft.com/office/drawing/2014/main" id="{A1CC4016-BDCA-4541-A43C-4489894BC4AA}"/>
              </a:ext>
            </a:extLst>
          </p:cNvPr>
          <p:cNvSpPr/>
          <p:nvPr/>
        </p:nvSpPr>
        <p:spPr>
          <a:xfrm>
            <a:off x="1" y="1217392"/>
            <a:ext cx="4787318" cy="49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47243C64-9DEB-B944-9EC6-1CF4D46B97E0}"/>
              </a:ext>
            </a:extLst>
          </p:cNvPr>
          <p:cNvGrpSpPr/>
          <p:nvPr/>
        </p:nvGrpSpPr>
        <p:grpSpPr>
          <a:xfrm>
            <a:off x="561975" y="1305340"/>
            <a:ext cx="3527099" cy="3537834"/>
            <a:chOff x="-29182" y="1070510"/>
            <a:chExt cx="5466351" cy="5482988"/>
          </a:xfrm>
        </p:grpSpPr>
        <p:pic>
          <p:nvPicPr>
            <p:cNvPr id="7" name="Picture 2">
              <a:extLst>
                <a:ext uri="{FF2B5EF4-FFF2-40B4-BE49-F238E27FC236}">
                  <a16:creationId xmlns:a16="http://schemas.microsoft.com/office/drawing/2014/main" id="{EBE53757-9C0F-BB4B-9FF5-2D0FA5DE39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flipH="1">
              <a:off x="2646105" y="1070510"/>
              <a:ext cx="1393181" cy="477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1A901982-9AE7-AF47-9251-D524F67427FA}"/>
                </a:ext>
              </a:extLst>
            </p:cNvPr>
            <p:cNvSpPr/>
            <p:nvPr/>
          </p:nvSpPr>
          <p:spPr>
            <a:xfrm>
              <a:off x="337541" y="5146370"/>
              <a:ext cx="1559728" cy="306997"/>
            </a:xfrm>
            <a:prstGeom prst="rect">
              <a:avLst/>
            </a:prstGeom>
          </p:spPr>
          <p:txBody>
            <a:bodyPr wrap="none" l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Arial" panose="020B0604020202020204" pitchFamily="34" charset="0"/>
                </a:rPr>
                <a:t>Reactor Core</a:t>
              </a:r>
            </a:p>
          </p:txBody>
        </p:sp>
        <p:sp>
          <p:nvSpPr>
            <p:cNvPr id="9" name="Rectangle 8">
              <a:extLst>
                <a:ext uri="{FF2B5EF4-FFF2-40B4-BE49-F238E27FC236}">
                  <a16:creationId xmlns:a16="http://schemas.microsoft.com/office/drawing/2014/main" id="{1BD49334-A6AD-2D4D-AF13-08B73853FBA4}"/>
                </a:ext>
              </a:extLst>
            </p:cNvPr>
            <p:cNvSpPr/>
            <p:nvPr/>
          </p:nvSpPr>
          <p:spPr>
            <a:xfrm>
              <a:off x="-29182" y="4259981"/>
              <a:ext cx="1926451" cy="446110"/>
            </a:xfrm>
            <a:prstGeom prst="rect">
              <a:avLst/>
            </a:prstGeom>
          </p:spPr>
          <p:txBody>
            <a:bodyPr wrap="square" l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Arial" panose="020B0604020202020204" pitchFamily="34" charset="0"/>
                </a:rPr>
                <a:t>Reactor</a:t>
              </a:r>
              <a:b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Arial" panose="020B0604020202020204" pitchFamily="34" charset="0"/>
                </a:rPr>
              </a:b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Arial" panose="020B0604020202020204" pitchFamily="34" charset="0"/>
                </a:rPr>
                <a:t>Pressure Vessel </a:t>
              </a:r>
            </a:p>
          </p:txBody>
        </p:sp>
        <p:sp>
          <p:nvSpPr>
            <p:cNvPr id="10" name="Rectangle 9">
              <a:extLst>
                <a:ext uri="{FF2B5EF4-FFF2-40B4-BE49-F238E27FC236}">
                  <a16:creationId xmlns:a16="http://schemas.microsoft.com/office/drawing/2014/main" id="{0A5B5E0D-F719-2346-83B6-10DCFEE8CBAB}"/>
                </a:ext>
              </a:extLst>
            </p:cNvPr>
            <p:cNvSpPr/>
            <p:nvPr/>
          </p:nvSpPr>
          <p:spPr>
            <a:xfrm>
              <a:off x="337541" y="3420667"/>
              <a:ext cx="1559728" cy="306997"/>
            </a:xfrm>
            <a:prstGeom prst="rect">
              <a:avLst/>
            </a:prstGeom>
          </p:spPr>
          <p:txBody>
            <a:bodyPr wrap="none" l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Arial" panose="020B0604020202020204" pitchFamily="34" charset="0"/>
                </a:rPr>
                <a:t>Steam Generators</a:t>
              </a:r>
            </a:p>
          </p:txBody>
        </p:sp>
        <p:sp>
          <p:nvSpPr>
            <p:cNvPr id="11" name="Rectangle 10">
              <a:extLst>
                <a:ext uri="{FF2B5EF4-FFF2-40B4-BE49-F238E27FC236}">
                  <a16:creationId xmlns:a16="http://schemas.microsoft.com/office/drawing/2014/main" id="{E302957E-71FE-BD4E-BE26-CE54D9D8A60C}"/>
                </a:ext>
              </a:extLst>
            </p:cNvPr>
            <p:cNvSpPr/>
            <p:nvPr/>
          </p:nvSpPr>
          <p:spPr>
            <a:xfrm>
              <a:off x="431563" y="2909839"/>
              <a:ext cx="1465706" cy="276999"/>
            </a:xfrm>
            <a:prstGeom prst="rect">
              <a:avLst/>
            </a:prstGeom>
          </p:spPr>
          <p:txBody>
            <a:bodyPr wrap="none" l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Arial" panose="020B0604020202020204" pitchFamily="34" charset="0"/>
                </a:rPr>
                <a:t>Pressurizer</a:t>
              </a:r>
            </a:p>
          </p:txBody>
        </p:sp>
        <p:sp>
          <p:nvSpPr>
            <p:cNvPr id="12" name="Rectangle 11">
              <a:extLst>
                <a:ext uri="{FF2B5EF4-FFF2-40B4-BE49-F238E27FC236}">
                  <a16:creationId xmlns:a16="http://schemas.microsoft.com/office/drawing/2014/main" id="{6FA2AA3A-A5C3-E44F-AF7C-D68246EC167E}"/>
                </a:ext>
              </a:extLst>
            </p:cNvPr>
            <p:cNvSpPr/>
            <p:nvPr/>
          </p:nvSpPr>
          <p:spPr>
            <a:xfrm>
              <a:off x="337541" y="2369969"/>
              <a:ext cx="1559728" cy="276999"/>
            </a:xfrm>
            <a:prstGeom prst="rect">
              <a:avLst/>
            </a:prstGeom>
          </p:spPr>
          <p:txBody>
            <a:bodyPr wrap="square" l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n-ea"/>
                  <a:cs typeface="Arial" panose="020B0604020202020204" pitchFamily="34" charset="0"/>
                </a:rPr>
                <a:t>Containment</a:t>
              </a:r>
            </a:p>
          </p:txBody>
        </p:sp>
        <p:cxnSp>
          <p:nvCxnSpPr>
            <p:cNvPr id="13" name="Straight Arrow Connector 12">
              <a:extLst>
                <a:ext uri="{FF2B5EF4-FFF2-40B4-BE49-F238E27FC236}">
                  <a16:creationId xmlns:a16="http://schemas.microsoft.com/office/drawing/2014/main" id="{DF3BE96F-B31A-5E4F-AA30-328D3B1C5696}"/>
                </a:ext>
              </a:extLst>
            </p:cNvPr>
            <p:cNvCxnSpPr>
              <a:cxnSpLocks/>
            </p:cNvCxnSpPr>
            <p:nvPr/>
          </p:nvCxnSpPr>
          <p:spPr>
            <a:xfrm>
              <a:off x="1966892" y="2504397"/>
              <a:ext cx="104942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402E2BB-6F96-9A40-BAA6-B147E0EFCE79}"/>
                </a:ext>
              </a:extLst>
            </p:cNvPr>
            <p:cNvCxnSpPr>
              <a:cxnSpLocks/>
            </p:cNvCxnSpPr>
            <p:nvPr/>
          </p:nvCxnSpPr>
          <p:spPr>
            <a:xfrm>
              <a:off x="1966892" y="3041608"/>
              <a:ext cx="129350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F1D979E-CEEB-1E4B-B3E7-0AD8C44C4D3E}"/>
                </a:ext>
              </a:extLst>
            </p:cNvPr>
            <p:cNvCxnSpPr>
              <a:cxnSpLocks/>
            </p:cNvCxnSpPr>
            <p:nvPr/>
          </p:nvCxnSpPr>
          <p:spPr>
            <a:xfrm>
              <a:off x="1966892" y="3567934"/>
              <a:ext cx="121117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1B32B39-5D56-F44C-9678-E63604905307}"/>
                </a:ext>
              </a:extLst>
            </p:cNvPr>
            <p:cNvCxnSpPr>
              <a:cxnSpLocks/>
            </p:cNvCxnSpPr>
            <p:nvPr/>
          </p:nvCxnSpPr>
          <p:spPr>
            <a:xfrm>
              <a:off x="1966892" y="4446914"/>
              <a:ext cx="114014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3228BE-60A2-844F-B564-53CD1C5B72EB}"/>
                </a:ext>
              </a:extLst>
            </p:cNvPr>
            <p:cNvCxnSpPr>
              <a:cxnSpLocks/>
            </p:cNvCxnSpPr>
            <p:nvPr/>
          </p:nvCxnSpPr>
          <p:spPr>
            <a:xfrm>
              <a:off x="1966892" y="5278805"/>
              <a:ext cx="129350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B0A9148-5EE3-3B4A-8B7C-E909B8452DEF}"/>
                </a:ext>
              </a:extLst>
            </p:cNvPr>
            <p:cNvGrpSpPr/>
            <p:nvPr/>
          </p:nvGrpSpPr>
          <p:grpSpPr>
            <a:xfrm>
              <a:off x="4040518" y="1305253"/>
              <a:ext cx="1396651" cy="4273293"/>
              <a:chOff x="3576577" y="851334"/>
              <a:chExt cx="1571634" cy="4808686"/>
            </a:xfrm>
          </p:grpSpPr>
          <p:cxnSp>
            <p:nvCxnSpPr>
              <p:cNvPr id="24" name="Straight Connector 23">
                <a:extLst>
                  <a:ext uri="{FF2B5EF4-FFF2-40B4-BE49-F238E27FC236}">
                    <a16:creationId xmlns:a16="http://schemas.microsoft.com/office/drawing/2014/main" id="{FC41278D-82CF-FC49-AC12-1C2183D25074}"/>
                  </a:ext>
                </a:extLst>
              </p:cNvPr>
              <p:cNvCxnSpPr/>
              <p:nvPr/>
            </p:nvCxnSpPr>
            <p:spPr>
              <a:xfrm>
                <a:off x="3914715" y="851334"/>
                <a:ext cx="0" cy="4808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B0A2B8D-7B9E-5A44-AA51-E71389E4A713}"/>
                  </a:ext>
                </a:extLst>
              </p:cNvPr>
              <p:cNvCxnSpPr/>
              <p:nvPr/>
            </p:nvCxnSpPr>
            <p:spPr>
              <a:xfrm flipH="1">
                <a:off x="3576577" y="851334"/>
                <a:ext cx="3381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A5B9EA2-9638-A449-B501-7B5E07C8B204}"/>
                  </a:ext>
                </a:extLst>
              </p:cNvPr>
              <p:cNvCxnSpPr/>
              <p:nvPr/>
            </p:nvCxnSpPr>
            <p:spPr>
              <a:xfrm flipH="1">
                <a:off x="3576577" y="5660020"/>
                <a:ext cx="3381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63FD046-4724-1C4A-8297-37586462C189}"/>
                  </a:ext>
                </a:extLst>
              </p:cNvPr>
              <p:cNvSpPr txBox="1"/>
              <p:nvPr/>
            </p:nvSpPr>
            <p:spPr>
              <a:xfrm>
                <a:off x="3993062" y="3253738"/>
                <a:ext cx="1155149" cy="805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489"/>
                    </a:solidFill>
                    <a:effectLst/>
                    <a:uLnTx/>
                    <a:uFillTx/>
                    <a:latin typeface="Arial" panose="020B0604020202020204"/>
                    <a:ea typeface="+mn-ea"/>
                    <a:cs typeface="+mn-cs"/>
                  </a:rPr>
                  <a:t>76 </a:t>
                </a:r>
                <a:r>
                  <a:rPr kumimoji="0" lang="en-US" sz="1200" b="1" i="0" u="none" strike="noStrike" kern="1200" cap="none" spc="0" normalizeH="0" baseline="0" noProof="0" dirty="0" smtClean="0">
                    <a:ln>
                      <a:noFill/>
                    </a:ln>
                    <a:solidFill>
                      <a:srgbClr val="001489"/>
                    </a:solidFill>
                    <a:effectLst/>
                    <a:uLnTx/>
                    <a:uFillTx/>
                    <a:latin typeface="Arial" panose="020B0604020202020204"/>
                    <a:ea typeface="+mn-ea"/>
                    <a:cs typeface="+mn-cs"/>
                  </a:rPr>
                  <a:t>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1489"/>
                    </a:solidFill>
                    <a:latin typeface="Arial" panose="020B0604020202020204"/>
                  </a:rPr>
                  <a:t>23.2 m</a:t>
                </a:r>
                <a:endParaRPr kumimoji="0" lang="en-US" sz="1200" b="1" i="0" u="none" strike="noStrike" kern="1200" cap="none" spc="0" normalizeH="0" baseline="0" noProof="0" dirty="0">
                  <a:ln>
                    <a:noFill/>
                  </a:ln>
                  <a:solidFill>
                    <a:srgbClr val="001489"/>
                  </a:solidFill>
                  <a:effectLst/>
                  <a:uLnTx/>
                  <a:uFillTx/>
                  <a:latin typeface="Arial" panose="020B0604020202020204"/>
                  <a:ea typeface="+mn-ea"/>
                  <a:cs typeface="+mn-cs"/>
                </a:endParaRPr>
              </a:p>
            </p:txBody>
          </p:sp>
        </p:grpSp>
        <p:grpSp>
          <p:nvGrpSpPr>
            <p:cNvPr id="19" name="Group 18">
              <a:extLst>
                <a:ext uri="{FF2B5EF4-FFF2-40B4-BE49-F238E27FC236}">
                  <a16:creationId xmlns:a16="http://schemas.microsoft.com/office/drawing/2014/main" id="{2C866873-4663-854A-A59F-F3C9ACA416BC}"/>
                </a:ext>
              </a:extLst>
            </p:cNvPr>
            <p:cNvGrpSpPr/>
            <p:nvPr/>
          </p:nvGrpSpPr>
          <p:grpSpPr>
            <a:xfrm>
              <a:off x="2940585" y="5691689"/>
              <a:ext cx="915382" cy="861809"/>
              <a:chOff x="2175508" y="5787342"/>
              <a:chExt cx="1030069" cy="969783"/>
            </a:xfrm>
          </p:grpSpPr>
          <p:cxnSp>
            <p:nvCxnSpPr>
              <p:cNvPr id="20" name="Straight Connector 19">
                <a:extLst>
                  <a:ext uri="{FF2B5EF4-FFF2-40B4-BE49-F238E27FC236}">
                    <a16:creationId xmlns:a16="http://schemas.microsoft.com/office/drawing/2014/main" id="{68F4AFCF-E4ED-8C4C-9743-ADED3A1E2C32}"/>
                  </a:ext>
                </a:extLst>
              </p:cNvPr>
              <p:cNvCxnSpPr/>
              <p:nvPr/>
            </p:nvCxnSpPr>
            <p:spPr>
              <a:xfrm>
                <a:off x="2175508" y="5787342"/>
                <a:ext cx="0" cy="176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30D052-4741-C248-A691-14EE7B81BEDC}"/>
                  </a:ext>
                </a:extLst>
              </p:cNvPr>
              <p:cNvCxnSpPr/>
              <p:nvPr/>
            </p:nvCxnSpPr>
            <p:spPr>
              <a:xfrm>
                <a:off x="2175508" y="5963630"/>
                <a:ext cx="1007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CB4AB1D-2A4D-5347-AC84-3B82C7E8DB8A}"/>
                  </a:ext>
                </a:extLst>
              </p:cNvPr>
              <p:cNvCxnSpPr/>
              <p:nvPr/>
            </p:nvCxnSpPr>
            <p:spPr>
              <a:xfrm>
                <a:off x="3183038" y="5787342"/>
                <a:ext cx="0" cy="1762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C64CC53-A1A4-7C47-9AEA-111860C76384}"/>
                  </a:ext>
                </a:extLst>
              </p:cNvPr>
              <p:cNvSpPr txBox="1"/>
              <p:nvPr/>
            </p:nvSpPr>
            <p:spPr>
              <a:xfrm>
                <a:off x="2198595" y="5951987"/>
                <a:ext cx="1006982" cy="805138"/>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489"/>
                    </a:solidFill>
                    <a:effectLst/>
                    <a:uLnTx/>
                    <a:uFillTx/>
                    <a:latin typeface="Arial" panose="020B0604020202020204"/>
                    <a:ea typeface="+mn-ea"/>
                    <a:cs typeface="+mn-cs"/>
                  </a:rPr>
                  <a:t>15 </a:t>
                </a:r>
                <a:r>
                  <a:rPr kumimoji="0" lang="en-US" sz="1200" b="1" i="0" u="none" strike="noStrike" kern="1200" cap="none" spc="0" normalizeH="0" baseline="0" noProof="0" dirty="0" smtClean="0">
                    <a:ln>
                      <a:noFill/>
                    </a:ln>
                    <a:solidFill>
                      <a:srgbClr val="001489"/>
                    </a:solidFill>
                    <a:effectLst/>
                    <a:uLnTx/>
                    <a:uFillTx/>
                    <a:latin typeface="Arial" panose="020B0604020202020204"/>
                    <a:ea typeface="+mn-ea"/>
                    <a:cs typeface="+mn-cs"/>
                  </a:rPr>
                  <a:t>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1489"/>
                    </a:solidFill>
                    <a:latin typeface="Arial" panose="020B0604020202020204"/>
                  </a:rPr>
                  <a:t>4.6 m</a:t>
                </a:r>
                <a:endParaRPr kumimoji="0" lang="en-US" sz="1200" b="1" i="0" u="none" strike="noStrike" kern="1200" cap="none" spc="0" normalizeH="0" baseline="0" noProof="0" dirty="0">
                  <a:ln>
                    <a:noFill/>
                  </a:ln>
                  <a:solidFill>
                    <a:srgbClr val="001489"/>
                  </a:solidFill>
                  <a:effectLst/>
                  <a:uLnTx/>
                  <a:uFillTx/>
                  <a:latin typeface="Arial" panose="020B0604020202020204"/>
                  <a:ea typeface="+mn-ea"/>
                  <a:cs typeface="+mn-cs"/>
                </a:endParaRPr>
              </a:p>
            </p:txBody>
          </p:sp>
        </p:grpSp>
      </p:grpSp>
      <p:pic>
        <p:nvPicPr>
          <p:cNvPr id="28" name="Picture 27">
            <a:extLst>
              <a:ext uri="{FF2B5EF4-FFF2-40B4-BE49-F238E27FC236}">
                <a16:creationId xmlns:a16="http://schemas.microsoft.com/office/drawing/2014/main" id="{EA39D263-6B0B-5F41-809F-52840DC6AC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58" t="13178" r="-1" b="34111"/>
          <a:stretch/>
        </p:blipFill>
        <p:spPr>
          <a:xfrm>
            <a:off x="-5" y="4860728"/>
            <a:ext cx="4787317" cy="1284265"/>
          </a:xfrm>
          <a:prstGeom prst="rect">
            <a:avLst/>
          </a:prstGeom>
        </p:spPr>
      </p:pic>
      <p:grpSp>
        <p:nvGrpSpPr>
          <p:cNvPr id="29" name="Group 28">
            <a:extLst>
              <a:ext uri="{FF2B5EF4-FFF2-40B4-BE49-F238E27FC236}">
                <a16:creationId xmlns:a16="http://schemas.microsoft.com/office/drawing/2014/main" id="{9A244168-6BAF-014A-A090-C702665D052E}"/>
              </a:ext>
            </a:extLst>
          </p:cNvPr>
          <p:cNvGrpSpPr/>
          <p:nvPr/>
        </p:nvGrpSpPr>
        <p:grpSpPr>
          <a:xfrm>
            <a:off x="5075514" y="1248235"/>
            <a:ext cx="6811686" cy="553998"/>
            <a:chOff x="5075514" y="1248235"/>
            <a:chExt cx="6811686" cy="553998"/>
          </a:xfrm>
        </p:grpSpPr>
        <p:pic>
          <p:nvPicPr>
            <p:cNvPr id="30" name="Graphic 29">
              <a:extLst>
                <a:ext uri="{FF2B5EF4-FFF2-40B4-BE49-F238E27FC236}">
                  <a16:creationId xmlns:a16="http://schemas.microsoft.com/office/drawing/2014/main" id="{7D099155-B276-8044-A841-614E8CA4C7E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075514" y="1248235"/>
              <a:ext cx="215502" cy="215500"/>
            </a:xfrm>
            <a:prstGeom prst="rect">
              <a:avLst/>
            </a:prstGeom>
          </p:spPr>
        </p:pic>
        <p:sp>
          <p:nvSpPr>
            <p:cNvPr id="31" name="TextBox 30">
              <a:extLst>
                <a:ext uri="{FF2B5EF4-FFF2-40B4-BE49-F238E27FC236}">
                  <a16:creationId xmlns:a16="http://schemas.microsoft.com/office/drawing/2014/main" id="{0039497B-3CBD-A94E-B9C0-F49136B47848}"/>
                </a:ext>
              </a:extLst>
            </p:cNvPr>
            <p:cNvSpPr txBox="1"/>
            <p:nvPr/>
          </p:nvSpPr>
          <p:spPr>
            <a:xfrm>
              <a:off x="5477536" y="1248235"/>
              <a:ext cx="6409664"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353533"/>
                  </a:solidFill>
                  <a:effectLst/>
                  <a:uLnTx/>
                  <a:uFillTx/>
                  <a:latin typeface="Arial" panose="020B0604020202020204"/>
                  <a:ea typeface="+mn-ea"/>
                  <a:cs typeface="+mn-cs"/>
                </a:rPr>
                <a:t>Groundbreaking technology features a </a:t>
              </a:r>
              <a:r>
                <a:rPr kumimoji="0" lang="en-US" sz="1200" b="1" i="0" u="none" strike="noStrike" kern="1200" cap="none" spc="0" normalizeH="0" baseline="0" noProof="0" dirty="0">
                  <a:ln>
                    <a:noFill/>
                  </a:ln>
                  <a:solidFill>
                    <a:srgbClr val="353533"/>
                  </a:solidFill>
                  <a:effectLst/>
                  <a:uLnTx/>
                  <a:uFillTx/>
                  <a:latin typeface="Arial" panose="020B0604020202020204"/>
                  <a:ea typeface="+mn-ea"/>
                  <a:cs typeface="+mn-cs"/>
                </a:rPr>
                <a:t>fully factory fabricated </a:t>
              </a:r>
              <a:r>
                <a:rPr kumimoji="0" lang="en-US" sz="1200" b="0" i="0" u="none" strike="noStrike" kern="1200" cap="none" spc="0" normalizeH="0" baseline="0" noProof="0" dirty="0">
                  <a:ln>
                    <a:noFill/>
                  </a:ln>
                  <a:solidFill>
                    <a:srgbClr val="353533"/>
                  </a:solidFill>
                  <a:effectLst/>
                  <a:uLnTx/>
                  <a:uFillTx/>
                  <a:latin typeface="Arial" panose="020B0604020202020204"/>
                  <a:ea typeface="+mn-ea"/>
                  <a:cs typeface="+mn-cs"/>
                </a:rPr>
                <a:t>SMR referred to as a NuScale Power </a:t>
              </a:r>
              <a:r>
                <a:rPr kumimoji="0" lang="en-US" sz="1200" b="0" i="0" u="none" strike="noStrike" kern="1200" cap="none" spc="0" normalizeH="0" baseline="0" noProof="0" dirty="0" err="1">
                  <a:ln>
                    <a:noFill/>
                  </a:ln>
                  <a:solidFill>
                    <a:srgbClr val="353533"/>
                  </a:solidFill>
                  <a:effectLst/>
                  <a:uLnTx/>
                  <a:uFillTx/>
                  <a:latin typeface="Arial" panose="020B0604020202020204"/>
                  <a:ea typeface="+mn-ea"/>
                  <a:cs typeface="+mn-cs"/>
                </a:rPr>
                <a:t>Module</a:t>
              </a:r>
              <a:r>
                <a:rPr kumimoji="0" lang="en-US" sz="1200" b="0" i="0" u="none" strike="noStrike" kern="1200" cap="none" spc="0" normalizeH="0" baseline="30000" noProof="0" dirty="0" err="1">
                  <a:ln>
                    <a:noFill/>
                  </a:ln>
                  <a:solidFill>
                    <a:srgbClr val="353533"/>
                  </a:solidFill>
                  <a:effectLst/>
                  <a:uLnTx/>
                  <a:uFillTx/>
                  <a:latin typeface="Arial" panose="020B0604020202020204"/>
                  <a:ea typeface="+mn-ea"/>
                  <a:cs typeface="+mn-cs"/>
                </a:rPr>
                <a:t>TM</a:t>
              </a:r>
              <a:r>
                <a:rPr kumimoji="0" lang="en-US" sz="1200" b="0" i="0" u="none" strike="noStrike" kern="1200" cap="none" spc="0" normalizeH="0" baseline="0" noProof="0" dirty="0">
                  <a:ln>
                    <a:noFill/>
                  </a:ln>
                  <a:solidFill>
                    <a:srgbClr val="353533"/>
                  </a:solidFill>
                  <a:effectLst/>
                  <a:uLnTx/>
                  <a:uFillTx/>
                  <a:latin typeface="Arial" panose="020B0604020202020204"/>
                  <a:ea typeface="+mn-ea"/>
                  <a:cs typeface="+mn-cs"/>
                </a:rPr>
                <a:t> consisting of an </a:t>
              </a:r>
              <a:r>
                <a:rPr kumimoji="0" lang="en-US" sz="1200" b="1" i="0" u="none" strike="noStrike" kern="1200" cap="none" spc="0" normalizeH="0" baseline="0" noProof="0" dirty="0">
                  <a:ln>
                    <a:noFill/>
                  </a:ln>
                  <a:solidFill>
                    <a:srgbClr val="353533"/>
                  </a:solidFill>
                  <a:effectLst/>
                  <a:uLnTx/>
                  <a:uFillTx/>
                  <a:latin typeface="Arial" panose="020B0604020202020204"/>
                  <a:ea typeface="+mn-ea"/>
                  <a:cs typeface="+mn-cs"/>
                </a:rPr>
                <a:t>integral nuclear steam supply system</a:t>
              </a:r>
              <a:r>
                <a:rPr kumimoji="0" lang="en-US" sz="1200" b="0" i="0" u="none" strike="noStrike" kern="1200" cap="none" spc="0" normalizeH="0" baseline="0" noProof="0" dirty="0">
                  <a:ln>
                    <a:noFill/>
                  </a:ln>
                  <a:solidFill>
                    <a:srgbClr val="353533"/>
                  </a:solidFill>
                  <a:effectLst/>
                  <a:uLnTx/>
                  <a:uFillTx/>
                  <a:latin typeface="Arial" panose="020B0604020202020204"/>
                  <a:ea typeface="+mn-ea"/>
                  <a:cs typeface="+mn-cs"/>
                </a:rPr>
                <a:t> in which the reactor core, steam generators and pressurizer are all contained in a single vessel</a:t>
              </a:r>
            </a:p>
          </p:txBody>
        </p:sp>
      </p:grpSp>
      <p:grpSp>
        <p:nvGrpSpPr>
          <p:cNvPr id="32" name="Group 31">
            <a:extLst>
              <a:ext uri="{FF2B5EF4-FFF2-40B4-BE49-F238E27FC236}">
                <a16:creationId xmlns:a16="http://schemas.microsoft.com/office/drawing/2014/main" id="{DA337B68-49D6-E547-B23C-7A9AFD579363}"/>
              </a:ext>
            </a:extLst>
          </p:cNvPr>
          <p:cNvGrpSpPr/>
          <p:nvPr/>
        </p:nvGrpSpPr>
        <p:grpSpPr>
          <a:xfrm>
            <a:off x="5075514" y="2038483"/>
            <a:ext cx="6811686" cy="369332"/>
            <a:chOff x="5075514" y="2094533"/>
            <a:chExt cx="6811686" cy="369332"/>
          </a:xfrm>
        </p:grpSpPr>
        <p:pic>
          <p:nvPicPr>
            <p:cNvPr id="33" name="Graphic 32">
              <a:extLst>
                <a:ext uri="{FF2B5EF4-FFF2-40B4-BE49-F238E27FC236}">
                  <a16:creationId xmlns:a16="http://schemas.microsoft.com/office/drawing/2014/main" id="{00CE2C83-6CBD-DD49-86C0-FB9CB2A74AF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075514" y="2094533"/>
              <a:ext cx="215502" cy="215500"/>
            </a:xfrm>
            <a:prstGeom prst="rect">
              <a:avLst/>
            </a:prstGeom>
          </p:spPr>
        </p:pic>
        <p:sp>
          <p:nvSpPr>
            <p:cNvPr id="34" name="TextBox 33">
              <a:extLst>
                <a:ext uri="{FF2B5EF4-FFF2-40B4-BE49-F238E27FC236}">
                  <a16:creationId xmlns:a16="http://schemas.microsoft.com/office/drawing/2014/main" id="{89100D46-4714-8F47-891D-D72EC65225D5}"/>
                </a:ext>
              </a:extLst>
            </p:cNvPr>
            <p:cNvSpPr txBox="1"/>
            <p:nvPr/>
          </p:nvSpPr>
          <p:spPr>
            <a:xfrm>
              <a:off x="5477536" y="2094533"/>
              <a:ext cx="640966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353533"/>
                  </a:solidFill>
                  <a:effectLst/>
                  <a:uLnTx/>
                  <a:uFillTx/>
                  <a:latin typeface="Arial" panose="020B0604020202020204"/>
                  <a:ea typeface="+mn-ea"/>
                  <a:cs typeface="+mn-cs"/>
                </a:rPr>
                <a:t>Simple design </a:t>
              </a:r>
              <a:r>
                <a:rPr kumimoji="0" lang="en-US" sz="1200" b="0" i="0" u="none" strike="noStrike" kern="1200" cap="none" spc="0" normalizeH="0" baseline="0" noProof="0" dirty="0">
                  <a:ln>
                    <a:noFill/>
                  </a:ln>
                  <a:solidFill>
                    <a:srgbClr val="353533"/>
                  </a:solidFill>
                  <a:effectLst/>
                  <a:uLnTx/>
                  <a:uFillTx/>
                  <a:latin typeface="Arial" panose="020B0604020202020204"/>
                  <a:ea typeface="+mn-ea"/>
                  <a:cs typeface="+mn-cs"/>
                </a:rPr>
                <a:t>eliminates reactor coolant pumps, large bore piping and other systems and components found in conventional reactors</a:t>
              </a:r>
            </a:p>
          </p:txBody>
        </p:sp>
      </p:grpSp>
      <p:grpSp>
        <p:nvGrpSpPr>
          <p:cNvPr id="35" name="Group 34">
            <a:extLst>
              <a:ext uri="{FF2B5EF4-FFF2-40B4-BE49-F238E27FC236}">
                <a16:creationId xmlns:a16="http://schemas.microsoft.com/office/drawing/2014/main" id="{BD7A2D7E-0CEA-3E4C-BCD6-937243F75414}"/>
              </a:ext>
            </a:extLst>
          </p:cNvPr>
          <p:cNvGrpSpPr/>
          <p:nvPr/>
        </p:nvGrpSpPr>
        <p:grpSpPr>
          <a:xfrm>
            <a:off x="5075514" y="2644065"/>
            <a:ext cx="6811686" cy="369332"/>
            <a:chOff x="5075514" y="2782431"/>
            <a:chExt cx="6811686" cy="369332"/>
          </a:xfrm>
        </p:grpSpPr>
        <p:pic>
          <p:nvPicPr>
            <p:cNvPr id="36" name="Graphic 35">
              <a:extLst>
                <a:ext uri="{FF2B5EF4-FFF2-40B4-BE49-F238E27FC236}">
                  <a16:creationId xmlns:a16="http://schemas.microsoft.com/office/drawing/2014/main" id="{7DE7810B-645D-ED44-8CA6-E16000DEA56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075514" y="2782431"/>
              <a:ext cx="215502" cy="215500"/>
            </a:xfrm>
            <a:prstGeom prst="rect">
              <a:avLst/>
            </a:prstGeom>
          </p:spPr>
        </p:pic>
        <p:sp>
          <p:nvSpPr>
            <p:cNvPr id="37" name="TextBox 36">
              <a:extLst>
                <a:ext uri="{FF2B5EF4-FFF2-40B4-BE49-F238E27FC236}">
                  <a16:creationId xmlns:a16="http://schemas.microsoft.com/office/drawing/2014/main" id="{1BAE990B-B94A-7549-A473-4F54B6F4FABB}"/>
                </a:ext>
              </a:extLst>
            </p:cNvPr>
            <p:cNvSpPr txBox="1"/>
            <p:nvPr/>
          </p:nvSpPr>
          <p:spPr>
            <a:xfrm>
              <a:off x="5477536" y="2782431"/>
              <a:ext cx="640966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353533"/>
                  </a:solidFill>
                  <a:effectLst/>
                  <a:uLnTx/>
                  <a:uFillTx/>
                  <a:latin typeface="Arial" panose="020B0604020202020204"/>
                  <a:ea typeface="+mn-ea"/>
                  <a:cs typeface="+mn-cs"/>
                </a:rPr>
                <a:t>Simplicity results in an extremely </a:t>
              </a:r>
              <a:r>
                <a:rPr kumimoji="0" lang="en-US" sz="1200" b="1" i="0" u="none" strike="noStrike" kern="1200" cap="none" spc="0" normalizeH="0" baseline="0" noProof="0" dirty="0">
                  <a:ln>
                    <a:noFill/>
                  </a:ln>
                  <a:solidFill>
                    <a:srgbClr val="353533"/>
                  </a:solidFill>
                  <a:effectLst/>
                  <a:uLnTx/>
                  <a:uFillTx/>
                  <a:latin typeface="Arial" panose="020B0604020202020204"/>
                  <a:ea typeface="+mn-ea"/>
                  <a:cs typeface="+mn-cs"/>
                </a:rPr>
                <a:t>strong safety case </a:t>
              </a:r>
              <a:r>
                <a:rPr kumimoji="0" lang="en-US" sz="1200" b="0" i="0" u="none" strike="noStrike" kern="1200" cap="none" spc="0" normalizeH="0" baseline="0" noProof="0" dirty="0">
                  <a:ln>
                    <a:noFill/>
                  </a:ln>
                  <a:solidFill>
                    <a:srgbClr val="353533"/>
                  </a:solidFill>
                  <a:effectLst/>
                  <a:uLnTx/>
                  <a:uFillTx/>
                  <a:latin typeface="Arial" panose="020B0604020202020204"/>
                  <a:ea typeface="+mn-ea"/>
                  <a:cs typeface="+mn-cs"/>
                </a:rPr>
                <a:t>and </a:t>
              </a:r>
              <a:r>
                <a:rPr kumimoji="0" lang="en-US" sz="1200" b="1" i="0" u="none" strike="noStrike" kern="1200" cap="none" spc="0" normalizeH="0" baseline="0" noProof="0" dirty="0">
                  <a:ln>
                    <a:noFill/>
                  </a:ln>
                  <a:solidFill>
                    <a:srgbClr val="353533"/>
                  </a:solidFill>
                  <a:effectLst/>
                  <a:uLnTx/>
                  <a:uFillTx/>
                  <a:latin typeface="Arial" panose="020B0604020202020204"/>
                  <a:ea typeface="+mn-ea"/>
                  <a:cs typeface="+mn-cs"/>
                </a:rPr>
                <a:t>reduced capital and operational costs</a:t>
              </a:r>
            </a:p>
          </p:txBody>
        </p:sp>
      </p:grpSp>
      <p:grpSp>
        <p:nvGrpSpPr>
          <p:cNvPr id="38" name="Group 37">
            <a:extLst>
              <a:ext uri="{FF2B5EF4-FFF2-40B4-BE49-F238E27FC236}">
                <a16:creationId xmlns:a16="http://schemas.microsoft.com/office/drawing/2014/main" id="{9C7B7562-EA5D-4749-BC5D-11C1858D3303}"/>
              </a:ext>
            </a:extLst>
          </p:cNvPr>
          <p:cNvGrpSpPr/>
          <p:nvPr/>
        </p:nvGrpSpPr>
        <p:grpSpPr>
          <a:xfrm>
            <a:off x="5075514" y="3249650"/>
            <a:ext cx="6811686" cy="215500"/>
            <a:chOff x="5075514" y="3403759"/>
            <a:chExt cx="6811686" cy="215500"/>
          </a:xfrm>
        </p:grpSpPr>
        <p:pic>
          <p:nvPicPr>
            <p:cNvPr id="39" name="Graphic 38">
              <a:extLst>
                <a:ext uri="{FF2B5EF4-FFF2-40B4-BE49-F238E27FC236}">
                  <a16:creationId xmlns:a16="http://schemas.microsoft.com/office/drawing/2014/main" id="{11DBEAB5-9B4A-F241-8403-0F50F8F28B6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075514" y="3403759"/>
              <a:ext cx="215502" cy="215500"/>
            </a:xfrm>
            <a:prstGeom prst="rect">
              <a:avLst/>
            </a:prstGeom>
          </p:spPr>
        </p:pic>
        <p:sp>
          <p:nvSpPr>
            <p:cNvPr id="40" name="TextBox 39">
              <a:extLst>
                <a:ext uri="{FF2B5EF4-FFF2-40B4-BE49-F238E27FC236}">
                  <a16:creationId xmlns:a16="http://schemas.microsoft.com/office/drawing/2014/main" id="{B69B1EF9-8D33-3847-853E-4214861A8429}"/>
                </a:ext>
              </a:extLst>
            </p:cNvPr>
            <p:cNvSpPr txBox="1"/>
            <p:nvPr/>
          </p:nvSpPr>
          <p:spPr>
            <a:xfrm>
              <a:off x="5477536" y="3419176"/>
              <a:ext cx="6409664"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353533"/>
                  </a:solidFill>
                  <a:effectLst/>
                  <a:uLnTx/>
                  <a:uFillTx/>
                  <a:latin typeface="Arial" panose="020B0604020202020204"/>
                  <a:ea typeface="+mn-ea"/>
                  <a:cs typeface="+mn-cs"/>
                </a:rPr>
                <a:t>Modules can be incrementally added to match load growth</a:t>
              </a:r>
            </a:p>
          </p:txBody>
        </p:sp>
      </p:grpSp>
      <p:cxnSp>
        <p:nvCxnSpPr>
          <p:cNvPr id="41" name="Straight Connector 40">
            <a:extLst>
              <a:ext uri="{FF2B5EF4-FFF2-40B4-BE49-F238E27FC236}">
                <a16:creationId xmlns:a16="http://schemas.microsoft.com/office/drawing/2014/main" id="{B32EE919-B609-F94C-BE59-54A1BFB53368}"/>
              </a:ext>
            </a:extLst>
          </p:cNvPr>
          <p:cNvCxnSpPr>
            <a:cxnSpLocks/>
          </p:cNvCxnSpPr>
          <p:nvPr/>
        </p:nvCxnSpPr>
        <p:spPr>
          <a:xfrm>
            <a:off x="5075514" y="1920358"/>
            <a:ext cx="68116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014C725-3033-FF41-BD59-FA54834AC005}"/>
              </a:ext>
            </a:extLst>
          </p:cNvPr>
          <p:cNvCxnSpPr>
            <a:cxnSpLocks/>
          </p:cNvCxnSpPr>
          <p:nvPr/>
        </p:nvCxnSpPr>
        <p:spPr>
          <a:xfrm>
            <a:off x="5075514" y="2525940"/>
            <a:ext cx="68116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B37CD5-8239-0645-9E96-21A176B4AF74}"/>
              </a:ext>
            </a:extLst>
          </p:cNvPr>
          <p:cNvCxnSpPr>
            <a:cxnSpLocks/>
          </p:cNvCxnSpPr>
          <p:nvPr/>
        </p:nvCxnSpPr>
        <p:spPr>
          <a:xfrm>
            <a:off x="5075514" y="3131522"/>
            <a:ext cx="68116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4" name="Content Placeholder 6">
            <a:extLst>
              <a:ext uri="{FF2B5EF4-FFF2-40B4-BE49-F238E27FC236}">
                <a16:creationId xmlns:a16="http://schemas.microsoft.com/office/drawing/2014/main" id="{ABA2761F-F385-774E-870D-7B1481498CB4}"/>
              </a:ext>
            </a:extLst>
          </p:cNvPr>
          <p:cNvGraphicFramePr>
            <a:graphicFrameLocks/>
          </p:cNvGraphicFramePr>
          <p:nvPr>
            <p:extLst/>
          </p:nvPr>
        </p:nvGraphicFramePr>
        <p:xfrm>
          <a:off x="5075514" y="3660587"/>
          <a:ext cx="6811685" cy="2484407"/>
        </p:xfrm>
        <a:graphic>
          <a:graphicData uri="http://schemas.openxmlformats.org/drawingml/2006/table">
            <a:tbl>
              <a:tblPr firstRow="1" bandRow="1">
                <a:tableStyleId>{3B4B98B0-60AC-42C2-AFA5-B58CD77FA1E5}</a:tableStyleId>
              </a:tblPr>
              <a:tblGrid>
                <a:gridCol w="2837997">
                  <a:extLst>
                    <a:ext uri="{9D8B030D-6E8A-4147-A177-3AD203B41FA5}">
                      <a16:colId xmlns:a16="http://schemas.microsoft.com/office/drawing/2014/main" val="3657471663"/>
                    </a:ext>
                  </a:extLst>
                </a:gridCol>
                <a:gridCol w="3973688">
                  <a:extLst>
                    <a:ext uri="{9D8B030D-6E8A-4147-A177-3AD203B41FA5}">
                      <a16:colId xmlns:a16="http://schemas.microsoft.com/office/drawing/2014/main" val="4101125303"/>
                    </a:ext>
                  </a:extLst>
                </a:gridCol>
              </a:tblGrid>
              <a:tr h="37409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mn-cs"/>
                        </a:rPr>
                        <a:t>NuScale Power </a:t>
                      </a:r>
                      <a:r>
                        <a:rPr kumimoji="0" lang="en-US" sz="1400" b="1" i="0" u="none" strike="noStrike" kern="1200" cap="none" spc="0" normalizeH="0" baseline="0" noProof="0" dirty="0" err="1">
                          <a:ln>
                            <a:noFill/>
                          </a:ln>
                          <a:solidFill>
                            <a:schemeClr val="bg1"/>
                          </a:solidFill>
                          <a:effectLst/>
                          <a:uLnTx/>
                          <a:uFillTx/>
                          <a:latin typeface="+mn-lt"/>
                          <a:ea typeface="+mn-ea"/>
                          <a:cs typeface="+mn-cs"/>
                        </a:rPr>
                        <a:t>Module</a:t>
                      </a:r>
                      <a:r>
                        <a:rPr kumimoji="0" lang="en-US" sz="1400" b="1" i="0" u="none" strike="noStrike" kern="1200" cap="none" spc="0" normalizeH="0" baseline="30000" noProof="0" dirty="0" err="1">
                          <a:ln>
                            <a:noFill/>
                          </a:ln>
                          <a:solidFill>
                            <a:schemeClr val="bg1"/>
                          </a:solidFill>
                          <a:effectLst/>
                          <a:uLnTx/>
                          <a:uFillTx/>
                          <a:latin typeface="+mn-lt"/>
                          <a:ea typeface="+mn-ea"/>
                          <a:cs typeface="+mn-cs"/>
                        </a:rPr>
                        <a:t>TM</a:t>
                      </a:r>
                      <a:r>
                        <a:rPr kumimoji="0" lang="en-US" sz="1400" b="1" i="0" u="none" strike="noStrike" kern="1200" cap="none" spc="0" normalizeH="0" baseline="0" noProof="0" dirty="0">
                          <a:ln>
                            <a:noFill/>
                          </a:ln>
                          <a:solidFill>
                            <a:schemeClr val="bg1"/>
                          </a:solidFill>
                          <a:effectLst/>
                          <a:uLnTx/>
                          <a:uFillTx/>
                          <a:latin typeface="+mn-lt"/>
                          <a:ea typeface="+mn-ea"/>
                          <a:cs typeface="+mn-cs"/>
                        </a:rPr>
                        <a:t> Specifications</a:t>
                      </a:r>
                    </a:p>
                  </a:txBody>
                  <a:tcPr marT="72000" marB="72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pPr marL="0" indent="0" algn="ctr" defTabSz="914400" rtl="0" eaLnBrk="1" latinLnBrk="0" hangingPunct="1">
                        <a:spcBef>
                          <a:spcPts val="600"/>
                        </a:spcBef>
                        <a:buFontTx/>
                        <a:buNone/>
                      </a:pPr>
                      <a:endParaRPr lang="en-US" sz="1300" b="0" kern="1200" dirty="0">
                        <a:solidFill>
                          <a:schemeClr val="tx1"/>
                        </a:solidFill>
                        <a:latin typeface="+mj-lt"/>
                        <a:ea typeface="+mn-ea"/>
                        <a:cs typeface="+mn-cs"/>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3873910"/>
                  </a:ext>
                </a:extLst>
              </a:tr>
              <a:tr h="345922">
                <a:tc>
                  <a:txBody>
                    <a:bodyPr/>
                    <a:lstStyle/>
                    <a:p>
                      <a:pPr algn="l">
                        <a:spcBef>
                          <a:spcPts val="600"/>
                        </a:spcBef>
                      </a:pPr>
                      <a:r>
                        <a:rPr lang="en-US" sz="1200" b="1" dirty="0">
                          <a:solidFill>
                            <a:schemeClr val="tx1"/>
                          </a:solidFill>
                          <a:latin typeface="+mn-lt"/>
                        </a:rPr>
                        <a:t>Electrical Capacity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indent="0" algn="l" defTabSz="914400" rtl="0" eaLnBrk="1" latinLnBrk="0" hangingPunct="1">
                        <a:spcBef>
                          <a:spcPts val="600"/>
                        </a:spcBef>
                        <a:buFontTx/>
                        <a:buNone/>
                      </a:pPr>
                      <a:r>
                        <a:rPr lang="en-US" sz="1200" b="0" kern="1200" dirty="0">
                          <a:solidFill>
                            <a:srgbClr val="353533"/>
                          </a:solidFill>
                          <a:latin typeface="+mj-lt"/>
                          <a:ea typeface="+mn-ea"/>
                          <a:cs typeface="+mn-cs"/>
                        </a:rPr>
                        <a:t>77 MWe</a:t>
                      </a:r>
                    </a:p>
                  </a:txBody>
                  <a:tcPr anchor="ctr">
                    <a:lnL w="12700" cap="flat" cmpd="sng" algn="ctr">
                      <a:solidFill>
                        <a:schemeClr val="bg1"/>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58089611"/>
                  </a:ext>
                </a:extLst>
              </a:tr>
              <a:tr h="345922">
                <a:tc>
                  <a:txBody>
                    <a:bodyPr/>
                    <a:lstStyle/>
                    <a:p>
                      <a:pPr algn="l">
                        <a:spcBef>
                          <a:spcPts val="600"/>
                        </a:spcBef>
                      </a:pPr>
                      <a:r>
                        <a:rPr lang="en-US" sz="1200" b="1" dirty="0">
                          <a:solidFill>
                            <a:schemeClr val="tx1"/>
                          </a:solidFill>
                          <a:latin typeface="+mn-lt"/>
                        </a:rPr>
                        <a:t>Modules per Plant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indent="0" algn="l" defTabSz="914400" rtl="0" eaLnBrk="1" latinLnBrk="0" hangingPunct="1">
                        <a:spcBef>
                          <a:spcPts val="600"/>
                        </a:spcBef>
                        <a:buFontTx/>
                        <a:buNone/>
                      </a:pPr>
                      <a:r>
                        <a:rPr lang="en-US" sz="1200" kern="1200" dirty="0">
                          <a:solidFill>
                            <a:srgbClr val="353533"/>
                          </a:solidFill>
                          <a:latin typeface="+mj-lt"/>
                          <a:ea typeface="+mn-ea"/>
                          <a:cs typeface="+mn-cs"/>
                        </a:rPr>
                        <a:t>Up to 12 (924 MWe)</a:t>
                      </a:r>
                    </a:p>
                  </a:txBody>
                  <a:tcPr anchor="ctr">
                    <a:lnL w="12700" cap="flat" cmpd="sng" algn="ctr">
                      <a:solidFill>
                        <a:schemeClr val="bg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68416675"/>
                  </a:ext>
                </a:extLst>
              </a:tr>
              <a:tr h="345922">
                <a:tc>
                  <a:txBody>
                    <a:bodyPr/>
                    <a:lstStyle/>
                    <a:p>
                      <a:pPr algn="l">
                        <a:spcBef>
                          <a:spcPts val="600"/>
                        </a:spcBef>
                      </a:pPr>
                      <a:r>
                        <a:rPr lang="en-US" sz="1200" b="1" dirty="0">
                          <a:solidFill>
                            <a:schemeClr val="tx1"/>
                          </a:solidFill>
                          <a:latin typeface="+mn-lt"/>
                        </a:rPr>
                        <a:t>Design Life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indent="0" algn="l" defTabSz="914400" rtl="0" eaLnBrk="1" latinLnBrk="0" hangingPunct="1">
                        <a:spcBef>
                          <a:spcPts val="600"/>
                        </a:spcBef>
                        <a:buFontTx/>
                        <a:buNone/>
                      </a:pPr>
                      <a:r>
                        <a:rPr lang="en-US" sz="1200" kern="1200" dirty="0">
                          <a:solidFill>
                            <a:srgbClr val="353533"/>
                          </a:solidFill>
                          <a:latin typeface="+mj-lt"/>
                          <a:ea typeface="+mn-ea"/>
                          <a:cs typeface="+mn-cs"/>
                        </a:rPr>
                        <a:t>60 years</a:t>
                      </a:r>
                    </a:p>
                  </a:txBody>
                  <a:tcPr anchor="ctr">
                    <a:lnL w="12700" cap="flat" cmpd="sng" algn="ctr">
                      <a:solidFill>
                        <a:schemeClr val="bg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9228981"/>
                  </a:ext>
                </a:extLst>
              </a:tr>
              <a:tr h="345922">
                <a:tc>
                  <a:txBody>
                    <a:bodyPr/>
                    <a:lstStyle/>
                    <a:p>
                      <a:pPr algn="l">
                        <a:spcBef>
                          <a:spcPts val="600"/>
                        </a:spcBef>
                      </a:pPr>
                      <a:r>
                        <a:rPr lang="en-US" sz="1200" b="1" dirty="0">
                          <a:solidFill>
                            <a:schemeClr val="tx1"/>
                          </a:solidFill>
                          <a:latin typeface="+mn-lt"/>
                        </a:rPr>
                        <a:t>Fuel Supply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indent="0" algn="l" defTabSz="914400" rtl="0" eaLnBrk="1" latinLnBrk="0" hangingPunct="1">
                        <a:spcBef>
                          <a:spcPts val="600"/>
                        </a:spcBef>
                        <a:buFontTx/>
                        <a:buNone/>
                      </a:pPr>
                      <a:r>
                        <a:rPr lang="en-US" sz="1200" kern="1200" dirty="0">
                          <a:solidFill>
                            <a:srgbClr val="353533"/>
                          </a:solidFill>
                          <a:latin typeface="+mj-lt"/>
                          <a:ea typeface="+mn-ea"/>
                          <a:cs typeface="+mn-cs"/>
                        </a:rPr>
                        <a:t>Existing light water reactor nuclear fuel</a:t>
                      </a:r>
                    </a:p>
                  </a:txBody>
                  <a:tcPr anchor="ctr">
                    <a:lnL w="12700" cap="flat" cmpd="sng" algn="ctr">
                      <a:solidFill>
                        <a:schemeClr val="bg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67813314"/>
                  </a:ext>
                </a:extLst>
              </a:tr>
              <a:tr h="345922">
                <a:tc>
                  <a:txBody>
                    <a:bodyPr/>
                    <a:lstStyle/>
                    <a:p>
                      <a:pPr algn="l">
                        <a:spcBef>
                          <a:spcPts val="600"/>
                        </a:spcBef>
                      </a:pPr>
                      <a:r>
                        <a:rPr lang="en-US" sz="1200" b="1" dirty="0">
                          <a:solidFill>
                            <a:schemeClr val="tx1"/>
                          </a:solidFill>
                          <a:latin typeface="+mn-lt"/>
                        </a:rPr>
                        <a:t>Safety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indent="0" algn="l" defTabSz="914400" rtl="0" eaLnBrk="1" latinLnBrk="0" hangingPunct="1">
                        <a:spcBef>
                          <a:spcPts val="600"/>
                        </a:spcBef>
                        <a:buFontTx/>
                        <a:buNone/>
                      </a:pPr>
                      <a:r>
                        <a:rPr lang="en-US" sz="1200" kern="1200" dirty="0">
                          <a:solidFill>
                            <a:srgbClr val="353533"/>
                          </a:solidFill>
                          <a:latin typeface="+mj-lt"/>
                          <a:ea typeface="+mn-ea"/>
                          <a:cs typeface="+mn-cs"/>
                        </a:rPr>
                        <a:t>Walk-away safe</a:t>
                      </a:r>
                    </a:p>
                  </a:txBody>
                  <a:tcPr anchor="ctr">
                    <a:lnL w="12700" cap="flat" cmpd="sng" algn="ctr">
                      <a:solidFill>
                        <a:schemeClr val="bg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2625602"/>
                  </a:ext>
                </a:extLst>
              </a:tr>
              <a:tr h="380705">
                <a:tc>
                  <a:txBody>
                    <a:bodyPr/>
                    <a:lstStyle/>
                    <a:p>
                      <a:pPr algn="l">
                        <a:spcBef>
                          <a:spcPts val="600"/>
                        </a:spcBef>
                      </a:pPr>
                      <a:r>
                        <a:rPr lang="en-US" sz="1200" b="1" dirty="0">
                          <a:solidFill>
                            <a:schemeClr val="tx1"/>
                          </a:solidFill>
                          <a:latin typeface="+mn-lt"/>
                        </a:rPr>
                        <a:t>Emergency Planning Zone (EPZ)</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indent="0" algn="l" defTabSz="914400" rtl="0" eaLnBrk="1" latinLnBrk="0" hangingPunct="1">
                        <a:spcBef>
                          <a:spcPts val="600"/>
                        </a:spcBef>
                        <a:buFontTx/>
                        <a:buNone/>
                      </a:pPr>
                      <a:r>
                        <a:rPr lang="en-US" sz="1200" kern="1200" dirty="0">
                          <a:solidFill>
                            <a:srgbClr val="353533"/>
                          </a:solidFill>
                          <a:latin typeface="+mj-lt"/>
                          <a:ea typeface="+mn-ea"/>
                          <a:cs typeface="+mn-cs"/>
                        </a:rPr>
                        <a:t>Supports site boundary EPZ</a:t>
                      </a:r>
                    </a:p>
                  </a:txBody>
                  <a:tcPr anchor="ctr">
                    <a:lnL w="12700" cap="flat" cmpd="sng" algn="ctr">
                      <a:solidFill>
                        <a:schemeClr val="bg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1639126"/>
                  </a:ext>
                </a:extLst>
              </a:tr>
            </a:tbl>
          </a:graphicData>
        </a:graphic>
      </p:graphicFrame>
    </p:spTree>
    <p:extLst>
      <p:ext uri="{BB962C8B-B14F-4D97-AF65-F5344CB8AC3E}">
        <p14:creationId xmlns:p14="http://schemas.microsoft.com/office/powerpoint/2010/main" val="1906778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EBFFF53-563C-2E4B-B6C7-B57D536F7014}"/>
              </a:ext>
            </a:extLst>
          </p:cNvPr>
          <p:cNvSpPr>
            <a:spLocks noGrp="1"/>
          </p:cNvSpPr>
          <p:nvPr>
            <p:ph type="title"/>
          </p:nvPr>
        </p:nvSpPr>
        <p:spPr/>
        <p:txBody>
          <a:bodyPr/>
          <a:lstStyle/>
          <a:p>
            <a:r>
              <a:rPr lang="en-GB"/>
              <a:t>Key Enabling Features Dependent on Patented Technology</a:t>
            </a:r>
            <a:endParaRPr lang="en-US" dirty="0"/>
          </a:p>
        </p:txBody>
      </p:sp>
      <p:grpSp>
        <p:nvGrpSpPr>
          <p:cNvPr id="5" name="Group 4">
            <a:extLst>
              <a:ext uri="{FF2B5EF4-FFF2-40B4-BE49-F238E27FC236}">
                <a16:creationId xmlns:a16="http://schemas.microsoft.com/office/drawing/2014/main" id="{EFA1969F-3E45-294C-A707-F545A5134E73}"/>
              </a:ext>
            </a:extLst>
          </p:cNvPr>
          <p:cNvGrpSpPr/>
          <p:nvPr/>
        </p:nvGrpSpPr>
        <p:grpSpPr>
          <a:xfrm>
            <a:off x="532208" y="1186699"/>
            <a:ext cx="5306960" cy="4643831"/>
            <a:chOff x="341359" y="1186699"/>
            <a:chExt cx="5306960" cy="4643831"/>
          </a:xfrm>
        </p:grpSpPr>
        <p:pic>
          <p:nvPicPr>
            <p:cNvPr id="6" name="Picture 2">
              <a:extLst>
                <a:ext uri="{FF2B5EF4-FFF2-40B4-BE49-F238E27FC236}">
                  <a16:creationId xmlns:a16="http://schemas.microsoft.com/office/drawing/2014/main" id="{D99086AC-471F-FE43-B05A-5100F27C9EA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flipH="1">
              <a:off x="3525949" y="1186699"/>
              <a:ext cx="1318457" cy="4316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A6533800-AA43-FA4E-A931-32D65029F8CE}"/>
                </a:ext>
              </a:extLst>
            </p:cNvPr>
            <p:cNvSpPr txBox="1">
              <a:spLocks/>
            </p:cNvSpPr>
            <p:nvPr/>
          </p:nvSpPr>
          <p:spPr>
            <a:xfrm>
              <a:off x="851900" y="3291526"/>
              <a:ext cx="2565927" cy="39240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1489"/>
                  </a:solidFill>
                  <a:effectLst/>
                  <a:uLnTx/>
                  <a:uFillTx/>
                  <a:latin typeface="Arial" panose="020B0604020202020204"/>
                  <a:ea typeface="+mj-ea"/>
                  <a:cs typeface="+mj-cs"/>
                </a:rPr>
                <a:t>Passive Safety System</a:t>
              </a:r>
              <a:endParaRPr kumimoji="0" lang="en-US" sz="1400" b="1" i="0" u="none" strike="noStrike" kern="1200" cap="none" spc="0" normalizeH="0" baseline="0" noProof="0" dirty="0">
                <a:ln>
                  <a:noFill/>
                </a:ln>
                <a:solidFill>
                  <a:srgbClr val="001489"/>
                </a:solidFill>
                <a:effectLst/>
                <a:uLnTx/>
                <a:uFillTx/>
                <a:latin typeface="Arial" panose="020B0604020202020204"/>
                <a:ea typeface="+mj-ea"/>
                <a:cs typeface="+mj-cs"/>
              </a:endParaRPr>
            </a:p>
          </p:txBody>
        </p:sp>
        <p:sp>
          <p:nvSpPr>
            <p:cNvPr id="8" name="Title 1">
              <a:extLst>
                <a:ext uri="{FF2B5EF4-FFF2-40B4-BE49-F238E27FC236}">
                  <a16:creationId xmlns:a16="http://schemas.microsoft.com/office/drawing/2014/main" id="{0971D236-CD75-BE43-8AA6-9F17C19D41B8}"/>
                </a:ext>
              </a:extLst>
            </p:cNvPr>
            <p:cNvSpPr txBox="1">
              <a:spLocks/>
            </p:cNvSpPr>
            <p:nvPr/>
          </p:nvSpPr>
          <p:spPr>
            <a:xfrm>
              <a:off x="851900" y="3896080"/>
              <a:ext cx="2565927" cy="39240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1489"/>
                  </a:solidFill>
                  <a:effectLst/>
                  <a:uLnTx/>
                  <a:uFillTx/>
                  <a:latin typeface="Arial" panose="020B0604020202020204"/>
                  <a:ea typeface="+mj-ea"/>
                  <a:cs typeface="+mj-cs"/>
                </a:rPr>
                <a:t>Integral Steam Generator</a:t>
              </a:r>
              <a:endParaRPr kumimoji="0" lang="en-US" sz="1400" b="1" i="0" u="none" strike="noStrike" kern="1200" cap="none" spc="0" normalizeH="0" baseline="0" noProof="0" dirty="0">
                <a:ln>
                  <a:noFill/>
                </a:ln>
                <a:solidFill>
                  <a:srgbClr val="001489"/>
                </a:solidFill>
                <a:effectLst/>
                <a:uLnTx/>
                <a:uFillTx/>
                <a:latin typeface="Arial" panose="020B0604020202020204"/>
                <a:ea typeface="+mj-ea"/>
                <a:cs typeface="+mj-cs"/>
              </a:endParaRPr>
            </a:p>
          </p:txBody>
        </p:sp>
        <p:sp>
          <p:nvSpPr>
            <p:cNvPr id="9" name="Title 1">
              <a:extLst>
                <a:ext uri="{FF2B5EF4-FFF2-40B4-BE49-F238E27FC236}">
                  <a16:creationId xmlns:a16="http://schemas.microsoft.com/office/drawing/2014/main" id="{FCB69585-2560-1940-9E2F-663BCCA384EF}"/>
                </a:ext>
              </a:extLst>
            </p:cNvPr>
            <p:cNvSpPr txBox="1">
              <a:spLocks/>
            </p:cNvSpPr>
            <p:nvPr/>
          </p:nvSpPr>
          <p:spPr>
            <a:xfrm>
              <a:off x="851900" y="4649033"/>
              <a:ext cx="2565927" cy="39240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1489"/>
                  </a:solidFill>
                  <a:effectLst/>
                  <a:uLnTx/>
                  <a:uFillTx/>
                  <a:latin typeface="Arial" panose="020B0604020202020204"/>
                  <a:ea typeface="+mj-ea"/>
                  <a:cs typeface="+mj-cs"/>
                </a:rPr>
                <a:t>Natural Circulation System</a:t>
              </a:r>
              <a:endParaRPr kumimoji="0" lang="en-US" sz="1400" b="1" i="0" u="none" strike="noStrike" kern="1200" cap="none" spc="0" normalizeH="0" baseline="0" noProof="0" dirty="0">
                <a:ln>
                  <a:noFill/>
                </a:ln>
                <a:solidFill>
                  <a:srgbClr val="001489"/>
                </a:solidFill>
                <a:effectLst/>
                <a:uLnTx/>
                <a:uFillTx/>
                <a:latin typeface="Arial" panose="020B0604020202020204"/>
                <a:ea typeface="+mj-ea"/>
                <a:cs typeface="+mj-cs"/>
              </a:endParaRPr>
            </a:p>
          </p:txBody>
        </p:sp>
        <p:sp>
          <p:nvSpPr>
            <p:cNvPr id="10" name="Title 1">
              <a:extLst>
                <a:ext uri="{FF2B5EF4-FFF2-40B4-BE49-F238E27FC236}">
                  <a16:creationId xmlns:a16="http://schemas.microsoft.com/office/drawing/2014/main" id="{2C02D1AE-A88C-B04F-9E76-D2AAB6F18A10}"/>
                </a:ext>
              </a:extLst>
            </p:cNvPr>
            <p:cNvSpPr txBox="1">
              <a:spLocks/>
            </p:cNvSpPr>
            <p:nvPr/>
          </p:nvSpPr>
          <p:spPr>
            <a:xfrm>
              <a:off x="851901" y="2359000"/>
              <a:ext cx="2565927" cy="39240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1489"/>
                  </a:solidFill>
                  <a:effectLst/>
                  <a:uLnTx/>
                  <a:uFillTx/>
                  <a:latin typeface="Arial" panose="020B0604020202020204"/>
                  <a:ea typeface="+mj-ea"/>
                  <a:cs typeface="+mj-cs"/>
                </a:rPr>
                <a:t>Evacuated Containment Design</a:t>
              </a:r>
              <a:endParaRPr kumimoji="0" lang="en-US" sz="1400" b="1" i="0" u="none" strike="noStrike" kern="1200" cap="none" spc="0" normalizeH="0" baseline="0" noProof="0" dirty="0">
                <a:ln>
                  <a:noFill/>
                </a:ln>
                <a:solidFill>
                  <a:srgbClr val="001489"/>
                </a:solidFill>
                <a:effectLst/>
                <a:uLnTx/>
                <a:uFillTx/>
                <a:latin typeface="Arial" panose="020B0604020202020204"/>
                <a:ea typeface="+mj-ea"/>
                <a:cs typeface="+mj-cs"/>
              </a:endParaRPr>
            </a:p>
          </p:txBody>
        </p:sp>
        <p:sp>
          <p:nvSpPr>
            <p:cNvPr id="11" name="Oval 10">
              <a:extLst>
                <a:ext uri="{FF2B5EF4-FFF2-40B4-BE49-F238E27FC236}">
                  <a16:creationId xmlns:a16="http://schemas.microsoft.com/office/drawing/2014/main" id="{5543ABD5-9A42-3D4F-82CD-AEC3EF18DD5E}"/>
                </a:ext>
              </a:extLst>
            </p:cNvPr>
            <p:cNvSpPr>
              <a:spLocks/>
            </p:cNvSpPr>
            <p:nvPr/>
          </p:nvSpPr>
          <p:spPr>
            <a:xfrm>
              <a:off x="341359" y="4665127"/>
              <a:ext cx="360214" cy="360214"/>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4</a:t>
              </a:r>
            </a:p>
          </p:txBody>
        </p:sp>
        <p:sp>
          <p:nvSpPr>
            <p:cNvPr id="12" name="Oval 11">
              <a:extLst>
                <a:ext uri="{FF2B5EF4-FFF2-40B4-BE49-F238E27FC236}">
                  <a16:creationId xmlns:a16="http://schemas.microsoft.com/office/drawing/2014/main" id="{1F455830-D4F8-6344-9B06-C7F378A87C4B}"/>
                </a:ext>
              </a:extLst>
            </p:cNvPr>
            <p:cNvSpPr>
              <a:spLocks/>
            </p:cNvSpPr>
            <p:nvPr/>
          </p:nvSpPr>
          <p:spPr>
            <a:xfrm flipH="1">
              <a:off x="341359" y="3912174"/>
              <a:ext cx="360212" cy="360214"/>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3</a:t>
              </a:r>
            </a:p>
          </p:txBody>
        </p:sp>
        <p:cxnSp>
          <p:nvCxnSpPr>
            <p:cNvPr id="13" name="Straight Arrow Connector 12">
              <a:extLst>
                <a:ext uri="{FF2B5EF4-FFF2-40B4-BE49-F238E27FC236}">
                  <a16:creationId xmlns:a16="http://schemas.microsoft.com/office/drawing/2014/main" id="{B457C751-85DA-6D4F-8C8B-BC1B31DC260D}"/>
                </a:ext>
              </a:extLst>
            </p:cNvPr>
            <p:cNvCxnSpPr>
              <a:cxnSpLocks/>
            </p:cNvCxnSpPr>
            <p:nvPr/>
          </p:nvCxnSpPr>
          <p:spPr>
            <a:xfrm>
              <a:off x="3057527" y="4089797"/>
              <a:ext cx="1004738" cy="0"/>
            </a:xfrm>
            <a:prstGeom prst="straightConnector1">
              <a:avLst/>
            </a:prstGeom>
            <a:ln w="19050">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AB5442D-CE0F-E946-8C0D-7F80C8854E3B}"/>
                </a:ext>
              </a:extLst>
            </p:cNvPr>
            <p:cNvCxnSpPr>
              <a:cxnSpLocks/>
            </p:cNvCxnSpPr>
            <p:nvPr/>
          </p:nvCxnSpPr>
          <p:spPr>
            <a:xfrm>
              <a:off x="3127377" y="4839716"/>
              <a:ext cx="947457" cy="0"/>
            </a:xfrm>
            <a:prstGeom prst="straightConnector1">
              <a:avLst/>
            </a:prstGeom>
            <a:ln w="19050">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9D32C9-9AF5-9745-AEAE-81A1E586CF1D}"/>
                </a:ext>
              </a:extLst>
            </p:cNvPr>
            <p:cNvSpPr txBox="1"/>
            <p:nvPr/>
          </p:nvSpPr>
          <p:spPr>
            <a:xfrm>
              <a:off x="2722035" y="5491976"/>
              <a:ext cx="292628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489"/>
                  </a:solidFill>
                  <a:effectLst/>
                  <a:uLnTx/>
                  <a:uFillTx/>
                  <a:latin typeface="Arial" panose="020B0604020202020204"/>
                  <a:ea typeface="+mn-ea"/>
                  <a:cs typeface="+mn-cs"/>
                </a:rPr>
                <a:t>NuScale Power </a:t>
              </a:r>
              <a:r>
                <a:rPr kumimoji="0" lang="en-US" sz="1600" b="1" i="0" u="none" strike="noStrike" kern="1200" cap="none" spc="0" normalizeH="0" baseline="0" noProof="0" dirty="0" err="1">
                  <a:ln>
                    <a:noFill/>
                  </a:ln>
                  <a:solidFill>
                    <a:srgbClr val="001489"/>
                  </a:solidFill>
                  <a:effectLst/>
                  <a:uLnTx/>
                  <a:uFillTx/>
                  <a:latin typeface="Arial" panose="020B0604020202020204"/>
                  <a:ea typeface="+mn-ea"/>
                  <a:cs typeface="+mn-cs"/>
                </a:rPr>
                <a:t>Module</a:t>
              </a:r>
              <a:r>
                <a:rPr kumimoji="0" lang="en-US" sz="1600" b="1" i="0" u="none" strike="noStrike" kern="1200" cap="none" spc="0" normalizeH="0" baseline="30000" noProof="0" dirty="0" err="1">
                  <a:ln>
                    <a:noFill/>
                  </a:ln>
                  <a:solidFill>
                    <a:srgbClr val="001489"/>
                  </a:solidFill>
                  <a:effectLst/>
                  <a:uLnTx/>
                  <a:uFillTx/>
                  <a:latin typeface="Arial" panose="020B0604020202020204"/>
                  <a:ea typeface="+mn-ea"/>
                  <a:cs typeface="+mn-cs"/>
                </a:rPr>
                <a:t>TM</a:t>
              </a:r>
              <a:endParaRPr kumimoji="0" lang="en-US" sz="1600" b="1" i="0" u="none" strike="noStrike" kern="1200" cap="none" spc="0" normalizeH="0" baseline="0" noProof="0" dirty="0">
                <a:ln>
                  <a:noFill/>
                </a:ln>
                <a:solidFill>
                  <a:srgbClr val="001489"/>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793862B7-78B5-314A-BAE9-8E5DA610F088}"/>
                </a:ext>
              </a:extLst>
            </p:cNvPr>
            <p:cNvSpPr/>
            <p:nvPr/>
          </p:nvSpPr>
          <p:spPr>
            <a:xfrm flipH="1">
              <a:off x="341359" y="3307620"/>
              <a:ext cx="360212" cy="360214"/>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2</a:t>
              </a:r>
            </a:p>
          </p:txBody>
        </p:sp>
        <p:cxnSp>
          <p:nvCxnSpPr>
            <p:cNvPr id="17" name="Straight Arrow Connector 16">
              <a:extLst>
                <a:ext uri="{FF2B5EF4-FFF2-40B4-BE49-F238E27FC236}">
                  <a16:creationId xmlns:a16="http://schemas.microsoft.com/office/drawing/2014/main" id="{9FB21145-1115-C249-A300-792EED6553D0}"/>
                </a:ext>
              </a:extLst>
            </p:cNvPr>
            <p:cNvCxnSpPr>
              <a:cxnSpLocks/>
            </p:cNvCxnSpPr>
            <p:nvPr/>
          </p:nvCxnSpPr>
          <p:spPr>
            <a:xfrm>
              <a:off x="2879727" y="3477615"/>
              <a:ext cx="950413" cy="0"/>
            </a:xfrm>
            <a:prstGeom prst="straightConnector1">
              <a:avLst/>
            </a:prstGeom>
            <a:ln w="19050">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2A8078A-5C21-B741-ABF9-C9609D9EE124}"/>
                </a:ext>
              </a:extLst>
            </p:cNvPr>
            <p:cNvSpPr/>
            <p:nvPr/>
          </p:nvSpPr>
          <p:spPr>
            <a:xfrm>
              <a:off x="341359" y="2375094"/>
              <a:ext cx="360214" cy="360214"/>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1</a:t>
              </a:r>
            </a:p>
          </p:txBody>
        </p:sp>
        <p:cxnSp>
          <p:nvCxnSpPr>
            <p:cNvPr id="19" name="Straight Arrow Connector 18">
              <a:extLst>
                <a:ext uri="{FF2B5EF4-FFF2-40B4-BE49-F238E27FC236}">
                  <a16:creationId xmlns:a16="http://schemas.microsoft.com/office/drawing/2014/main" id="{9E577C33-9C80-BD44-A89D-4695AC493F29}"/>
                </a:ext>
              </a:extLst>
            </p:cNvPr>
            <p:cNvCxnSpPr>
              <a:cxnSpLocks/>
            </p:cNvCxnSpPr>
            <p:nvPr/>
          </p:nvCxnSpPr>
          <p:spPr>
            <a:xfrm>
              <a:off x="3465335" y="2549118"/>
              <a:ext cx="439832" cy="0"/>
            </a:xfrm>
            <a:prstGeom prst="straightConnector1">
              <a:avLst/>
            </a:prstGeom>
            <a:ln w="19050">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F15D4ED7-2AB8-6E45-BD5F-D974DC2523C9}"/>
              </a:ext>
            </a:extLst>
          </p:cNvPr>
          <p:cNvCxnSpPr>
            <a:cxnSpLocks/>
          </p:cNvCxnSpPr>
          <p:nvPr/>
        </p:nvCxnSpPr>
        <p:spPr>
          <a:xfrm>
            <a:off x="6096000" y="1331589"/>
            <a:ext cx="0" cy="44428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4ADCC36-202E-A345-A465-67EFB1B065EC}"/>
              </a:ext>
            </a:extLst>
          </p:cNvPr>
          <p:cNvCxnSpPr>
            <a:cxnSpLocks/>
          </p:cNvCxnSpPr>
          <p:nvPr/>
        </p:nvCxnSpPr>
        <p:spPr>
          <a:xfrm>
            <a:off x="6248400" y="3034434"/>
            <a:ext cx="5638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2">
            <a:extLst>
              <a:ext uri="{FF2B5EF4-FFF2-40B4-BE49-F238E27FC236}">
                <a16:creationId xmlns:a16="http://schemas.microsoft.com/office/drawing/2014/main" id="{DBC114CE-A24E-AE4D-AA7E-578B048B2B9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359"/>
          <a:stretch/>
        </p:blipFill>
        <p:spPr bwMode="auto">
          <a:xfrm>
            <a:off x="8457638" y="1246415"/>
            <a:ext cx="3102870" cy="160114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9F11A1E3-26E3-B14A-9AD3-4F3026A11F50}"/>
              </a:ext>
            </a:extLst>
          </p:cNvPr>
          <p:cNvSpPr txBox="1">
            <a:spLocks/>
          </p:cNvSpPr>
          <p:nvPr/>
        </p:nvSpPr>
        <p:spPr>
          <a:xfrm>
            <a:off x="7054209" y="2227006"/>
            <a:ext cx="1318458" cy="287851"/>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j-ea"/>
                <a:cs typeface="+mj-cs"/>
              </a:rPr>
              <a:t>Scalable Reactor Building Design</a:t>
            </a:r>
          </a:p>
        </p:txBody>
      </p:sp>
      <p:cxnSp>
        <p:nvCxnSpPr>
          <p:cNvPr id="24" name="Straight Arrow Connector 23">
            <a:extLst>
              <a:ext uri="{FF2B5EF4-FFF2-40B4-BE49-F238E27FC236}">
                <a16:creationId xmlns:a16="http://schemas.microsoft.com/office/drawing/2014/main" id="{7CFA9B2F-CACE-0747-AD05-61324C3D6BA5}"/>
              </a:ext>
            </a:extLst>
          </p:cNvPr>
          <p:cNvCxnSpPr>
            <a:cxnSpLocks/>
          </p:cNvCxnSpPr>
          <p:nvPr/>
        </p:nvCxnSpPr>
        <p:spPr>
          <a:xfrm>
            <a:off x="8356828" y="2370931"/>
            <a:ext cx="1650201" cy="0"/>
          </a:xfrm>
          <a:prstGeom prst="straightConnector1">
            <a:avLst/>
          </a:prstGeom>
          <a:ln w="19050">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CBDE83C-0B80-9841-B30F-79900F034620}"/>
              </a:ext>
            </a:extLst>
          </p:cNvPr>
          <p:cNvSpPr/>
          <p:nvPr/>
        </p:nvSpPr>
        <p:spPr>
          <a:xfrm>
            <a:off x="6534253" y="2190824"/>
            <a:ext cx="360214" cy="360214"/>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5</a:t>
            </a:r>
          </a:p>
        </p:txBody>
      </p:sp>
      <p:pic>
        <p:nvPicPr>
          <p:cNvPr id="26" name="Picture 25">
            <a:extLst>
              <a:ext uri="{FF2B5EF4-FFF2-40B4-BE49-F238E27FC236}">
                <a16:creationId xmlns:a16="http://schemas.microsoft.com/office/drawing/2014/main" id="{3378DE80-3368-1440-97EC-979F8AD9D2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179" r="10715"/>
          <a:stretch/>
        </p:blipFill>
        <p:spPr>
          <a:xfrm>
            <a:off x="6991644" y="3975588"/>
            <a:ext cx="4152313" cy="1597795"/>
          </a:xfrm>
          <a:prstGeom prst="rect">
            <a:avLst/>
          </a:prstGeom>
        </p:spPr>
      </p:pic>
      <p:sp>
        <p:nvSpPr>
          <p:cNvPr id="27" name="Title 1">
            <a:extLst>
              <a:ext uri="{FF2B5EF4-FFF2-40B4-BE49-F238E27FC236}">
                <a16:creationId xmlns:a16="http://schemas.microsoft.com/office/drawing/2014/main" id="{147F8B31-9540-A248-B360-C856681D3541}"/>
              </a:ext>
            </a:extLst>
          </p:cNvPr>
          <p:cNvSpPr txBox="1">
            <a:spLocks/>
          </p:cNvSpPr>
          <p:nvPr/>
        </p:nvSpPr>
        <p:spPr>
          <a:xfrm>
            <a:off x="6735173" y="3262438"/>
            <a:ext cx="1736754" cy="40626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marL="0" marR="0" lvl="0" indent="0" algn="r" defTabSz="914400" rtl="0" eaLnBrk="1" fontAlgn="auto" latinLnBrk="0" hangingPunct="1">
              <a:lnSpc>
                <a:spcPct val="11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j-ea"/>
                <a:cs typeface="+mj-cs"/>
              </a:rPr>
              <a:t>Cyber-secure FPGA </a:t>
            </a:r>
          </a:p>
          <a:p>
            <a:pPr marL="0" marR="0" lvl="0" indent="0" algn="r" defTabSz="914400" rtl="0" eaLnBrk="1" fontAlgn="auto" latinLnBrk="0" hangingPunct="1">
              <a:lnSpc>
                <a:spcPct val="11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j-ea"/>
                <a:cs typeface="+mj-cs"/>
              </a:rPr>
              <a:t>Based Module Protection</a:t>
            </a:r>
            <a:endParaRPr kumimoji="0" lang="en-US" sz="1200" b="1" i="0" u="none" strike="noStrike" kern="1200" cap="none" spc="0" normalizeH="0" baseline="0" noProof="0" dirty="0">
              <a:ln>
                <a:noFill/>
              </a:ln>
              <a:solidFill>
                <a:srgbClr val="001489"/>
              </a:solidFill>
              <a:effectLst/>
              <a:uLnTx/>
              <a:uFillTx/>
              <a:latin typeface="Arial" panose="020B0604020202020204"/>
              <a:ea typeface="+mj-ea"/>
              <a:cs typeface="+mj-cs"/>
            </a:endParaRPr>
          </a:p>
        </p:txBody>
      </p:sp>
      <p:sp>
        <p:nvSpPr>
          <p:cNvPr id="28" name="Title 1">
            <a:extLst>
              <a:ext uri="{FF2B5EF4-FFF2-40B4-BE49-F238E27FC236}">
                <a16:creationId xmlns:a16="http://schemas.microsoft.com/office/drawing/2014/main" id="{F749E0A9-8286-8248-80F8-5C03F148341E}"/>
              </a:ext>
            </a:extLst>
          </p:cNvPr>
          <p:cNvSpPr txBox="1">
            <a:spLocks/>
          </p:cNvSpPr>
          <p:nvPr/>
        </p:nvSpPr>
        <p:spPr>
          <a:xfrm>
            <a:off x="9646145" y="3249670"/>
            <a:ext cx="1736754" cy="39055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1489"/>
                </a:solidFill>
                <a:effectLst/>
                <a:uLnTx/>
                <a:uFillTx/>
                <a:latin typeface="Arial" panose="020B0604020202020204"/>
                <a:ea typeface="+mj-ea"/>
                <a:cs typeface="+mj-cs"/>
              </a:rPr>
              <a:t>Digital Multi-Module Control Room</a:t>
            </a:r>
          </a:p>
        </p:txBody>
      </p:sp>
      <p:sp>
        <p:nvSpPr>
          <p:cNvPr id="29" name="TextBox 28">
            <a:extLst>
              <a:ext uri="{FF2B5EF4-FFF2-40B4-BE49-F238E27FC236}">
                <a16:creationId xmlns:a16="http://schemas.microsoft.com/office/drawing/2014/main" id="{59F81F7D-7C87-A946-860E-F163E2ABE6FC}"/>
              </a:ext>
            </a:extLst>
          </p:cNvPr>
          <p:cNvSpPr txBox="1"/>
          <p:nvPr/>
        </p:nvSpPr>
        <p:spPr>
          <a:xfrm>
            <a:off x="7366774" y="5661253"/>
            <a:ext cx="324788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1489"/>
                </a:solidFill>
                <a:effectLst/>
                <a:uLnTx/>
                <a:uFillTx/>
                <a:latin typeface="Arial" panose="020B0604020202020204"/>
                <a:ea typeface="+mn-ea"/>
                <a:cs typeface="+mn-cs"/>
              </a:rPr>
              <a:t>NuScale</a:t>
            </a:r>
            <a:r>
              <a:rPr kumimoji="0" lang="en-US" sz="1600" b="1" i="0" u="none" strike="noStrike" kern="1200" cap="none" spc="0" normalizeH="0" baseline="0" noProof="0" dirty="0">
                <a:ln>
                  <a:noFill/>
                </a:ln>
                <a:solidFill>
                  <a:srgbClr val="001489"/>
                </a:solidFill>
                <a:effectLst/>
                <a:uLnTx/>
                <a:uFillTx/>
                <a:latin typeface="Arial" panose="020B0604020202020204"/>
                <a:ea typeface="+mn-ea"/>
                <a:cs typeface="+mn-cs"/>
              </a:rPr>
              <a:t> Plant Control Room</a:t>
            </a:r>
          </a:p>
        </p:txBody>
      </p:sp>
      <p:cxnSp>
        <p:nvCxnSpPr>
          <p:cNvPr id="30" name="Straight Arrow Connector 29">
            <a:extLst>
              <a:ext uri="{FF2B5EF4-FFF2-40B4-BE49-F238E27FC236}">
                <a16:creationId xmlns:a16="http://schemas.microsoft.com/office/drawing/2014/main" id="{DFE2B41F-BDD7-0546-AB5D-62ABAFA10694}"/>
              </a:ext>
            </a:extLst>
          </p:cNvPr>
          <p:cNvCxnSpPr>
            <a:cxnSpLocks/>
          </p:cNvCxnSpPr>
          <p:nvPr/>
        </p:nvCxnSpPr>
        <p:spPr>
          <a:xfrm>
            <a:off x="8788485" y="3766492"/>
            <a:ext cx="558634" cy="0"/>
          </a:xfrm>
          <a:prstGeom prst="straightConnector1">
            <a:avLst/>
          </a:prstGeom>
          <a:ln w="1905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175875-1271-8640-A69B-BF2C118B25D7}"/>
              </a:ext>
            </a:extLst>
          </p:cNvPr>
          <p:cNvCxnSpPr>
            <a:cxnSpLocks/>
          </p:cNvCxnSpPr>
          <p:nvPr/>
        </p:nvCxnSpPr>
        <p:spPr>
          <a:xfrm>
            <a:off x="8788485" y="3627138"/>
            <a:ext cx="0" cy="145169"/>
          </a:xfrm>
          <a:prstGeom prst="line">
            <a:avLst/>
          </a:prstGeom>
          <a:ln w="19050">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250F2D-2111-1643-87B0-96FED364CD48}"/>
              </a:ext>
            </a:extLst>
          </p:cNvPr>
          <p:cNvCxnSpPr>
            <a:cxnSpLocks/>
          </p:cNvCxnSpPr>
          <p:nvPr/>
        </p:nvCxnSpPr>
        <p:spPr>
          <a:xfrm>
            <a:off x="9347119" y="3627138"/>
            <a:ext cx="0" cy="145169"/>
          </a:xfrm>
          <a:prstGeom prst="line">
            <a:avLst/>
          </a:prstGeom>
          <a:ln w="19050">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2EB481B-6FDF-784D-BCD4-EEE058DD103B}"/>
              </a:ext>
            </a:extLst>
          </p:cNvPr>
          <p:cNvSpPr/>
          <p:nvPr/>
        </p:nvSpPr>
        <p:spPr>
          <a:xfrm>
            <a:off x="8608374" y="3273970"/>
            <a:ext cx="360214" cy="360214"/>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6</a:t>
            </a:r>
          </a:p>
        </p:txBody>
      </p:sp>
      <p:sp>
        <p:nvSpPr>
          <p:cNvPr id="34" name="Oval 33">
            <a:extLst>
              <a:ext uri="{FF2B5EF4-FFF2-40B4-BE49-F238E27FC236}">
                <a16:creationId xmlns:a16="http://schemas.microsoft.com/office/drawing/2014/main" id="{880EB6C5-7D29-7C4E-8BD9-45AD4B0F5E29}"/>
              </a:ext>
            </a:extLst>
          </p:cNvPr>
          <p:cNvSpPr/>
          <p:nvPr/>
        </p:nvSpPr>
        <p:spPr>
          <a:xfrm>
            <a:off x="9167012" y="3273970"/>
            <a:ext cx="360214" cy="360214"/>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7</a:t>
            </a:r>
          </a:p>
        </p:txBody>
      </p:sp>
      <p:cxnSp>
        <p:nvCxnSpPr>
          <p:cNvPr id="35" name="Straight Connector 34">
            <a:extLst>
              <a:ext uri="{FF2B5EF4-FFF2-40B4-BE49-F238E27FC236}">
                <a16:creationId xmlns:a16="http://schemas.microsoft.com/office/drawing/2014/main" id="{E563E03D-80B9-CE4B-9529-F617BEA9DACC}"/>
              </a:ext>
            </a:extLst>
          </p:cNvPr>
          <p:cNvCxnSpPr>
            <a:cxnSpLocks/>
          </p:cNvCxnSpPr>
          <p:nvPr/>
        </p:nvCxnSpPr>
        <p:spPr>
          <a:xfrm>
            <a:off x="9067800" y="3766492"/>
            <a:ext cx="0" cy="218266"/>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59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EEA379-1CD1-3D47-AE2D-942F08276E97}"/>
              </a:ext>
            </a:extLst>
          </p:cNvPr>
          <p:cNvSpPr>
            <a:spLocks noGrp="1"/>
          </p:cNvSpPr>
          <p:nvPr>
            <p:ph type="title"/>
          </p:nvPr>
        </p:nvSpPr>
        <p:spPr>
          <a:xfrm>
            <a:off x="381000" y="733425"/>
            <a:ext cx="11430000" cy="457200"/>
          </a:xfrm>
        </p:spPr>
        <p:txBody>
          <a:bodyPr/>
          <a:lstStyle/>
          <a:p>
            <a:r>
              <a:rPr lang="en-US" dirty="0"/>
              <a:t>Innovative Advancements to Reactor Safety</a:t>
            </a:r>
          </a:p>
        </p:txBody>
      </p:sp>
      <p:pic>
        <p:nvPicPr>
          <p:cNvPr id="9" name="Content Placeholder 14">
            <a:extLst>
              <a:ext uri="{FF2B5EF4-FFF2-40B4-BE49-F238E27FC236}">
                <a16:creationId xmlns:a16="http://schemas.microsoft.com/office/drawing/2014/main" id="{63FC1879-37B6-EE4B-9AD0-A740700F43E0}"/>
              </a:ext>
            </a:extLst>
          </p:cNvPr>
          <p:cNvPicPr>
            <a:picLocks noGrp="1" noChangeAspect="1"/>
          </p:cNvPicPr>
          <p:nvPr>
            <p:ph sz="quarter" idx="10"/>
          </p:nvPr>
        </p:nvPicPr>
        <p:blipFill>
          <a:blip r:embed="rId3"/>
          <a:stretch>
            <a:fillRect/>
          </a:stretch>
        </p:blipFill>
        <p:spPr>
          <a:xfrm>
            <a:off x="381000" y="1393902"/>
            <a:ext cx="11430000" cy="4892040"/>
          </a:xfrm>
        </p:spPr>
      </p:pic>
      <p:sp>
        <p:nvSpPr>
          <p:cNvPr id="14" name="Title 1">
            <a:extLst>
              <a:ext uri="{FF2B5EF4-FFF2-40B4-BE49-F238E27FC236}">
                <a16:creationId xmlns:a16="http://schemas.microsoft.com/office/drawing/2014/main" id="{F0D19709-4839-6A47-8B50-CCCDE022370A}"/>
              </a:ext>
            </a:extLst>
          </p:cNvPr>
          <p:cNvSpPr txBox="1">
            <a:spLocks/>
          </p:cNvSpPr>
          <p:nvPr/>
        </p:nvSpPr>
        <p:spPr>
          <a:xfrm>
            <a:off x="381000" y="1105847"/>
            <a:ext cx="8229600" cy="269967"/>
          </a:xfrm>
          <a:prstGeom prst="rect">
            <a:avLst/>
          </a:prstGeom>
        </p:spPr>
        <p:txBody>
          <a:bodyPr vert="horz" lIns="0" tIns="45720" rIns="0" bIns="45720" rtlCol="0" anchor="ctr">
            <a:noAutofit/>
          </a:bodyPr>
          <a:lstStyle>
            <a:lvl1pPr algn="l" defTabSz="914400" rtl="0" eaLnBrk="1" latinLnBrk="0" hangingPunct="1">
              <a:spcBef>
                <a:spcPct val="0"/>
              </a:spcBef>
              <a:buNone/>
              <a:defRPr sz="2400" b="1" i="0" kern="1200">
                <a:solidFill>
                  <a:schemeClr val="tx1"/>
                </a:solidFill>
                <a:latin typeface="+mj-lt"/>
                <a:ea typeface="+mj-ea"/>
                <a:cs typeface="Calibri" panose="020F0502020204030204" pitchFamily="34" charset="0"/>
              </a:defRPr>
            </a:lvl1pPr>
          </a:lstStyle>
          <a:p>
            <a:pPr>
              <a:lnSpc>
                <a:spcPts val="2020"/>
              </a:lnSpc>
              <a:defRPr/>
            </a:pPr>
            <a:r>
              <a:rPr lang="en-US" sz="1400" i="1" dirty="0">
                <a:solidFill>
                  <a:srgbClr val="001489"/>
                </a:solidFill>
                <a:latin typeface="Arial" panose="020B0604020202020204"/>
                <a:cs typeface="Arial" pitchFamily="34" charset="0"/>
              </a:rPr>
              <a:t>Nuclear fuel cooled indefinitely without AC or DC power*</a:t>
            </a:r>
          </a:p>
        </p:txBody>
      </p:sp>
      <p:sp>
        <p:nvSpPr>
          <p:cNvPr id="15" name="TextBox 14">
            <a:extLst>
              <a:ext uri="{FF2B5EF4-FFF2-40B4-BE49-F238E27FC236}">
                <a16:creationId xmlns:a16="http://schemas.microsoft.com/office/drawing/2014/main" id="{D2340E68-5019-9149-B0FB-2A69B14F1F0E}"/>
              </a:ext>
            </a:extLst>
          </p:cNvPr>
          <p:cNvSpPr txBox="1"/>
          <p:nvPr/>
        </p:nvSpPr>
        <p:spPr>
          <a:xfrm>
            <a:off x="381000" y="6437241"/>
            <a:ext cx="6742044" cy="200055"/>
          </a:xfrm>
          <a:prstGeom prst="rect">
            <a:avLst/>
          </a:prstGeom>
          <a:noFill/>
        </p:spPr>
        <p:txBody>
          <a:bodyPr wrap="square" lIns="0" rIns="0" rtlCol="0">
            <a:noAutofit/>
          </a:bodyPr>
          <a:lstStyle/>
          <a:p>
            <a:pPr lvl="0">
              <a:defRPr/>
            </a:pPr>
            <a:r>
              <a:rPr lang="en-US" sz="700" i="1" dirty="0">
                <a:solidFill>
                  <a:srgbClr val="424242"/>
                </a:solidFill>
                <a:latin typeface="Arial" panose="020B0604020202020204"/>
              </a:rPr>
              <a:t>*Alternate 1E power system design eliminates the need for 1E qualified batteries to perform ESFAS protective functions – Patent Granted</a:t>
            </a:r>
          </a:p>
        </p:txBody>
      </p:sp>
    </p:spTree>
    <p:extLst>
      <p:ext uri="{BB962C8B-B14F-4D97-AF65-F5344CB8AC3E}">
        <p14:creationId xmlns:p14="http://schemas.microsoft.com/office/powerpoint/2010/main" val="22218286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Cash Investment in NuScale March 2021 vJuly 30.xlsx&quot; Path=&quot;\\wanlink.us\dfsroot\APPS\IB\Deal Folders\2020\Advisory\GIB-2020-Feel\Working Files\Management Presentation\XLS&quot; Landmark=&quot;Chart 2 (1)&quot; LMFriendly=&quot;Chart 2 (1) (GSOutput)&quot; SheetSlideName=&quot;_bdm.f52c6bd035de476694c8795ca0abfde4.edm&quot; Address=&quot;GSOutput!Chart 2 (1)&quot; AddrAdjusted=&quot;GSOutput!Chart 2 (1)&quot; LastUpdate=&quot;2021.11.12:17.49.08&quot; FileDesc=&quot;Cash Investment in NuScale March 2021 vJuly 30.xlsx&quot; Text=&quot;&quot; Value=&quot;&quot; Inst=&quot;0&quot; SBR=&quot;False&quot; SBC=&quot;False&quot; DestType=&quot;1&quot; HeaderRows=&quot;0&quot; TableRowIndex=&quot;0&quot; TableColIndex=&quot;0&quot; /&gt;&#10;&lt;/Data&gt;"/>
</p:tagLst>
</file>

<file path=ppt/theme/theme1.xml><?xml version="1.0" encoding="utf-8"?>
<a:theme xmlns:a="http://schemas.openxmlformats.org/drawingml/2006/main" name="COVER">
  <a:themeElements>
    <a:clrScheme name="NuScale2020_BrandColors ">
      <a:dk1>
        <a:srgbClr val="001489"/>
      </a:dk1>
      <a:lt1>
        <a:srgbClr val="FFFFFF"/>
      </a:lt1>
      <a:dk2>
        <a:srgbClr val="38891D"/>
      </a:dk2>
      <a:lt2>
        <a:srgbClr val="CBCAC3"/>
      </a:lt2>
      <a:accent1>
        <a:srgbClr val="001489"/>
      </a:accent1>
      <a:accent2>
        <a:srgbClr val="6ECDB1"/>
      </a:accent2>
      <a:accent3>
        <a:srgbClr val="C6D97C"/>
      </a:accent3>
      <a:accent4>
        <a:srgbClr val="007196"/>
      </a:accent4>
      <a:accent5>
        <a:srgbClr val="F4EBE9"/>
      </a:accent5>
      <a:accent6>
        <a:srgbClr val="CBCAC3"/>
      </a:accent6>
      <a:hlink>
        <a:srgbClr val="419745"/>
      </a:hlink>
      <a:folHlink>
        <a:srgbClr val="00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2019NS_Colors">
      <a:dk1>
        <a:srgbClr val="001489"/>
      </a:dk1>
      <a:lt1>
        <a:srgbClr val="FFFFFF"/>
      </a:lt1>
      <a:dk2>
        <a:srgbClr val="419745"/>
      </a:dk2>
      <a:lt2>
        <a:srgbClr val="93BFE8"/>
      </a:lt2>
      <a:accent1>
        <a:srgbClr val="007297"/>
      </a:accent1>
      <a:accent2>
        <a:srgbClr val="C4D97C"/>
      </a:accent2>
      <a:accent3>
        <a:srgbClr val="DDF0FE"/>
      </a:accent3>
      <a:accent4>
        <a:srgbClr val="CBCAC4"/>
      </a:accent4>
      <a:accent5>
        <a:srgbClr val="93BFE8"/>
      </a:accent5>
      <a:accent6>
        <a:srgbClr val="419745"/>
      </a:accent6>
      <a:hlink>
        <a:srgbClr val="419745"/>
      </a:hlink>
      <a:folHlink>
        <a:srgbClr val="6DCC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2019NS_Colors">
      <a:dk1>
        <a:srgbClr val="001489"/>
      </a:dk1>
      <a:lt1>
        <a:srgbClr val="FFFFFF"/>
      </a:lt1>
      <a:dk2>
        <a:srgbClr val="419745"/>
      </a:dk2>
      <a:lt2>
        <a:srgbClr val="93BFE8"/>
      </a:lt2>
      <a:accent1>
        <a:srgbClr val="007297"/>
      </a:accent1>
      <a:accent2>
        <a:srgbClr val="C4D97C"/>
      </a:accent2>
      <a:accent3>
        <a:srgbClr val="DDF0FE"/>
      </a:accent3>
      <a:accent4>
        <a:srgbClr val="CBCAC4"/>
      </a:accent4>
      <a:accent5>
        <a:srgbClr val="93BFE8"/>
      </a:accent5>
      <a:accent6>
        <a:srgbClr val="419745"/>
      </a:accent6>
      <a:hlink>
        <a:srgbClr val="419745"/>
      </a:hlink>
      <a:folHlink>
        <a:srgbClr val="6DCC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971b4e63-962a-4d5b-9813-8ad3c519e5bd" ContentTypeId="0x0101009D1BD4B4683AA842913BEF176A66D4DB02"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Standard Presentation" ma:contentTypeID="0x0101009D1BD4B4683AA842913BEF176A66D4DB0200C104961D0D23BA4A85729A8019935E98" ma:contentTypeVersion="14" ma:contentTypeDescription="" ma:contentTypeScope="" ma:versionID="f3e3ee2740fa656b1ad8f5683aafae28">
  <xsd:schema xmlns:xsd="http://www.w3.org/2001/XMLSchema" xmlns:xs="http://www.w3.org/2001/XMLSchema" xmlns:p="http://schemas.microsoft.com/office/2006/metadata/properties" xmlns:ns2="cfbc7815-8490-4c9a-89ef-19fb3894c14c" xmlns:ns4="da7914a8-96df-40bd-a367-7e945dfd3607" xmlns:ns5="04919ac4-6377-4cf8-8fe8-8437052925fa" targetNamespace="http://schemas.microsoft.com/office/2006/metadata/properties" ma:root="true" ma:fieldsID="c61b5a5d0d2242e9e61bf6b09118f52c" ns2:_="" ns4:_="" ns5:_="">
    <xsd:import namespace="cfbc7815-8490-4c9a-89ef-19fb3894c14c"/>
    <xsd:import namespace="da7914a8-96df-40bd-a367-7e945dfd3607"/>
    <xsd:import namespace="04919ac4-6377-4cf8-8fe8-8437052925fa"/>
    <xsd:element name="properties">
      <xsd:complexType>
        <xsd:sequence>
          <xsd:element name="documentManagement">
            <xsd:complexType>
              <xsd:all>
                <xsd:element ref="ns2:Presenter" minOccurs="0"/>
                <xsd:element ref="ns2:Date_x0020_of_x0020_Event" minOccurs="0"/>
                <xsd:element ref="ns2:Name_x0020_of_x0020_Event" minOccurs="0"/>
                <xsd:element ref="ns4:Display_x0020_Order" minOccurs="0"/>
                <xsd:element ref="ns4:Status" minOccurs="0"/>
                <xsd:element ref="ns2:oe67b81eadb946ddbc0f260c845742a0" minOccurs="0"/>
                <xsd:element ref="ns5:_dlc_DocId" minOccurs="0"/>
                <xsd:element ref="ns5:_dlc_DocIdUrl" minOccurs="0"/>
                <xsd:element ref="ns5:_dlc_DocIdPersistId" minOccurs="0"/>
                <xsd:element ref="ns2:l04d67949475412588dd923196e083a2" minOccurs="0"/>
                <xsd:element ref="ns4:l217599173be4ff9aba6d3a89c0d15af"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bc7815-8490-4c9a-89ef-19fb3894c14c" elementFormDefault="qualified">
    <xsd:import namespace="http://schemas.microsoft.com/office/2006/documentManagement/types"/>
    <xsd:import namespace="http://schemas.microsoft.com/office/infopath/2007/PartnerControls"/>
    <xsd:element name="Presenter" ma:index="3" nillable="true" ma:displayName="Presenter" ma:list="UserInfo" ma:SharePointGroup="0" ma:internalName="Present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_x0020_of_x0020_Event" ma:index="4" nillable="true" ma:displayName="Date of Event" ma:format="DateOnly" ma:internalName="Date_x0020_of_x0020_Event" ma:readOnly="false">
      <xsd:simpleType>
        <xsd:restriction base="dms:DateTime"/>
      </xsd:simpleType>
    </xsd:element>
    <xsd:element name="Name_x0020_of_x0020_Event" ma:index="5" nillable="true" ma:displayName="Name of Event" ma:internalName="Name_x0020_of_x0020_Event" ma:readOnly="false">
      <xsd:simpleType>
        <xsd:restriction base="dms:Text">
          <xsd:maxLength value="255"/>
        </xsd:restriction>
      </xsd:simpleType>
    </xsd:element>
    <xsd:element name="oe67b81eadb946ddbc0f260c845742a0" ma:index="12" nillable="true" ma:taxonomy="true" ma:internalName="oe67b81eadb946ddbc0f260c845742a0" ma:taxonomyFieldName="Package" ma:displayName="Package" ma:readOnly="false" ma:fieldId="{8e67b81e-adb9-46dd-bc0f-260c845742a0}" ma:sspId="971b4e63-962a-4d5b-9813-8ad3c519e5bd" ma:termSetId="143642b0-665f-4d8a-b528-48abfaa51d2e" ma:anchorId="00000000-0000-0000-0000-000000000000" ma:open="false" ma:isKeyword="false">
      <xsd:complexType>
        <xsd:sequence>
          <xsd:element ref="pc:Terms" minOccurs="0" maxOccurs="1"/>
        </xsd:sequence>
      </xsd:complexType>
    </xsd:element>
    <xsd:element name="l04d67949475412588dd923196e083a2" ma:index="21" nillable="true" ma:taxonomy="true" ma:internalName="l04d67949475412588dd923196e083a2" ma:taxonomyFieldName="Topics" ma:displayName="Topics" ma:readOnly="false" ma:fieldId="{504d6794-9475-4125-88dd-923196e083a2}" ma:taxonomyMulti="true" ma:sspId="971b4e63-962a-4d5b-9813-8ad3c519e5bd" ma:termSetId="d3c9625d-5b61-455c-8cf4-9412adc53145" ma:anchorId="00000000-0000-0000-0000-000000000000" ma:open="true" ma:isKeyword="false">
      <xsd:complexType>
        <xsd:sequence>
          <xsd:element ref="pc:Terms" minOccurs="0" maxOccurs="1"/>
        </xsd:sequence>
      </xsd:complexType>
    </xsd:element>
    <xsd:element name="TaxCatchAll" ma:index="23" nillable="true" ma:displayName="Taxonomy Catch All Column" ma:hidden="true" ma:list="{a396134b-6e01-445c-a493-985e0aa9034e}" ma:internalName="TaxCatchAll" ma:readOnly="false" ma:showField="CatchAllData" ma:web="04919ac4-6377-4cf8-8fe8-8437052925fa">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a396134b-6e01-445c-a493-985e0aa9034e}" ma:internalName="TaxCatchAllLabel" ma:readOnly="true" ma:showField="CatchAllDataLabel" ma:web="04919ac4-6377-4cf8-8fe8-8437052925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7914a8-96df-40bd-a367-7e945dfd3607" elementFormDefault="qualified">
    <xsd:import namespace="http://schemas.microsoft.com/office/2006/documentManagement/types"/>
    <xsd:import namespace="http://schemas.microsoft.com/office/infopath/2007/PartnerControls"/>
    <xsd:element name="Display_x0020_Order" ma:index="7" nillable="true" ma:displayName="Display Order" ma:internalName="Display_x0020_Order" ma:readOnly="false" ma:percentage="FALSE">
      <xsd:simpleType>
        <xsd:restriction base="dms:Number"/>
      </xsd:simpleType>
    </xsd:element>
    <xsd:element name="Status" ma:index="10" nillable="true" ma:displayName="Status" ma:format="Dropdown" ma:internalName="Status" ma:readOnly="false">
      <xsd:simpleType>
        <xsd:restriction base="dms:Choice">
          <xsd:enumeration value="Active"/>
          <xsd:enumeration value="Archived"/>
        </xsd:restriction>
      </xsd:simpleType>
    </xsd:element>
    <xsd:element name="l217599173be4ff9aba6d3a89c0d15af" ma:index="22" nillable="true" ma:taxonomy="true" ma:internalName="l217599173be4ff9aba6d3a89c0d15af" ma:taxonomyFieldName="Country" ma:displayName="Country" ma:readOnly="false" ma:fieldId="{52175991-73be-4ff9-aba6-d3a89c0d15af}" ma:sspId="971b4e63-962a-4d5b-9813-8ad3c519e5bd" ma:termSetId="ceff74d1-3e81-4e79-88dc-9d90b304138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919ac4-6377-4cf8-8fe8-8437052925fa" elementFormDefault="qualified">
    <xsd:import namespace="http://schemas.microsoft.com/office/2006/documentManagement/types"/>
    <xsd:import namespace="http://schemas.microsoft.com/office/infopath/2007/PartnerControls"/>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6" ma:displayName="Author"/>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TaxCatchAll xmlns="cfbc7815-8490-4c9a-89ef-19fb3894c14c">
      <Value>1</Value>
    </TaxCatchAll>
    <_dlc_DocId xmlns="04919ac4-6377-4cf8-8fe8-8437052925fa">DURNXDM7TH65-149972870-188</_dlc_DocId>
    <_dlc_DocIdUrl xmlns="04919ac4-6377-4cf8-8fe8-8437052925fa">
      <Url>https://bridge.nuscalepower.com/departments/MC/PresentationSupport/_layouts/15/DocIdRedir.aspx?ID=DURNXDM7TH65-149972870-188</Url>
      <Description>DURNXDM7TH65-149972870-188</Description>
    </_dlc_DocIdUrl>
    <_dlc_DocIdPersistId xmlns="04919ac4-6377-4cf8-8fe8-8437052925fa" xsi:nil="true"/>
    <Name_x0020_of_x0020_Event xmlns="cfbc7815-8490-4c9a-89ef-19fb3894c14c" xsi:nil="true"/>
    <Status xmlns="da7914a8-96df-40bd-a367-7e945dfd3607">Active</Status>
    <Date_x0020_of_x0020_Event xmlns="cfbc7815-8490-4c9a-89ef-19fb3894c14c" xsi:nil="true"/>
    <l04d67949475412588dd923196e083a2 xmlns="cfbc7815-8490-4c9a-89ef-19fb3894c14c">
      <Terms xmlns="http://schemas.microsoft.com/office/infopath/2007/PartnerControls"/>
    </l04d67949475412588dd923196e083a2>
    <oe67b81eadb946ddbc0f260c845742a0 xmlns="cfbc7815-8490-4c9a-89ef-19fb3894c14c">
      <Terms xmlns="http://schemas.microsoft.com/office/infopath/2007/PartnerControls"/>
    </oe67b81eadb946ddbc0f260c845742a0>
    <l217599173be4ff9aba6d3a89c0d15af xmlns="da7914a8-96df-40bd-a367-7e945dfd3607">
      <Terms xmlns="http://schemas.microsoft.com/office/infopath/2007/PartnerControls">
        <TermInfo xmlns="http://schemas.microsoft.com/office/infopath/2007/PartnerControls">
          <TermName xmlns="http://schemas.microsoft.com/office/infopath/2007/PartnerControls">United States</TermName>
          <TermId xmlns="http://schemas.microsoft.com/office/infopath/2007/PartnerControls">b7c79a35-6dfa-45f3-914c-f6e6ba15196c</TermId>
        </TermInfo>
      </Terms>
    </l217599173be4ff9aba6d3a89c0d15af>
    <Presenter xmlns="cfbc7815-8490-4c9a-89ef-19fb3894c14c">
      <UserInfo>
        <DisplayName/>
        <AccountId xsi:nil="true"/>
        <AccountType/>
      </UserInfo>
    </Presenter>
    <Display_x0020_Order xmlns="da7914a8-96df-40bd-a367-7e945dfd3607" xsi:nil="true"/>
  </documentManagement>
</p:properties>
</file>

<file path=customXml/itemProps1.xml><?xml version="1.0" encoding="utf-8"?>
<ds:datastoreItem xmlns:ds="http://schemas.openxmlformats.org/officeDocument/2006/customXml" ds:itemID="{2C54E202-B7E2-4BEF-AA28-104236D4646B}">
  <ds:schemaRefs>
    <ds:schemaRef ds:uri="Microsoft.SharePoint.Taxonomy.ContentTypeSync"/>
  </ds:schemaRefs>
</ds:datastoreItem>
</file>

<file path=customXml/itemProps2.xml><?xml version="1.0" encoding="utf-8"?>
<ds:datastoreItem xmlns:ds="http://schemas.openxmlformats.org/officeDocument/2006/customXml" ds:itemID="{50E5BDD3-D36D-461E-8FCB-BDCC5F1CA2D6}">
  <ds:schemaRefs>
    <ds:schemaRef ds:uri="http://schemas.microsoft.com/sharepoint/v3/contenttype/forms"/>
  </ds:schemaRefs>
</ds:datastoreItem>
</file>

<file path=customXml/itemProps3.xml><?xml version="1.0" encoding="utf-8"?>
<ds:datastoreItem xmlns:ds="http://schemas.openxmlformats.org/officeDocument/2006/customXml" ds:itemID="{7ABC4A6E-D0DE-4276-98D6-A2EA6B220E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bc7815-8490-4c9a-89ef-19fb3894c14c"/>
    <ds:schemaRef ds:uri="da7914a8-96df-40bd-a367-7e945dfd3607"/>
    <ds:schemaRef ds:uri="04919ac4-6377-4cf8-8fe8-8437052925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B7CD859-F28E-4905-93AD-49265E033FBD}">
  <ds:schemaRefs>
    <ds:schemaRef ds:uri="http://schemas.microsoft.com/sharepoint/events"/>
  </ds:schemaRefs>
</ds:datastoreItem>
</file>

<file path=customXml/itemProps5.xml><?xml version="1.0" encoding="utf-8"?>
<ds:datastoreItem xmlns:ds="http://schemas.openxmlformats.org/officeDocument/2006/customXml" ds:itemID="{5363A6BD-3A01-407F-947E-A8631A898256}">
  <ds:schemaRefs>
    <ds:schemaRef ds:uri="http://purl.org/dc/elements/1.1/"/>
    <ds:schemaRef ds:uri="http://schemas.microsoft.com/office/2006/metadata/properties"/>
    <ds:schemaRef ds:uri="04919ac4-6377-4cf8-8fe8-8437052925fa"/>
    <ds:schemaRef ds:uri="da7914a8-96df-40bd-a367-7e945dfd360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fbc7815-8490-4c9a-89ef-19fb3894c14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51555</TotalTime>
  <Words>2823</Words>
  <Application>Microsoft Office PowerPoint</Application>
  <PresentationFormat>Widescreen</PresentationFormat>
  <Paragraphs>471</Paragraphs>
  <Slides>27</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.AppleSystemUIFont</vt:lpstr>
      <vt:lpstr>Arial</vt:lpstr>
      <vt:lpstr>Avenir Medium</vt:lpstr>
      <vt:lpstr>Avenir Next</vt:lpstr>
      <vt:lpstr>Avenir Next Demi Bold</vt:lpstr>
      <vt:lpstr>Avenir Next Medium</vt:lpstr>
      <vt:lpstr>Calibri</vt:lpstr>
      <vt:lpstr>Calibri Light</vt:lpstr>
      <vt:lpstr>Courier New</vt:lpstr>
      <vt:lpstr>System Font Regular</vt:lpstr>
      <vt:lpstr>Wingdings</vt:lpstr>
      <vt:lpstr>COVER</vt:lpstr>
      <vt:lpstr>Office Theme</vt:lpstr>
      <vt:lpstr>1_Office Theme</vt:lpstr>
      <vt:lpstr>Overview for Bulgarian Energy &amp; Mining Forum: International Nuclear Conference </vt:lpstr>
      <vt:lpstr>NuScale’s Mission</vt:lpstr>
      <vt:lpstr>NuScale at a Glance</vt:lpstr>
      <vt:lpstr>First SMR to Undergo Licensing in the U.S.</vt:lpstr>
      <vt:lpstr>Company History and Key Milestones</vt:lpstr>
      <vt:lpstr>PowerPoint Presentation</vt:lpstr>
      <vt:lpstr>NuScale’s Core Technology: the NuScale Power Module™</vt:lpstr>
      <vt:lpstr>Key Enabling Features Dependent on Patented Technology</vt:lpstr>
      <vt:lpstr>Innovative Advancements to Reactor Safety</vt:lpstr>
      <vt:lpstr>Providing Identical Technology for Every Implementation</vt:lpstr>
      <vt:lpstr>NuScale Advanced Small Reactor Overview</vt:lpstr>
      <vt:lpstr> 6 Module VOYGR-6 Power Plant</vt:lpstr>
      <vt:lpstr>4-Module VOYGR-4 Power Plant</vt:lpstr>
      <vt:lpstr>Inherently Safe Design Sets New Industry Standards – Triple Crown of Nuclear Plant Safety™</vt:lpstr>
      <vt:lpstr>NuScale is Well Suited for a Range of Applications Critical to the Energy Transition</vt:lpstr>
      <vt:lpstr>NuScale is Years Ahead of the Competition</vt:lpstr>
      <vt:lpstr>Blazing the Trail to Commercialization</vt:lpstr>
      <vt:lpstr>PowerPoint Presentation</vt:lpstr>
      <vt:lpstr>NPM Manufacturing Process Overview</vt:lpstr>
      <vt:lpstr>NPM Manufacturing Readiness</vt:lpstr>
      <vt:lpstr>Future Supplier Opportunities</vt:lpstr>
      <vt:lpstr>NuScale Customer Poised to Deploy NPMs in 2029</vt:lpstr>
      <vt:lpstr>Rapidly Expanding Customer Opportunities</vt:lpstr>
      <vt:lpstr>Job Creation</vt:lpstr>
      <vt:lpstr>NuScale Facility Tours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Overview 2023 Wide</dc:title>
  <dc:creator>Lenka Kollar</dc:creator>
  <cp:lastModifiedBy>Rasmussen, Scott</cp:lastModifiedBy>
  <cp:revision>464</cp:revision>
  <cp:lastPrinted>2023-01-10T03:28:04Z</cp:lastPrinted>
  <dcterms:created xsi:type="dcterms:W3CDTF">2018-03-07T20:09:16Z</dcterms:created>
  <dcterms:modified xsi:type="dcterms:W3CDTF">2023-01-12T10:33:06Z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0x0101009D1BD4B4683AA842913BEF176A66D4DB0200C104961D0D23BA4A85729A8019935E98</vt:lpwstr>
  </property>
  <property fmtid="{D5CDD505-2E9C-101B-9397-08002B2CF9AE}" pid="3" name="_dlc_DocIdItemGuid">
    <vt:lpwstr>541940c9-d72c-46c0-856e-553a9f639f9c</vt:lpwstr>
  </property>
  <property fmtid="{D5CDD505-2E9C-101B-9397-08002B2CF9AE}" pid="4" name="Country">
    <vt:lpwstr>1;#United States|b7c79a35-6dfa-45f3-914c-f6e6ba15196c</vt:lpwstr>
  </property>
  <property fmtid="{D5CDD505-2E9C-101B-9397-08002B2CF9AE}" pid="5" name="j21e5731838a46e6ad0a8f9c59acd67c">
    <vt:lpwstr>United States|b7c79a35-6dfa-45f3-914c-f6e6ba15196c</vt:lpwstr>
  </property>
  <property fmtid="{D5CDD505-2E9C-101B-9397-08002B2CF9AE}" pid="6" name="Country0">
    <vt:lpwstr>1;#United States|b7c79a35-6dfa-45f3-914c-f6e6ba15196c</vt:lpwstr>
  </property>
  <property fmtid="{D5CDD505-2E9C-101B-9397-08002B2CF9AE}" pid="7" name="Package">
    <vt:lpwstr/>
  </property>
  <property fmtid="{D5CDD505-2E9C-101B-9397-08002B2CF9AE}" pid="8" name="Topics">
    <vt:lpwstr/>
  </property>
  <property fmtid="{D5CDD505-2E9C-101B-9397-08002B2CF9AE}" pid="9" name="PPT Format">
    <vt:lpwstr/>
  </property>
</Properties>
</file>