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256" r:id="rId5"/>
    <p:sldId id="257" r:id="rId6"/>
    <p:sldId id="2134807691" r:id="rId7"/>
    <p:sldId id="660" r:id="rId8"/>
    <p:sldId id="654" r:id="rId9"/>
    <p:sldId id="463" r:id="rId10"/>
    <p:sldId id="2134807692" r:id="rId11"/>
    <p:sldId id="661" r:id="rId12"/>
    <p:sldId id="2134807693" r:id="rId13"/>
    <p:sldId id="451" r:id="rId14"/>
    <p:sldId id="2134807694" r:id="rId15"/>
    <p:sldId id="2134807695" r:id="rId16"/>
    <p:sldId id="283" r:id="rId17"/>
    <p:sldId id="2134807696" r:id="rId18"/>
    <p:sldId id="16810" r:id="rId19"/>
  </p:sldIdLst>
  <p:sldSz cx="12192000" cy="6858000"/>
  <p:notesSz cx="7102475"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822" userDrawn="1">
          <p15:clr>
            <a:srgbClr val="A4A3A4"/>
          </p15:clr>
        </p15:guide>
        <p15:guide id="3" pos="338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ILS Stephane" initials="BS" lastIdx="17" clrIdx="0">
    <p:extLst>
      <p:ext uri="{19B8F6BF-5375-455C-9EA6-DF929625EA0E}">
        <p15:presenceInfo xmlns:p15="http://schemas.microsoft.com/office/powerpoint/2012/main" userId="S::stephane.beils@edf.fr::c8f35568-a188-46c1-b31a-91e0f1afc23a" providerId="AD"/>
      </p:ext>
    </p:extLst>
  </p:cmAuthor>
  <p:cmAuthor id="2" name="BALDI Sandro" initials="BS" lastIdx="3" clrIdx="1">
    <p:extLst>
      <p:ext uri="{19B8F6BF-5375-455C-9EA6-DF929625EA0E}">
        <p15:presenceInfo xmlns:p15="http://schemas.microsoft.com/office/powerpoint/2012/main" userId="S::sandro.baldi@edf.fr::533e931f-70f6-4680-b950-661c72036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89FF"/>
    <a:srgbClr val="001A70"/>
    <a:srgbClr val="C0E41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3372" autoAdjust="0"/>
  </p:normalViewPr>
  <p:slideViewPr>
    <p:cSldViewPr snapToGrid="0">
      <p:cViewPr varScale="1">
        <p:scale>
          <a:sx n="60" d="100"/>
          <a:sy n="60" d="100"/>
        </p:scale>
        <p:origin x="816" y="56"/>
      </p:cViewPr>
      <p:guideLst>
        <p:guide orient="horz" pos="2160"/>
        <p:guide orient="horz" pos="822"/>
        <p:guide pos="338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3508"/>
          </a:xfrm>
          <a:prstGeom prst="rect">
            <a:avLst/>
          </a:prstGeom>
        </p:spPr>
        <p:txBody>
          <a:bodyPr vert="horz" lIns="94448" tIns="47224" rIns="94448" bIns="47224" rtlCol="0"/>
          <a:lstStyle>
            <a:lvl1pPr algn="l">
              <a:defRPr sz="1200" b="0" i="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4023092" y="0"/>
            <a:ext cx="3077739" cy="513508"/>
          </a:xfrm>
          <a:prstGeom prst="rect">
            <a:avLst/>
          </a:prstGeom>
        </p:spPr>
        <p:txBody>
          <a:bodyPr vert="horz" lIns="94448" tIns="47224" rIns="94448" bIns="47224" rtlCol="0"/>
          <a:lstStyle>
            <a:lvl1pPr algn="r">
              <a:defRPr sz="1200" b="0" i="0">
                <a:latin typeface="Arial" panose="020B0604020202020204" pitchFamily="34" charset="0"/>
              </a:defRPr>
            </a:lvl1pPr>
          </a:lstStyle>
          <a:p>
            <a:fld id="{9BC8C8D9-D42E-5848-AABD-DCA1C972D81A}" type="datetimeFigureOut">
              <a:rPr lang="fr-FR" smtClean="0"/>
              <a:pPr/>
              <a:t>08/01/2023</a:t>
            </a:fld>
            <a:endParaRPr lang="fr-FR" dirty="0"/>
          </a:p>
        </p:txBody>
      </p:sp>
      <p:sp>
        <p:nvSpPr>
          <p:cNvPr id="4" name="Espace réservé de l'image des diapositives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4448" tIns="47224" rIns="94448" bIns="47224" rtlCol="0" anchor="ctr"/>
          <a:lstStyle/>
          <a:p>
            <a:endParaRPr lang="fr-FR" dirty="0"/>
          </a:p>
        </p:txBody>
      </p:sp>
      <p:sp>
        <p:nvSpPr>
          <p:cNvPr id="5" name="Espace réservé des notes 4"/>
          <p:cNvSpPr>
            <a:spLocks noGrp="1"/>
          </p:cNvSpPr>
          <p:nvPr>
            <p:ph type="body" sz="quarter" idx="3"/>
          </p:nvPr>
        </p:nvSpPr>
        <p:spPr>
          <a:xfrm>
            <a:off x="710248" y="4925407"/>
            <a:ext cx="5681980" cy="4029879"/>
          </a:xfrm>
          <a:prstGeom prst="rect">
            <a:avLst/>
          </a:prstGeom>
        </p:spPr>
        <p:txBody>
          <a:bodyPr vert="horz" lIns="94448" tIns="47224" rIns="94448" bIns="47224"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721107"/>
            <a:ext cx="3077739" cy="513507"/>
          </a:xfrm>
          <a:prstGeom prst="rect">
            <a:avLst/>
          </a:prstGeom>
        </p:spPr>
        <p:txBody>
          <a:bodyPr vert="horz" lIns="94448" tIns="47224" rIns="94448" bIns="47224" rtlCol="0" anchor="b"/>
          <a:lstStyle>
            <a:lvl1pPr algn="l">
              <a:defRPr sz="1200" b="0" i="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4023092" y="9721107"/>
            <a:ext cx="3077739" cy="513507"/>
          </a:xfrm>
          <a:prstGeom prst="rect">
            <a:avLst/>
          </a:prstGeom>
        </p:spPr>
        <p:txBody>
          <a:bodyPr vert="horz" lIns="94448" tIns="47224" rIns="94448" bIns="47224" rtlCol="0" anchor="b"/>
          <a:lstStyle>
            <a:lvl1pPr algn="r">
              <a:defRPr sz="1200" b="0" i="0">
                <a:latin typeface="Arial" panose="020B0604020202020204" pitchFamily="34" charset="0"/>
              </a:defRPr>
            </a:lvl1pPr>
          </a:lstStyle>
          <a:p>
            <a:fld id="{164BCECA-8F03-2B4C-864D-AF373D25EF54}" type="slidenum">
              <a:rPr lang="fr-FR" smtClean="0"/>
              <a:pPr/>
              <a:t>‹N°›</a:t>
            </a:fld>
            <a:endParaRPr lang="fr-FR" dirty="0"/>
          </a:p>
        </p:txBody>
      </p:sp>
    </p:spTree>
    <p:extLst>
      <p:ext uri="{BB962C8B-B14F-4D97-AF65-F5344CB8AC3E}">
        <p14:creationId xmlns:p14="http://schemas.microsoft.com/office/powerpoint/2010/main" val="2052764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64BCECA-8F03-2B4C-864D-AF373D25EF54}" type="slidenum">
              <a:rPr lang="fr-FR" smtClean="0"/>
              <a:pPr/>
              <a:t>1</a:t>
            </a:fld>
            <a:endParaRPr lang="fr-FR" dirty="0"/>
          </a:p>
        </p:txBody>
      </p:sp>
    </p:spTree>
    <p:extLst>
      <p:ext uri="{BB962C8B-B14F-4D97-AF65-F5344CB8AC3E}">
        <p14:creationId xmlns:p14="http://schemas.microsoft.com/office/powerpoint/2010/main" val="397831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64BCECA-8F03-2B4C-864D-AF373D25EF54}" type="slidenum">
              <a:rPr lang="fr-FR" smtClean="0"/>
              <a:pPr/>
              <a:t>4</a:t>
            </a:fld>
            <a:endParaRPr lang="fr-FR" dirty="0"/>
          </a:p>
        </p:txBody>
      </p:sp>
    </p:spTree>
    <p:extLst>
      <p:ext uri="{BB962C8B-B14F-4D97-AF65-F5344CB8AC3E}">
        <p14:creationId xmlns:p14="http://schemas.microsoft.com/office/powerpoint/2010/main" val="3856083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64BCECA-8F03-2B4C-864D-AF373D25EF54}" type="slidenum">
              <a:rPr lang="fr-FR" smtClean="0"/>
              <a:pPr/>
              <a:t>6</a:t>
            </a:fld>
            <a:endParaRPr lang="fr-FR" dirty="0"/>
          </a:p>
        </p:txBody>
      </p:sp>
    </p:spTree>
    <p:extLst>
      <p:ext uri="{BB962C8B-B14F-4D97-AF65-F5344CB8AC3E}">
        <p14:creationId xmlns:p14="http://schemas.microsoft.com/office/powerpoint/2010/main" val="4252807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noProof="0" dirty="0"/>
              <a:t>NUWARD™ is backed by real tangible French government support to get our FOAK in France built and operating.</a:t>
            </a:r>
          </a:p>
          <a:p>
            <a:endParaRPr lang="en-GB" noProof="0" dirty="0"/>
          </a:p>
          <a:p>
            <a:r>
              <a:rPr lang="en-US" b="0" i="0" dirty="0">
                <a:solidFill>
                  <a:srgbClr val="000000"/>
                </a:solidFill>
                <a:effectLst/>
                <a:latin typeface="Roboto" panose="02000000000000000000" pitchFamily="2" charset="0"/>
              </a:rPr>
              <a:t>Financial support from the French State in the amount of 50 million euros for the Conceptual Design phase, as part of the French recovery plan was announced in December 2020 by the President of the Republic; This support was increased to 500 million euros, confirmed by the President of the Republic during his speech on February 10, 2022;</a:t>
            </a:r>
          </a:p>
          <a:p>
            <a:endParaRPr lang="en-US" b="0" i="0" noProof="0" dirty="0">
              <a:solidFill>
                <a:srgbClr val="000000"/>
              </a:solidFill>
              <a:effectLst/>
              <a:latin typeface="Roboto" panose="02000000000000000000" pitchFamily="2" charset="0"/>
            </a:endParaRPr>
          </a:p>
          <a:p>
            <a:r>
              <a:rPr lang="en-US" b="0" i="0" noProof="0" dirty="0">
                <a:solidFill>
                  <a:srgbClr val="000000"/>
                </a:solidFill>
                <a:effectLst/>
                <a:latin typeface="Roboto" panose="02000000000000000000" pitchFamily="2" charset="0"/>
              </a:rPr>
              <a:t>The NUWARD development itself has been an evolving picture, adding partners since before 2019 : CEA, NG, TA, FRA, TBL</a:t>
            </a:r>
            <a:endParaRPr lang="en-GB" noProof="0" dirty="0"/>
          </a:p>
        </p:txBody>
      </p:sp>
      <p:sp>
        <p:nvSpPr>
          <p:cNvPr id="4" name="Espace réservé du numéro de diapositive 3"/>
          <p:cNvSpPr>
            <a:spLocks noGrp="1"/>
          </p:cNvSpPr>
          <p:nvPr>
            <p:ph type="sldNum" sz="quarter" idx="5"/>
          </p:nvPr>
        </p:nvSpPr>
        <p:spPr/>
        <p:txBody>
          <a:bodyPr/>
          <a:lstStyle/>
          <a:p>
            <a:fld id="{164BCECA-8F03-2B4C-864D-AF373D25EF54}" type="slidenum">
              <a:rPr lang="fr-FR" smtClean="0"/>
              <a:pPr/>
              <a:t>8</a:t>
            </a:fld>
            <a:endParaRPr lang="fr-FR" dirty="0"/>
          </a:p>
        </p:txBody>
      </p:sp>
    </p:spTree>
    <p:extLst>
      <p:ext uri="{BB962C8B-B14F-4D97-AF65-F5344CB8AC3E}">
        <p14:creationId xmlns:p14="http://schemas.microsoft.com/office/powerpoint/2010/main" val="406205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4BCECA-8F03-2B4C-864D-AF373D25EF54}" type="slidenum">
              <a:rPr lang="fr-FR" smtClean="0"/>
              <a:pPr/>
              <a:t>10</a:t>
            </a:fld>
            <a:endParaRPr lang="fr-FR" dirty="0"/>
          </a:p>
        </p:txBody>
      </p:sp>
    </p:spTree>
    <p:extLst>
      <p:ext uri="{BB962C8B-B14F-4D97-AF65-F5344CB8AC3E}">
        <p14:creationId xmlns:p14="http://schemas.microsoft.com/office/powerpoint/2010/main" val="2723244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PlaceHolder 1"/>
          <p:cNvSpPr>
            <a:spLocks noGrp="1" noRot="1" noChangeAspect="1"/>
          </p:cNvSpPr>
          <p:nvPr>
            <p:ph type="sldImg"/>
          </p:nvPr>
        </p:nvSpPr>
        <p:spPr>
          <a:xfrm>
            <a:off x="481013" y="1279525"/>
            <a:ext cx="6140450" cy="3454400"/>
          </a:xfrm>
          <a:prstGeom prst="rect">
            <a:avLst/>
          </a:prstGeom>
        </p:spPr>
      </p:sp>
      <p:sp>
        <p:nvSpPr>
          <p:cNvPr id="1040" name="PlaceHolder 2"/>
          <p:cNvSpPr>
            <a:spLocks noGrp="1"/>
          </p:cNvSpPr>
          <p:nvPr>
            <p:ph type="body"/>
          </p:nvPr>
        </p:nvSpPr>
        <p:spPr>
          <a:xfrm>
            <a:off x="710157" y="4925413"/>
            <a:ext cx="5681625" cy="4029411"/>
          </a:xfrm>
          <a:prstGeom prst="rect">
            <a:avLst/>
          </a:prstGeom>
        </p:spPr>
        <p:txBody>
          <a:bodyPr>
            <a:noAutofit/>
          </a:bodyPr>
          <a:lstStyle/>
          <a:p>
            <a:r>
              <a:rPr lang="fr-FR" spc="-1">
                <a:latin typeface="Arial"/>
              </a:rPr>
              <a:t>Nos bénéfices principaux en dénominateur commun à nos 3 offres</a:t>
            </a:r>
          </a:p>
        </p:txBody>
      </p:sp>
      <p:sp>
        <p:nvSpPr>
          <p:cNvPr id="1041" name="TextShape 3"/>
          <p:cNvSpPr txBox="1"/>
          <p:nvPr/>
        </p:nvSpPr>
        <p:spPr>
          <a:xfrm>
            <a:off x="4023215" y="9721288"/>
            <a:ext cx="3077217" cy="512956"/>
          </a:xfrm>
          <a:prstGeom prst="rect">
            <a:avLst/>
          </a:prstGeom>
          <a:noFill/>
          <a:ln w="0">
            <a:noFill/>
          </a:ln>
        </p:spPr>
        <p:txBody>
          <a:bodyPr lIns="94444" tIns="47222" rIns="94444" bIns="47222" anchor="b">
            <a:noAutofit/>
          </a:bodyPr>
          <a:lstStyle/>
          <a:p>
            <a:pPr algn="r">
              <a:lnSpc>
                <a:spcPct val="100000"/>
              </a:lnSpc>
            </a:pPr>
            <a:fld id="{05768109-88D8-41D9-9380-6E572849001B}" type="slidenum">
              <a:rPr lang="fr-FR" sz="1200" spc="-1">
                <a:solidFill>
                  <a:srgbClr val="000000"/>
                </a:solidFill>
              </a:rPr>
              <a:t>13</a:t>
            </a:fld>
            <a:endParaRPr lang="fr-FR" sz="1200" spc="-1">
              <a:latin typeface="Times New Roman"/>
            </a:endParaRPr>
          </a:p>
        </p:txBody>
      </p:sp>
    </p:spTree>
    <p:extLst>
      <p:ext uri="{BB962C8B-B14F-4D97-AF65-F5344CB8AC3E}">
        <p14:creationId xmlns:p14="http://schemas.microsoft.com/office/powerpoint/2010/main" val="344125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re de la présentation">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AC941B89-C174-0C40-B862-2EDDCC2969AC}"/>
              </a:ext>
            </a:extLst>
          </p:cNvPr>
          <p:cNvSpPr>
            <a:spLocks noGrp="1"/>
          </p:cNvSpPr>
          <p:nvPr>
            <p:ph type="pic" sz="quarter" idx="10"/>
          </p:nvPr>
        </p:nvSpPr>
        <p:spPr>
          <a:xfrm>
            <a:off x="5111750" y="1715399"/>
            <a:ext cx="7080250" cy="5142601"/>
          </a:xfrm>
          <a:solidFill>
            <a:schemeClr val="bg2">
              <a:lumMod val="85000"/>
            </a:schemeClr>
          </a:solidFill>
        </p:spPr>
        <p:txBody>
          <a:bodyPr/>
          <a:lstStyle/>
          <a:p>
            <a:endParaRPr lang="fr-FR"/>
          </a:p>
        </p:txBody>
      </p:sp>
      <p:sp>
        <p:nvSpPr>
          <p:cNvPr id="7" name="Rectangle 6">
            <a:extLst>
              <a:ext uri="{FF2B5EF4-FFF2-40B4-BE49-F238E27FC236}">
                <a16:creationId xmlns:a16="http://schemas.microsoft.com/office/drawing/2014/main" id="{16E25111-54BD-0640-8D37-7B272056ED5A}"/>
              </a:ext>
            </a:extLst>
          </p:cNvPr>
          <p:cNvSpPr/>
          <p:nvPr userDrawn="1"/>
        </p:nvSpPr>
        <p:spPr>
          <a:xfrm>
            <a:off x="-1" y="1715399"/>
            <a:ext cx="5111827" cy="5161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nvGrpSpPr>
          <p:cNvPr id="9" name="Groupe 8">
            <a:extLst>
              <a:ext uri="{FF2B5EF4-FFF2-40B4-BE49-F238E27FC236}">
                <a16:creationId xmlns:a16="http://schemas.microsoft.com/office/drawing/2014/main" id="{20DAC768-6E9F-F54C-BCEC-12290161E8B4}"/>
              </a:ext>
            </a:extLst>
          </p:cNvPr>
          <p:cNvGrpSpPr/>
          <p:nvPr userDrawn="1"/>
        </p:nvGrpSpPr>
        <p:grpSpPr>
          <a:xfrm>
            <a:off x="4065223" y="667660"/>
            <a:ext cx="2093206" cy="2111941"/>
            <a:chOff x="4065223" y="664311"/>
            <a:chExt cx="2093206" cy="2111941"/>
          </a:xfrm>
        </p:grpSpPr>
        <p:sp>
          <p:nvSpPr>
            <p:cNvPr id="10" name="Secteurs 9">
              <a:extLst>
                <a:ext uri="{FF2B5EF4-FFF2-40B4-BE49-F238E27FC236}">
                  <a16:creationId xmlns:a16="http://schemas.microsoft.com/office/drawing/2014/main" id="{60EE172D-E027-FB47-B49E-E8D1688152F0}"/>
                </a:ext>
              </a:extLst>
            </p:cNvPr>
            <p:cNvSpPr/>
            <p:nvPr/>
          </p:nvSpPr>
          <p:spPr>
            <a:xfrm>
              <a:off x="4065223" y="683046"/>
              <a:ext cx="2093206" cy="2093206"/>
            </a:xfrm>
            <a:prstGeom prst="pie">
              <a:avLst>
                <a:gd name="adj1" fmla="val 10797768"/>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sp>
          <p:nvSpPr>
            <p:cNvPr id="11" name="Secteurs 10">
              <a:extLst>
                <a:ext uri="{FF2B5EF4-FFF2-40B4-BE49-F238E27FC236}">
                  <a16:creationId xmlns:a16="http://schemas.microsoft.com/office/drawing/2014/main" id="{677149B3-C57D-6343-A4C9-44AE761D7DAB}"/>
                </a:ext>
              </a:extLst>
            </p:cNvPr>
            <p:cNvSpPr/>
            <p:nvPr/>
          </p:nvSpPr>
          <p:spPr>
            <a:xfrm>
              <a:off x="4065223" y="664311"/>
              <a:ext cx="2093206" cy="2093206"/>
            </a:xfrm>
            <a:prstGeom prst="pie">
              <a:avLst>
                <a:gd name="adj1" fmla="val 5400003"/>
                <a:gd name="adj2" fmla="val 108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grpSp>
      <p:sp>
        <p:nvSpPr>
          <p:cNvPr id="2" name="Titre 1">
            <a:extLst>
              <a:ext uri="{FF2B5EF4-FFF2-40B4-BE49-F238E27FC236}">
                <a16:creationId xmlns:a16="http://schemas.microsoft.com/office/drawing/2014/main" id="{D33DABCF-7B86-4DE0-98BF-CD5CA25A7927}"/>
              </a:ext>
            </a:extLst>
          </p:cNvPr>
          <p:cNvSpPr>
            <a:spLocks noGrp="1"/>
          </p:cNvSpPr>
          <p:nvPr>
            <p:ph type="ctrTitle" hasCustomPrompt="1"/>
          </p:nvPr>
        </p:nvSpPr>
        <p:spPr>
          <a:xfrm>
            <a:off x="539750" y="2965676"/>
            <a:ext cx="3657600" cy="2387600"/>
          </a:xfrm>
        </p:spPr>
        <p:txBody>
          <a:bodyPr anchor="t">
            <a:normAutofit/>
          </a:bodyPr>
          <a:lstStyle>
            <a:lvl1pPr algn="l">
              <a:defRPr sz="4000">
                <a:solidFill>
                  <a:schemeClr val="bg1"/>
                </a:solidFill>
              </a:defRPr>
            </a:lvl1pPr>
          </a:lstStyle>
          <a:p>
            <a:r>
              <a:rPr lang="fr-FR"/>
              <a:t>Titre de la présentation</a:t>
            </a:r>
          </a:p>
        </p:txBody>
      </p:sp>
      <p:sp>
        <p:nvSpPr>
          <p:cNvPr id="3" name="Sous-titre 2">
            <a:extLst>
              <a:ext uri="{FF2B5EF4-FFF2-40B4-BE49-F238E27FC236}">
                <a16:creationId xmlns:a16="http://schemas.microsoft.com/office/drawing/2014/main" id="{9C39ABE8-3EA4-49D2-8805-6B99EF60CAFB}"/>
              </a:ext>
            </a:extLst>
          </p:cNvPr>
          <p:cNvSpPr>
            <a:spLocks noGrp="1"/>
          </p:cNvSpPr>
          <p:nvPr>
            <p:ph type="subTitle" idx="1" hasCustomPrompt="1"/>
          </p:nvPr>
        </p:nvSpPr>
        <p:spPr>
          <a:xfrm>
            <a:off x="539750" y="5445351"/>
            <a:ext cx="3657600" cy="46471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Date</a:t>
            </a:r>
          </a:p>
        </p:txBody>
      </p:sp>
      <p:pic>
        <p:nvPicPr>
          <p:cNvPr id="17" name="Image 16">
            <a:extLst>
              <a:ext uri="{FF2B5EF4-FFF2-40B4-BE49-F238E27FC236}">
                <a16:creationId xmlns:a16="http://schemas.microsoft.com/office/drawing/2014/main" id="{F5782CB7-6293-9649-BA5E-4CC7041F45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550" y="205957"/>
            <a:ext cx="2160000" cy="1251277"/>
          </a:xfrm>
          <a:prstGeom prst="rect">
            <a:avLst/>
          </a:prstGeom>
        </p:spPr>
      </p:pic>
      <p:pic>
        <p:nvPicPr>
          <p:cNvPr id="18" name="Graphique 17">
            <a:extLst>
              <a:ext uri="{FF2B5EF4-FFF2-40B4-BE49-F238E27FC236}">
                <a16:creationId xmlns:a16="http://schemas.microsoft.com/office/drawing/2014/main" id="{2858407F-AD0A-F744-9EB9-5D5F186B7FF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1744" y="606459"/>
            <a:ext cx="2101273" cy="450273"/>
          </a:xfrm>
          <a:prstGeom prst="rect">
            <a:avLst/>
          </a:prstGeom>
        </p:spPr>
      </p:pic>
    </p:spTree>
    <p:extLst>
      <p:ext uri="{BB962C8B-B14F-4D97-AF65-F5344CB8AC3E}">
        <p14:creationId xmlns:p14="http://schemas.microsoft.com/office/powerpoint/2010/main" val="60482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9" name="Espace réservé pour une image  15">
            <a:extLst>
              <a:ext uri="{FF2B5EF4-FFF2-40B4-BE49-F238E27FC236}">
                <a16:creationId xmlns:a16="http://schemas.microsoft.com/office/drawing/2014/main" id="{7CE79FD1-2BBA-E440-89A7-D6929B1D2B04}"/>
              </a:ext>
            </a:extLst>
          </p:cNvPr>
          <p:cNvSpPr>
            <a:spLocks noGrp="1"/>
          </p:cNvSpPr>
          <p:nvPr>
            <p:ph type="pic" sz="quarter" idx="13"/>
          </p:nvPr>
        </p:nvSpPr>
        <p:spPr>
          <a:xfrm>
            <a:off x="0" y="0"/>
            <a:ext cx="12192000" cy="5775325"/>
          </a:xfrm>
          <a:solidFill>
            <a:schemeClr val="bg2">
              <a:lumMod val="85000"/>
            </a:schemeClr>
          </a:solidFill>
        </p:spPr>
        <p:txBody>
          <a:bodyPr/>
          <a:lstStyle/>
          <a:p>
            <a:endParaRPr lang="fr-FR"/>
          </a:p>
        </p:txBody>
      </p:sp>
      <p:sp>
        <p:nvSpPr>
          <p:cNvPr id="2" name="Titre 1">
            <a:extLst>
              <a:ext uri="{FF2B5EF4-FFF2-40B4-BE49-F238E27FC236}">
                <a16:creationId xmlns:a16="http://schemas.microsoft.com/office/drawing/2014/main" id="{BA86BF4E-3CCF-41CF-BD0F-C6A483DBE2DE}"/>
              </a:ext>
            </a:extLst>
          </p:cNvPr>
          <p:cNvSpPr>
            <a:spLocks noGrp="1"/>
          </p:cNvSpPr>
          <p:nvPr>
            <p:ph type="title"/>
          </p:nvPr>
        </p:nvSpPr>
        <p:spPr>
          <a:xfrm>
            <a:off x="422564" y="3895616"/>
            <a:ext cx="11224924" cy="869178"/>
          </a:xfrm>
        </p:spPr>
        <p:txBody>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810BE0D3-AD94-49EF-8451-047F07C2F8F1}"/>
              </a:ext>
            </a:extLst>
          </p:cNvPr>
          <p:cNvSpPr>
            <a:spLocks noGrp="1"/>
          </p:cNvSpPr>
          <p:nvPr>
            <p:ph idx="1"/>
          </p:nvPr>
        </p:nvSpPr>
        <p:spPr>
          <a:xfrm>
            <a:off x="349826" y="4816051"/>
            <a:ext cx="11297662" cy="8691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p:txBody>
      </p:sp>
      <p:sp>
        <p:nvSpPr>
          <p:cNvPr id="7" name="Espace réservé de la date 6">
            <a:extLst>
              <a:ext uri="{FF2B5EF4-FFF2-40B4-BE49-F238E27FC236}">
                <a16:creationId xmlns:a16="http://schemas.microsoft.com/office/drawing/2014/main" id="{17ACFD5C-CD45-5740-9551-FCBA5DBCD02C}"/>
              </a:ext>
            </a:extLst>
          </p:cNvPr>
          <p:cNvSpPr>
            <a:spLocks noGrp="1"/>
          </p:cNvSpPr>
          <p:nvPr>
            <p:ph type="dt" sz="half" idx="14"/>
          </p:nvPr>
        </p:nvSpPr>
        <p:spPr>
          <a:xfrm>
            <a:off x="4601328" y="6187942"/>
            <a:ext cx="2989343" cy="365125"/>
          </a:xfrm>
        </p:spPr>
        <p:txBody>
          <a:bodyPr/>
          <a:lstStyle/>
          <a:p>
            <a:r>
              <a:rPr lang="fr-FR"/>
              <a:t>EDF se réserve tous les droits sur ce document et sur les informations qu'il contient. Toute reproduction, utilisation ou divulgation à des tiers sans autorisation expresse est strictement interdite </a:t>
            </a:r>
            <a:endParaRPr lang="fr-FR" dirty="0"/>
          </a:p>
        </p:txBody>
      </p:sp>
      <p:sp>
        <p:nvSpPr>
          <p:cNvPr id="10" name="Espace réservé du numéro de diapositive 9">
            <a:extLst>
              <a:ext uri="{FF2B5EF4-FFF2-40B4-BE49-F238E27FC236}">
                <a16:creationId xmlns:a16="http://schemas.microsoft.com/office/drawing/2014/main" id="{B3000915-7F28-3E46-8BB4-C98C246AF670}"/>
              </a:ext>
            </a:extLst>
          </p:cNvPr>
          <p:cNvSpPr>
            <a:spLocks noGrp="1"/>
          </p:cNvSpPr>
          <p:nvPr>
            <p:ph type="sldNum" sz="quarter" idx="16"/>
          </p:nvPr>
        </p:nvSpPr>
        <p:spPr/>
        <p:txBody>
          <a:bodyPr/>
          <a:lstStyle/>
          <a:p>
            <a:fld id="{7DD543F6-8A65-4B3F-AB13-207133842824}" type="slidenum">
              <a:rPr lang="fr-FR" smtClean="0"/>
              <a:pPr/>
              <a:t>‹N°›</a:t>
            </a:fld>
            <a:endParaRPr lang="fr-FR"/>
          </a:p>
        </p:txBody>
      </p:sp>
    </p:spTree>
    <p:extLst>
      <p:ext uri="{BB962C8B-B14F-4D97-AF65-F5344CB8AC3E}">
        <p14:creationId xmlns:p14="http://schemas.microsoft.com/office/powerpoint/2010/main" val="1075242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_Titre et conten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FFF25E-D739-AD4F-AF5C-9F876DECAEB0}"/>
              </a:ext>
            </a:extLst>
          </p:cNvPr>
          <p:cNvSpPr/>
          <p:nvPr userDrawn="1"/>
        </p:nvSpPr>
        <p:spPr>
          <a:xfrm>
            <a:off x="0" y="0"/>
            <a:ext cx="12188825" cy="51528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EEE7B125-A85E-466A-B67D-977132C064B8}"/>
              </a:ext>
            </a:extLst>
          </p:cNvPr>
          <p:cNvSpPr>
            <a:spLocks noGrp="1"/>
          </p:cNvSpPr>
          <p:nvPr>
            <p:ph type="sldNum" sz="quarter" idx="12"/>
          </p:nvPr>
        </p:nvSpPr>
        <p:spPr/>
        <p:txBody>
          <a:bodyPr/>
          <a:lstStyle/>
          <a:p>
            <a:fld id="{7DD543F6-8A65-4B3F-AB13-207133842824}" type="slidenum">
              <a:rPr lang="fr-FR" smtClean="0"/>
              <a:t>‹N°›</a:t>
            </a:fld>
            <a:endParaRPr lang="fr-FR"/>
          </a:p>
        </p:txBody>
      </p:sp>
      <p:sp>
        <p:nvSpPr>
          <p:cNvPr id="14" name="Titre 1">
            <a:extLst>
              <a:ext uri="{FF2B5EF4-FFF2-40B4-BE49-F238E27FC236}">
                <a16:creationId xmlns:a16="http://schemas.microsoft.com/office/drawing/2014/main" id="{5A682C4D-F80E-B142-819B-48937E5EC774}"/>
              </a:ext>
            </a:extLst>
          </p:cNvPr>
          <p:cNvSpPr>
            <a:spLocks noGrp="1"/>
          </p:cNvSpPr>
          <p:nvPr>
            <p:ph type="ctrTitle" hasCustomPrompt="1"/>
          </p:nvPr>
        </p:nvSpPr>
        <p:spPr>
          <a:xfrm>
            <a:off x="2849161" y="2102402"/>
            <a:ext cx="6479662" cy="1705081"/>
          </a:xfrm>
        </p:spPr>
        <p:txBody>
          <a:bodyPr rIns="251999" anchor="t">
            <a:normAutofit/>
          </a:bodyPr>
          <a:lstStyle>
            <a:lvl1pPr algn="ctr">
              <a:defRPr sz="6000" b="0" i="0">
                <a:solidFill>
                  <a:schemeClr val="bg1"/>
                </a:solidFill>
                <a:latin typeface="Arial" panose="020B0604020202020204" pitchFamily="34" charset="0"/>
              </a:defRPr>
            </a:lvl1pPr>
          </a:lstStyle>
          <a:p>
            <a:r>
              <a:rPr lang="fr-FR" dirty="0"/>
              <a:t>Merci</a:t>
            </a:r>
          </a:p>
        </p:txBody>
      </p:sp>
      <p:grpSp>
        <p:nvGrpSpPr>
          <p:cNvPr id="26" name="Groupe 25">
            <a:extLst>
              <a:ext uri="{FF2B5EF4-FFF2-40B4-BE49-F238E27FC236}">
                <a16:creationId xmlns:a16="http://schemas.microsoft.com/office/drawing/2014/main" id="{7647BF29-E6AF-DF46-9DE8-690F8FE51ECB}"/>
              </a:ext>
            </a:extLst>
          </p:cNvPr>
          <p:cNvGrpSpPr/>
          <p:nvPr userDrawn="1"/>
        </p:nvGrpSpPr>
        <p:grpSpPr>
          <a:xfrm>
            <a:off x="4065223" y="4110909"/>
            <a:ext cx="2093206" cy="2111941"/>
            <a:chOff x="4065223" y="664311"/>
            <a:chExt cx="2093206" cy="2111941"/>
          </a:xfrm>
        </p:grpSpPr>
        <p:sp>
          <p:nvSpPr>
            <p:cNvPr id="27" name="Secteurs 26">
              <a:extLst>
                <a:ext uri="{FF2B5EF4-FFF2-40B4-BE49-F238E27FC236}">
                  <a16:creationId xmlns:a16="http://schemas.microsoft.com/office/drawing/2014/main" id="{ACA08A78-9011-B641-A316-C1FA723F691C}"/>
                </a:ext>
              </a:extLst>
            </p:cNvPr>
            <p:cNvSpPr/>
            <p:nvPr/>
          </p:nvSpPr>
          <p:spPr>
            <a:xfrm>
              <a:off x="4065223" y="683046"/>
              <a:ext cx="2093206" cy="2093206"/>
            </a:xfrm>
            <a:prstGeom prst="pie">
              <a:avLst>
                <a:gd name="adj1" fmla="val 10797768"/>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sp>
          <p:nvSpPr>
            <p:cNvPr id="28" name="Secteurs 27">
              <a:extLst>
                <a:ext uri="{FF2B5EF4-FFF2-40B4-BE49-F238E27FC236}">
                  <a16:creationId xmlns:a16="http://schemas.microsoft.com/office/drawing/2014/main" id="{C9A88D59-D144-414B-A5C3-57C1D334D518}"/>
                </a:ext>
              </a:extLst>
            </p:cNvPr>
            <p:cNvSpPr/>
            <p:nvPr/>
          </p:nvSpPr>
          <p:spPr>
            <a:xfrm>
              <a:off x="4065223" y="664311"/>
              <a:ext cx="2093206" cy="2093206"/>
            </a:xfrm>
            <a:prstGeom prst="pie">
              <a:avLst>
                <a:gd name="adj1" fmla="val 5400003"/>
                <a:gd name="adj2" fmla="val 108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grpSp>
      <p:pic>
        <p:nvPicPr>
          <p:cNvPr id="29" name="Image 28">
            <a:extLst>
              <a:ext uri="{FF2B5EF4-FFF2-40B4-BE49-F238E27FC236}">
                <a16:creationId xmlns:a16="http://schemas.microsoft.com/office/drawing/2014/main" id="{440BF79B-8371-A044-816E-D2BF3C8295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8550" y="5388341"/>
            <a:ext cx="2160000" cy="1251277"/>
          </a:xfrm>
          <a:prstGeom prst="rect">
            <a:avLst/>
          </a:prstGeom>
        </p:spPr>
      </p:pic>
      <p:pic>
        <p:nvPicPr>
          <p:cNvPr id="30" name="Graphique 29">
            <a:extLst>
              <a:ext uri="{FF2B5EF4-FFF2-40B4-BE49-F238E27FC236}">
                <a16:creationId xmlns:a16="http://schemas.microsoft.com/office/drawing/2014/main" id="{A7BE4673-6C98-3640-B980-B5109F4B285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1744" y="5772577"/>
            <a:ext cx="2101273" cy="450273"/>
          </a:xfrm>
          <a:prstGeom prst="rect">
            <a:avLst/>
          </a:prstGeom>
        </p:spPr>
      </p:pic>
    </p:spTree>
    <p:extLst>
      <p:ext uri="{BB962C8B-B14F-4D97-AF65-F5344CB8AC3E}">
        <p14:creationId xmlns:p14="http://schemas.microsoft.com/office/powerpoint/2010/main" val="513754427"/>
      </p:ext>
    </p:extLst>
  </p:cSld>
  <p:clrMapOvr>
    <a:masterClrMapping/>
  </p:clrMapOvr>
  <p:extLst>
    <p:ext uri="{DCECCB84-F9BA-43D5-87BE-67443E8EF086}">
      <p15:sldGuideLst xmlns:p15="http://schemas.microsoft.com/office/powerpoint/2012/main">
        <p15:guide id="1" orient="horz" pos="161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86BF4E-3CCF-41CF-BD0F-C6A483DBE2DE}"/>
              </a:ext>
            </a:extLst>
          </p:cNvPr>
          <p:cNvSpPr>
            <a:spLocks noGrp="1"/>
          </p:cNvSpPr>
          <p:nvPr>
            <p:ph type="title" hasCustomPrompt="1"/>
          </p:nvPr>
        </p:nvSpPr>
        <p:spPr>
          <a:xfrm>
            <a:off x="422564" y="438999"/>
            <a:ext cx="3483230" cy="869178"/>
          </a:xfrm>
        </p:spPr>
        <p:txBody>
          <a:bodyPr/>
          <a:lstStyle>
            <a:lvl1pPr>
              <a:defRPr sz="3200"/>
            </a:lvl1pPr>
          </a:lstStyle>
          <a:p>
            <a:r>
              <a:rPr lang="fr-FR"/>
              <a:t>Sommaire</a:t>
            </a:r>
          </a:p>
        </p:txBody>
      </p:sp>
      <p:sp>
        <p:nvSpPr>
          <p:cNvPr id="3" name="Espace réservé du contenu 2">
            <a:extLst>
              <a:ext uri="{FF2B5EF4-FFF2-40B4-BE49-F238E27FC236}">
                <a16:creationId xmlns:a16="http://schemas.microsoft.com/office/drawing/2014/main" id="{810BE0D3-AD94-49EF-8451-047F07C2F8F1}"/>
              </a:ext>
            </a:extLst>
          </p:cNvPr>
          <p:cNvSpPr>
            <a:spLocks noGrp="1"/>
          </p:cNvSpPr>
          <p:nvPr>
            <p:ph idx="1"/>
          </p:nvPr>
        </p:nvSpPr>
        <p:spPr>
          <a:xfrm>
            <a:off x="349827" y="1378816"/>
            <a:ext cx="3555967"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pour une image  15">
            <a:extLst>
              <a:ext uri="{FF2B5EF4-FFF2-40B4-BE49-F238E27FC236}">
                <a16:creationId xmlns:a16="http://schemas.microsoft.com/office/drawing/2014/main" id="{0B88101E-3110-8E48-A763-3743ED9DAEE8}"/>
              </a:ext>
            </a:extLst>
          </p:cNvPr>
          <p:cNvSpPr>
            <a:spLocks noGrp="1"/>
          </p:cNvSpPr>
          <p:nvPr>
            <p:ph type="pic" sz="quarter" idx="13"/>
          </p:nvPr>
        </p:nvSpPr>
        <p:spPr>
          <a:xfrm>
            <a:off x="6096000" y="18735"/>
            <a:ext cx="6096000" cy="5756590"/>
          </a:xfrm>
          <a:solidFill>
            <a:schemeClr val="bg2">
              <a:lumMod val="85000"/>
            </a:schemeClr>
          </a:solidFill>
        </p:spPr>
        <p:txBody>
          <a:bodyPr/>
          <a:lstStyle/>
          <a:p>
            <a:endParaRPr lang="fr-FR"/>
          </a:p>
        </p:txBody>
      </p:sp>
      <p:grpSp>
        <p:nvGrpSpPr>
          <p:cNvPr id="8" name="Groupe 7">
            <a:extLst>
              <a:ext uri="{FF2B5EF4-FFF2-40B4-BE49-F238E27FC236}">
                <a16:creationId xmlns:a16="http://schemas.microsoft.com/office/drawing/2014/main" id="{E736E2CD-7440-114F-A63F-8FBCDD6AC702}"/>
              </a:ext>
            </a:extLst>
          </p:cNvPr>
          <p:cNvGrpSpPr/>
          <p:nvPr userDrawn="1"/>
        </p:nvGrpSpPr>
        <p:grpSpPr>
          <a:xfrm>
            <a:off x="5049397" y="4746059"/>
            <a:ext cx="2093206" cy="2111941"/>
            <a:chOff x="4065223" y="664311"/>
            <a:chExt cx="2093206" cy="2111941"/>
          </a:xfrm>
        </p:grpSpPr>
        <p:sp>
          <p:nvSpPr>
            <p:cNvPr id="9" name="Secteurs 8">
              <a:extLst>
                <a:ext uri="{FF2B5EF4-FFF2-40B4-BE49-F238E27FC236}">
                  <a16:creationId xmlns:a16="http://schemas.microsoft.com/office/drawing/2014/main" id="{D6B288DF-A0BB-F846-825D-B98C67A3DF99}"/>
                </a:ext>
              </a:extLst>
            </p:cNvPr>
            <p:cNvSpPr/>
            <p:nvPr/>
          </p:nvSpPr>
          <p:spPr>
            <a:xfrm>
              <a:off x="4065223" y="683046"/>
              <a:ext cx="2093206" cy="2093206"/>
            </a:xfrm>
            <a:prstGeom prst="pie">
              <a:avLst>
                <a:gd name="adj1" fmla="val 10797768"/>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sp>
          <p:nvSpPr>
            <p:cNvPr id="10" name="Secteurs 9">
              <a:extLst>
                <a:ext uri="{FF2B5EF4-FFF2-40B4-BE49-F238E27FC236}">
                  <a16:creationId xmlns:a16="http://schemas.microsoft.com/office/drawing/2014/main" id="{5D5582EC-3627-FF40-913F-38DDCB4A1916}"/>
                </a:ext>
              </a:extLst>
            </p:cNvPr>
            <p:cNvSpPr/>
            <p:nvPr/>
          </p:nvSpPr>
          <p:spPr>
            <a:xfrm>
              <a:off x="4065223" y="664311"/>
              <a:ext cx="2093206" cy="2093206"/>
            </a:xfrm>
            <a:prstGeom prst="pie">
              <a:avLst>
                <a:gd name="adj1" fmla="val 5400003"/>
                <a:gd name="adj2" fmla="val 108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grpSp>
      <p:sp>
        <p:nvSpPr>
          <p:cNvPr id="11" name="Espace réservé de la date 10">
            <a:extLst>
              <a:ext uri="{FF2B5EF4-FFF2-40B4-BE49-F238E27FC236}">
                <a16:creationId xmlns:a16="http://schemas.microsoft.com/office/drawing/2014/main" id="{1345796B-5851-A640-977B-FB83DE2DFACB}"/>
              </a:ext>
            </a:extLst>
          </p:cNvPr>
          <p:cNvSpPr>
            <a:spLocks noGrp="1"/>
          </p:cNvSpPr>
          <p:nvPr>
            <p:ph type="dt" sz="half" idx="14"/>
          </p:nvPr>
        </p:nvSpPr>
        <p:spPr/>
        <p:txBody>
          <a:bodyPr/>
          <a:lstStyle/>
          <a:p>
            <a:r>
              <a:rPr lang="fr-FR"/>
              <a:t>EDF se réserve tous les droits sur ce document et sur les informations qu'il contient. Toute reproduction, utilisation ou divulgation à des tiers sans autorisation expresse est strictement interdite </a:t>
            </a:r>
            <a:endParaRPr lang="fr-FR" dirty="0"/>
          </a:p>
        </p:txBody>
      </p:sp>
      <p:sp>
        <p:nvSpPr>
          <p:cNvPr id="13" name="Espace réservé du numéro de diapositive 12">
            <a:extLst>
              <a:ext uri="{FF2B5EF4-FFF2-40B4-BE49-F238E27FC236}">
                <a16:creationId xmlns:a16="http://schemas.microsoft.com/office/drawing/2014/main" id="{D6981013-EB20-AF41-84C9-BF228A022C14}"/>
              </a:ext>
            </a:extLst>
          </p:cNvPr>
          <p:cNvSpPr>
            <a:spLocks noGrp="1"/>
          </p:cNvSpPr>
          <p:nvPr>
            <p:ph type="sldNum" sz="quarter" idx="16"/>
          </p:nvPr>
        </p:nvSpPr>
        <p:spPr/>
        <p:txBody>
          <a:bodyPr/>
          <a:lstStyle/>
          <a:p>
            <a:fld id="{7DD543F6-8A65-4B3F-AB13-207133842824}" type="slidenum">
              <a:rPr lang="fr-FR" smtClean="0"/>
              <a:pPr/>
              <a:t>‹N°›</a:t>
            </a:fld>
            <a:endParaRPr lang="fr-FR"/>
          </a:p>
        </p:txBody>
      </p:sp>
    </p:spTree>
    <p:extLst>
      <p:ext uri="{BB962C8B-B14F-4D97-AF65-F5344CB8AC3E}">
        <p14:creationId xmlns:p14="http://schemas.microsoft.com/office/powerpoint/2010/main" val="1111074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EB831D-BA4D-F749-822B-B11FF1B767C8}"/>
              </a:ext>
            </a:extLst>
          </p:cNvPr>
          <p:cNvSpPr/>
          <p:nvPr userDrawn="1"/>
        </p:nvSpPr>
        <p:spPr>
          <a:xfrm>
            <a:off x="0" y="0"/>
            <a:ext cx="12188825" cy="57753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13" name="Rectangle 12">
            <a:extLst>
              <a:ext uri="{FF2B5EF4-FFF2-40B4-BE49-F238E27FC236}">
                <a16:creationId xmlns:a16="http://schemas.microsoft.com/office/drawing/2014/main" id="{9213C2FA-720B-5743-8870-C2173ABB013D}"/>
              </a:ext>
            </a:extLst>
          </p:cNvPr>
          <p:cNvSpPr/>
          <p:nvPr userDrawn="1"/>
        </p:nvSpPr>
        <p:spPr>
          <a:xfrm>
            <a:off x="0" y="2884329"/>
            <a:ext cx="4197350" cy="234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12" name="Rectangle 11">
            <a:extLst>
              <a:ext uri="{FF2B5EF4-FFF2-40B4-BE49-F238E27FC236}">
                <a16:creationId xmlns:a16="http://schemas.microsoft.com/office/drawing/2014/main" id="{ACFF5E5C-48A8-4543-AE41-3B81C643C0D6}"/>
              </a:ext>
            </a:extLst>
          </p:cNvPr>
          <p:cNvSpPr/>
          <p:nvPr userDrawn="1"/>
        </p:nvSpPr>
        <p:spPr>
          <a:xfrm>
            <a:off x="0" y="539750"/>
            <a:ext cx="4197350" cy="2343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sp>
        <p:nvSpPr>
          <p:cNvPr id="2" name="Titre 1">
            <a:extLst>
              <a:ext uri="{FF2B5EF4-FFF2-40B4-BE49-F238E27FC236}">
                <a16:creationId xmlns:a16="http://schemas.microsoft.com/office/drawing/2014/main" id="{BA86BF4E-3CCF-41CF-BD0F-C6A483DBE2DE}"/>
              </a:ext>
            </a:extLst>
          </p:cNvPr>
          <p:cNvSpPr>
            <a:spLocks noGrp="1"/>
          </p:cNvSpPr>
          <p:nvPr>
            <p:ph type="title"/>
          </p:nvPr>
        </p:nvSpPr>
        <p:spPr>
          <a:xfrm>
            <a:off x="5285182" y="1026081"/>
            <a:ext cx="6362305" cy="824345"/>
          </a:xfrm>
        </p:spPr>
        <p:txBody>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810BE0D3-AD94-49EF-8451-047F07C2F8F1}"/>
              </a:ext>
            </a:extLst>
          </p:cNvPr>
          <p:cNvSpPr>
            <a:spLocks noGrp="1"/>
          </p:cNvSpPr>
          <p:nvPr>
            <p:ph idx="1"/>
          </p:nvPr>
        </p:nvSpPr>
        <p:spPr>
          <a:xfrm>
            <a:off x="5243954" y="2146569"/>
            <a:ext cx="6403533" cy="268518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pSp>
        <p:nvGrpSpPr>
          <p:cNvPr id="9" name="Groupe 8">
            <a:extLst>
              <a:ext uri="{FF2B5EF4-FFF2-40B4-BE49-F238E27FC236}">
                <a16:creationId xmlns:a16="http://schemas.microsoft.com/office/drawing/2014/main" id="{EE461FC5-47CE-4945-A897-F65F8DC7DA6E}"/>
              </a:ext>
            </a:extLst>
          </p:cNvPr>
          <p:cNvGrpSpPr/>
          <p:nvPr userDrawn="1"/>
        </p:nvGrpSpPr>
        <p:grpSpPr>
          <a:xfrm rot="10800000">
            <a:off x="-1046603" y="1831691"/>
            <a:ext cx="2093206" cy="2111941"/>
            <a:chOff x="4065223" y="664311"/>
            <a:chExt cx="2093206" cy="2111941"/>
          </a:xfrm>
        </p:grpSpPr>
        <p:sp>
          <p:nvSpPr>
            <p:cNvPr id="10" name="Secteurs 9">
              <a:extLst>
                <a:ext uri="{FF2B5EF4-FFF2-40B4-BE49-F238E27FC236}">
                  <a16:creationId xmlns:a16="http://schemas.microsoft.com/office/drawing/2014/main" id="{3928531D-4F08-554F-B836-8905886E3B61}"/>
                </a:ext>
              </a:extLst>
            </p:cNvPr>
            <p:cNvSpPr/>
            <p:nvPr/>
          </p:nvSpPr>
          <p:spPr>
            <a:xfrm>
              <a:off x="4065223" y="683046"/>
              <a:ext cx="2093206" cy="2093206"/>
            </a:xfrm>
            <a:prstGeom prst="pie">
              <a:avLst>
                <a:gd name="adj1" fmla="val 10797768"/>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sp>
          <p:nvSpPr>
            <p:cNvPr id="11" name="Secteurs 10">
              <a:extLst>
                <a:ext uri="{FF2B5EF4-FFF2-40B4-BE49-F238E27FC236}">
                  <a16:creationId xmlns:a16="http://schemas.microsoft.com/office/drawing/2014/main" id="{A7A9F795-0C94-9F48-A241-3AFF2A26E067}"/>
                </a:ext>
              </a:extLst>
            </p:cNvPr>
            <p:cNvSpPr/>
            <p:nvPr/>
          </p:nvSpPr>
          <p:spPr>
            <a:xfrm>
              <a:off x="4065223" y="664311"/>
              <a:ext cx="2093206" cy="2093206"/>
            </a:xfrm>
            <a:prstGeom prst="pie">
              <a:avLst>
                <a:gd name="adj1" fmla="val 5400003"/>
                <a:gd name="adj2" fmla="val 108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grpSp>
      <p:sp>
        <p:nvSpPr>
          <p:cNvPr id="14" name="Espace réservé du contenu 2">
            <a:extLst>
              <a:ext uri="{FF2B5EF4-FFF2-40B4-BE49-F238E27FC236}">
                <a16:creationId xmlns:a16="http://schemas.microsoft.com/office/drawing/2014/main" id="{4D989FC0-F0FF-4044-94C7-7B7A2A82FC3A}"/>
              </a:ext>
            </a:extLst>
          </p:cNvPr>
          <p:cNvSpPr>
            <a:spLocks noGrp="1"/>
          </p:cNvSpPr>
          <p:nvPr>
            <p:ph idx="13"/>
          </p:nvPr>
        </p:nvSpPr>
        <p:spPr>
          <a:xfrm>
            <a:off x="554037" y="892765"/>
            <a:ext cx="3255963" cy="16270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5" name="Image 14">
            <a:extLst>
              <a:ext uri="{FF2B5EF4-FFF2-40B4-BE49-F238E27FC236}">
                <a16:creationId xmlns:a16="http://schemas.microsoft.com/office/drawing/2014/main" id="{3107DB08-1E62-479A-99C2-FA1019CCAF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2927" y="6021614"/>
            <a:ext cx="1208126" cy="699861"/>
          </a:xfrm>
          <a:prstGeom prst="rect">
            <a:avLst/>
          </a:prstGeom>
        </p:spPr>
      </p:pic>
      <p:sp>
        <p:nvSpPr>
          <p:cNvPr id="7" name="Espace réservé de la date 6">
            <a:extLst>
              <a:ext uri="{FF2B5EF4-FFF2-40B4-BE49-F238E27FC236}">
                <a16:creationId xmlns:a16="http://schemas.microsoft.com/office/drawing/2014/main" id="{A2BBDC93-DE5B-624F-AD3D-00E45518A9AB}"/>
              </a:ext>
            </a:extLst>
          </p:cNvPr>
          <p:cNvSpPr>
            <a:spLocks noGrp="1"/>
          </p:cNvSpPr>
          <p:nvPr>
            <p:ph type="dt" sz="half" idx="14"/>
          </p:nvPr>
        </p:nvSpPr>
        <p:spPr/>
        <p:txBody>
          <a:bodyPr/>
          <a:lstStyle/>
          <a:p>
            <a:r>
              <a:rPr lang="fr-FR"/>
              <a:t>EDF se réserve tous les droits sur ce document et sur les informations qu'il contient. Toute reproduction, utilisation ou divulgation à des tiers sans autorisation expresse est strictement interdite </a:t>
            </a:r>
            <a:endParaRPr lang="fr-FR" dirty="0"/>
          </a:p>
        </p:txBody>
      </p:sp>
      <p:sp>
        <p:nvSpPr>
          <p:cNvPr id="17" name="Espace réservé du numéro de diapositive 16">
            <a:extLst>
              <a:ext uri="{FF2B5EF4-FFF2-40B4-BE49-F238E27FC236}">
                <a16:creationId xmlns:a16="http://schemas.microsoft.com/office/drawing/2014/main" id="{E10EA86B-50C7-834C-9F52-2EF59C17C2D5}"/>
              </a:ext>
            </a:extLst>
          </p:cNvPr>
          <p:cNvSpPr>
            <a:spLocks noGrp="1"/>
          </p:cNvSpPr>
          <p:nvPr>
            <p:ph type="sldNum" sz="quarter" idx="16"/>
          </p:nvPr>
        </p:nvSpPr>
        <p:spPr/>
        <p:txBody>
          <a:bodyPr/>
          <a:lstStyle/>
          <a:p>
            <a:fld id="{7DD543F6-8A65-4B3F-AB13-207133842824}" type="slidenum">
              <a:rPr lang="fr-FR" smtClean="0"/>
              <a:pPr/>
              <a:t>‹N°›</a:t>
            </a:fld>
            <a:endParaRPr lang="fr-FR"/>
          </a:p>
        </p:txBody>
      </p:sp>
    </p:spTree>
    <p:extLst>
      <p:ext uri="{BB962C8B-B14F-4D97-AF65-F5344CB8AC3E}">
        <p14:creationId xmlns:p14="http://schemas.microsoft.com/office/powerpoint/2010/main" val="3550707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1089FF"/>
                </a:solidFill>
              </a:defRPr>
            </a:lvl1pPr>
          </a:lstStyle>
          <a:p>
            <a:r>
              <a:rPr lang="fr-FR" dirty="0"/>
              <a:t>Cliquez pour modifier le style du titre</a:t>
            </a:r>
          </a:p>
        </p:txBody>
      </p:sp>
      <p:sp>
        <p:nvSpPr>
          <p:cNvPr id="3" name="Espace réservé du pied de page 2"/>
          <p:cNvSpPr>
            <a:spLocks noGrp="1"/>
          </p:cNvSpPr>
          <p:nvPr>
            <p:ph type="ftr" sz="quarter" idx="3"/>
          </p:nvPr>
        </p:nvSpPr>
        <p:spPr>
          <a:xfrm>
            <a:off x="1952625" y="6523108"/>
            <a:ext cx="8343900" cy="343995"/>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dirty="0">
                <a:solidFill>
                  <a:srgbClr val="7F7F7F">
                    <a:tint val="75000"/>
                  </a:srgbClr>
                </a:solidFill>
              </a:rPr>
              <a:t>EDF reserves all rights in this document and in the information contained therein. </a:t>
            </a:r>
          </a:p>
          <a:p>
            <a:r>
              <a:rPr lang="en-US" dirty="0">
                <a:solidFill>
                  <a:srgbClr val="7F7F7F">
                    <a:tint val="75000"/>
                  </a:srgbClr>
                </a:solidFill>
              </a:rPr>
              <a:t>Reproduction, use or disclosure to third party without express authorization is strictly prohibited</a:t>
            </a:r>
            <a:endParaRPr lang="fr-FR" dirty="0">
              <a:solidFill>
                <a:srgbClr val="7F7F7F">
                  <a:tint val="75000"/>
                </a:srgbClr>
              </a:solidFill>
            </a:endParaRPr>
          </a:p>
        </p:txBody>
      </p:sp>
    </p:spTree>
    <p:extLst>
      <p:ext uri="{BB962C8B-B14F-4D97-AF65-F5344CB8AC3E}">
        <p14:creationId xmlns:p14="http://schemas.microsoft.com/office/powerpoint/2010/main" val="808400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Shape 21"/>
        <p:cNvGrpSpPr/>
        <p:nvPr/>
      </p:nvGrpSpPr>
      <p:grpSpPr>
        <a:xfrm>
          <a:off x="0" y="0"/>
          <a:ext cx="0" cy="0"/>
          <a:chOff x="0" y="0"/>
          <a:chExt cx="0" cy="0"/>
        </a:xfrm>
      </p:grpSpPr>
      <p:sp>
        <p:nvSpPr>
          <p:cNvPr id="24" name="Shape 24"/>
          <p:cNvSpPr txBox="1">
            <a:spLocks noGrp="1"/>
          </p:cNvSpPr>
          <p:nvPr>
            <p:ph type="body" idx="1"/>
          </p:nvPr>
        </p:nvSpPr>
        <p:spPr>
          <a:xfrm>
            <a:off x="527051" y="2060575"/>
            <a:ext cx="11137900" cy="4032250"/>
          </a:xfrm>
          <a:prstGeom prst="rect">
            <a:avLst/>
          </a:prstGeom>
          <a:noFill/>
          <a:ln>
            <a:noFill/>
          </a:ln>
        </p:spPr>
        <p:txBody>
          <a:bodyPr spcFirstLastPara="1" wrap="square" lIns="91425" tIns="91425" rIns="91425" bIns="91425" anchor="t" anchorCtr="0"/>
          <a:lstStyle>
            <a:lvl1pPr marL="457200" marR="0" lvl="0" indent="-331787" algn="l" rtl="0">
              <a:spcBef>
                <a:spcPts val="1800"/>
              </a:spcBef>
              <a:spcAft>
                <a:spcPts val="0"/>
              </a:spcAft>
              <a:buClr>
                <a:srgbClr val="1089FF"/>
              </a:buClr>
              <a:buSzPts val="1625"/>
              <a:buFont typeface="Arial"/>
              <a:buAutoNum type="arabicPeriod"/>
              <a:defRPr sz="1300" b="1"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lt1"/>
              </a:buClr>
              <a:buSzPts val="325"/>
              <a:buFont typeface="Noto Sans Symbols"/>
              <a:buNone/>
              <a:defRPr sz="13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accent6"/>
              </a:buClr>
              <a:buSzPts val="1300"/>
              <a:buFont typeface="Arial"/>
              <a:buNone/>
              <a:defRPr sz="13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 name="Titre 1"/>
          <p:cNvSpPr>
            <a:spLocks noGrp="1"/>
          </p:cNvSpPr>
          <p:nvPr>
            <p:ph type="title"/>
          </p:nvPr>
        </p:nvSpPr>
        <p:spPr>
          <a:xfrm>
            <a:off x="527050" y="217833"/>
            <a:ext cx="11137900" cy="850106"/>
          </a:xfrm>
        </p:spPr>
        <p:txBody>
          <a:bodyPr/>
          <a:lstStyle>
            <a:lvl1pPr>
              <a:defRPr sz="2800">
                <a:solidFill>
                  <a:srgbClr val="1089FF"/>
                </a:solidFill>
              </a:defRPr>
            </a:lvl1pPr>
          </a:lstStyle>
          <a:p>
            <a:r>
              <a:rPr lang="fr-FR" dirty="0"/>
              <a:t>Modifiez le style du titre</a:t>
            </a:r>
          </a:p>
        </p:txBody>
      </p:sp>
      <p:sp>
        <p:nvSpPr>
          <p:cNvPr id="6" name="Espace réservé du pied de page 2"/>
          <p:cNvSpPr>
            <a:spLocks noGrp="1"/>
          </p:cNvSpPr>
          <p:nvPr>
            <p:ph type="ftr" sz="quarter" idx="3"/>
          </p:nvPr>
        </p:nvSpPr>
        <p:spPr>
          <a:xfrm>
            <a:off x="2533650" y="6492875"/>
            <a:ext cx="695325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a:solidFill>
                  <a:srgbClr val="7F7F7F">
                    <a:tint val="75000"/>
                  </a:srgbClr>
                </a:solidFill>
              </a:rPr>
              <a:t>EDF reserves all rights in this document and in the information contained therein. </a:t>
            </a:r>
          </a:p>
          <a:p>
            <a:r>
              <a:rPr lang="en-US" sz="1050">
                <a:solidFill>
                  <a:srgbClr val="7F7F7F">
                    <a:tint val="75000"/>
                  </a:srgbClr>
                </a:solidFill>
              </a:rPr>
              <a:t>Reproduction, use or disclosure to third party without express authorization is strictly prohibited</a:t>
            </a:r>
            <a:endParaRPr lang="fr-FR" sz="1050" dirty="0">
              <a:solidFill>
                <a:srgbClr val="7F7F7F">
                  <a:tint val="75000"/>
                </a:srgbClr>
              </a:solidFill>
            </a:endParaRPr>
          </a:p>
        </p:txBody>
      </p:sp>
    </p:spTree>
    <p:extLst>
      <p:ext uri="{BB962C8B-B14F-4D97-AF65-F5344CB8AC3E}">
        <p14:creationId xmlns:p14="http://schemas.microsoft.com/office/powerpoint/2010/main" val="1199277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e seul">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529E65E-A125-B245-9F61-EEBBE2F17970}"/>
              </a:ext>
            </a:extLst>
          </p:cNvPr>
          <p:cNvSpPr>
            <a:spLocks noGrp="1"/>
          </p:cNvSpPr>
          <p:nvPr>
            <p:ph type="sldNum" sz="quarter" idx="10"/>
          </p:nvPr>
        </p:nvSpPr>
        <p:spPr>
          <a:xfrm>
            <a:off x="9295864" y="6057937"/>
            <a:ext cx="2650436" cy="182562"/>
          </a:xfrm>
        </p:spPr>
        <p:txBody>
          <a:bodyPr/>
          <a:lstStyle/>
          <a:p>
            <a:fld id="{2EE3DB67-EEC3-864F-AA9B-084794469228}" type="slidenum">
              <a:rPr lang="fr-FR" smtClean="0">
                <a:solidFill>
                  <a:prstClr val="black">
                    <a:tint val="75000"/>
                  </a:prstClr>
                </a:solidFill>
              </a:rPr>
              <a:pPr/>
              <a:t>‹N°›</a:t>
            </a:fld>
            <a:endParaRPr lang="fr-FR" dirty="0">
              <a:solidFill>
                <a:prstClr val="black">
                  <a:tint val="75000"/>
                </a:prstClr>
              </a:solidFill>
            </a:endParaRPr>
          </a:p>
        </p:txBody>
      </p:sp>
      <p:sp>
        <p:nvSpPr>
          <p:cNvPr id="4" name="Espace réservé du pied de page 2">
            <a:extLst>
              <a:ext uri="{FF2B5EF4-FFF2-40B4-BE49-F238E27FC236}">
                <a16:creationId xmlns:a16="http://schemas.microsoft.com/office/drawing/2014/main" id="{17655102-CEE2-43F1-8065-F184F7E4C362}"/>
              </a:ext>
            </a:extLst>
          </p:cNvPr>
          <p:cNvSpPr>
            <a:spLocks noGrp="1"/>
          </p:cNvSpPr>
          <p:nvPr>
            <p:ph type="ftr" sz="quarter" idx="3"/>
          </p:nvPr>
        </p:nvSpPr>
        <p:spPr>
          <a:xfrm>
            <a:off x="1952625" y="6523108"/>
            <a:ext cx="8343900" cy="34399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srgbClr val="7F7F7F">
                    <a:tint val="75000"/>
                  </a:srgbClr>
                </a:solidFill>
              </a:rPr>
              <a:t>EDF reserves all rights in this document and in the information contained therein. </a:t>
            </a:r>
          </a:p>
          <a:p>
            <a:r>
              <a:rPr lang="en-US">
                <a:solidFill>
                  <a:srgbClr val="7F7F7F">
                    <a:tint val="75000"/>
                  </a:srgbClr>
                </a:solidFill>
              </a:rPr>
              <a:t>Reproduction, use or disclosure to third party without express authorization is strictly prohibited</a:t>
            </a:r>
            <a:endParaRPr lang="fr-FR" dirty="0">
              <a:solidFill>
                <a:srgbClr val="7F7F7F">
                  <a:tint val="75000"/>
                </a:srgbClr>
              </a:solidFill>
            </a:endParaRPr>
          </a:p>
        </p:txBody>
      </p:sp>
    </p:spTree>
    <p:extLst>
      <p:ext uri="{BB962C8B-B14F-4D97-AF65-F5344CB8AC3E}">
        <p14:creationId xmlns:p14="http://schemas.microsoft.com/office/powerpoint/2010/main" val="2481507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96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lide Titre de la présen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E25111-54BD-0640-8D37-7B272056ED5A}"/>
              </a:ext>
            </a:extLst>
          </p:cNvPr>
          <p:cNvSpPr/>
          <p:nvPr userDrawn="1"/>
        </p:nvSpPr>
        <p:spPr>
          <a:xfrm>
            <a:off x="0" y="1715400"/>
            <a:ext cx="3420000" cy="34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nvGrpSpPr>
          <p:cNvPr id="9" name="Groupe 8">
            <a:extLst>
              <a:ext uri="{FF2B5EF4-FFF2-40B4-BE49-F238E27FC236}">
                <a16:creationId xmlns:a16="http://schemas.microsoft.com/office/drawing/2014/main" id="{20DAC768-6E9F-F54C-BCEC-12290161E8B4}"/>
              </a:ext>
            </a:extLst>
          </p:cNvPr>
          <p:cNvGrpSpPr/>
          <p:nvPr userDrawn="1"/>
        </p:nvGrpSpPr>
        <p:grpSpPr>
          <a:xfrm rot="10800000">
            <a:off x="-1058647" y="638129"/>
            <a:ext cx="2071935" cy="2090479"/>
            <a:chOff x="4065223" y="664311"/>
            <a:chExt cx="2093206" cy="2111941"/>
          </a:xfrm>
        </p:grpSpPr>
        <p:sp>
          <p:nvSpPr>
            <p:cNvPr id="10" name="Secteurs 9">
              <a:extLst>
                <a:ext uri="{FF2B5EF4-FFF2-40B4-BE49-F238E27FC236}">
                  <a16:creationId xmlns:a16="http://schemas.microsoft.com/office/drawing/2014/main" id="{60EE172D-E027-FB47-B49E-E8D1688152F0}"/>
                </a:ext>
              </a:extLst>
            </p:cNvPr>
            <p:cNvSpPr/>
            <p:nvPr/>
          </p:nvSpPr>
          <p:spPr>
            <a:xfrm>
              <a:off x="4065223" y="683046"/>
              <a:ext cx="2093206" cy="2093206"/>
            </a:xfrm>
            <a:prstGeom prst="pie">
              <a:avLst>
                <a:gd name="adj1" fmla="val 10797768"/>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sp>
          <p:nvSpPr>
            <p:cNvPr id="11" name="Secteurs 10">
              <a:extLst>
                <a:ext uri="{FF2B5EF4-FFF2-40B4-BE49-F238E27FC236}">
                  <a16:creationId xmlns:a16="http://schemas.microsoft.com/office/drawing/2014/main" id="{677149B3-C57D-6343-A4C9-44AE761D7DAB}"/>
                </a:ext>
              </a:extLst>
            </p:cNvPr>
            <p:cNvSpPr/>
            <p:nvPr/>
          </p:nvSpPr>
          <p:spPr>
            <a:xfrm>
              <a:off x="4065223" y="664311"/>
              <a:ext cx="2093206" cy="2093206"/>
            </a:xfrm>
            <a:prstGeom prst="pie">
              <a:avLst>
                <a:gd name="adj1" fmla="val 5400003"/>
                <a:gd name="adj2" fmla="val 108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grpSp>
      <p:sp>
        <p:nvSpPr>
          <p:cNvPr id="20" name="Titre 1">
            <a:extLst>
              <a:ext uri="{FF2B5EF4-FFF2-40B4-BE49-F238E27FC236}">
                <a16:creationId xmlns:a16="http://schemas.microsoft.com/office/drawing/2014/main" id="{F9E32B08-5334-A843-8D49-203BA1240437}"/>
              </a:ext>
            </a:extLst>
          </p:cNvPr>
          <p:cNvSpPr>
            <a:spLocks noGrp="1"/>
          </p:cNvSpPr>
          <p:nvPr>
            <p:ph type="ctrTitle" hasCustomPrompt="1"/>
          </p:nvPr>
        </p:nvSpPr>
        <p:spPr>
          <a:xfrm>
            <a:off x="-45361" y="2560686"/>
            <a:ext cx="3382233" cy="1729428"/>
          </a:xfrm>
        </p:spPr>
        <p:txBody>
          <a:bodyPr anchor="t">
            <a:normAutofit/>
          </a:bodyPr>
          <a:lstStyle>
            <a:lvl1pPr algn="ctr">
              <a:defRPr sz="13800" b="0" i="0">
                <a:solidFill>
                  <a:schemeClr val="bg1"/>
                </a:solidFill>
                <a:latin typeface="Arial" panose="020B0604020202020204" pitchFamily="34" charset="0"/>
              </a:defRPr>
            </a:lvl1pPr>
          </a:lstStyle>
          <a:p>
            <a:r>
              <a:rPr lang="fr-FR" dirty="0"/>
              <a:t>00</a:t>
            </a:r>
          </a:p>
        </p:txBody>
      </p:sp>
      <p:sp>
        <p:nvSpPr>
          <p:cNvPr id="14" name="Sous-titre 2">
            <a:extLst>
              <a:ext uri="{FF2B5EF4-FFF2-40B4-BE49-F238E27FC236}">
                <a16:creationId xmlns:a16="http://schemas.microsoft.com/office/drawing/2014/main" id="{64426D79-6233-0644-9388-99AD8F3E12C6}"/>
              </a:ext>
            </a:extLst>
          </p:cNvPr>
          <p:cNvSpPr>
            <a:spLocks noGrp="1"/>
          </p:cNvSpPr>
          <p:nvPr>
            <p:ph type="subTitle" idx="1" hasCustomPrompt="1"/>
          </p:nvPr>
        </p:nvSpPr>
        <p:spPr>
          <a:xfrm>
            <a:off x="4931590" y="2545181"/>
            <a:ext cx="6087011" cy="1449194"/>
          </a:xfrm>
        </p:spPr>
        <p:txBody>
          <a:bodyPr>
            <a:noAutofit/>
          </a:bodyPr>
          <a:lstStyle>
            <a:lvl1pPr marL="0" indent="0" algn="l">
              <a:buNone/>
              <a:defRPr sz="4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Titre de la slide chapitre</a:t>
            </a:r>
          </a:p>
        </p:txBody>
      </p:sp>
      <p:sp>
        <p:nvSpPr>
          <p:cNvPr id="15" name="Espace réservé du contenu 2">
            <a:extLst>
              <a:ext uri="{FF2B5EF4-FFF2-40B4-BE49-F238E27FC236}">
                <a16:creationId xmlns:a16="http://schemas.microsoft.com/office/drawing/2014/main" id="{0A99ECA5-9688-2041-9D0B-12FAA81E038B}"/>
              </a:ext>
            </a:extLst>
          </p:cNvPr>
          <p:cNvSpPr>
            <a:spLocks noGrp="1"/>
          </p:cNvSpPr>
          <p:nvPr>
            <p:ph idx="10"/>
          </p:nvPr>
        </p:nvSpPr>
        <p:spPr>
          <a:xfrm>
            <a:off x="4859575" y="4130404"/>
            <a:ext cx="6159026" cy="634438"/>
          </a:xfrm>
        </p:spPr>
        <p:txBody>
          <a:bodyPr/>
          <a:lstStyle/>
          <a:p>
            <a:pPr lvl="0"/>
            <a:r>
              <a:rPr lang="fr-FR"/>
              <a:t>Cliquez pour modifier les styles du texte du masque</a:t>
            </a:r>
          </a:p>
          <a:p>
            <a:pPr lvl="1"/>
            <a:r>
              <a:rPr lang="fr-FR"/>
              <a:t>Deuxième niveau</a:t>
            </a:r>
          </a:p>
        </p:txBody>
      </p:sp>
      <p:sp>
        <p:nvSpPr>
          <p:cNvPr id="3" name="Espace réservé de la date 2">
            <a:extLst>
              <a:ext uri="{FF2B5EF4-FFF2-40B4-BE49-F238E27FC236}">
                <a16:creationId xmlns:a16="http://schemas.microsoft.com/office/drawing/2014/main" id="{89E95C28-1954-7E47-8750-67FE6923EC6B}"/>
              </a:ext>
            </a:extLst>
          </p:cNvPr>
          <p:cNvSpPr>
            <a:spLocks noGrp="1"/>
          </p:cNvSpPr>
          <p:nvPr>
            <p:ph type="dt" sz="half" idx="11"/>
          </p:nvPr>
        </p:nvSpPr>
        <p:spPr/>
        <p:txBody>
          <a:bodyPr/>
          <a:lstStyle/>
          <a:p>
            <a:r>
              <a:rPr lang="fr-FR"/>
              <a:t>EDF se réserve tous les droits sur ce document et sur les informations qu'il contient. Toute reproduction, utilisation ou divulgation à des tiers sans autorisation expresse est strictement interdite </a:t>
            </a:r>
            <a:endParaRPr lang="fr-FR" dirty="0"/>
          </a:p>
        </p:txBody>
      </p:sp>
      <p:sp>
        <p:nvSpPr>
          <p:cNvPr id="8" name="Espace réservé du numéro de diapositive 7">
            <a:extLst>
              <a:ext uri="{FF2B5EF4-FFF2-40B4-BE49-F238E27FC236}">
                <a16:creationId xmlns:a16="http://schemas.microsoft.com/office/drawing/2014/main" id="{406A299F-E4F1-7148-8750-CAC794895A49}"/>
              </a:ext>
            </a:extLst>
          </p:cNvPr>
          <p:cNvSpPr>
            <a:spLocks noGrp="1"/>
          </p:cNvSpPr>
          <p:nvPr>
            <p:ph type="sldNum" sz="quarter" idx="13"/>
          </p:nvPr>
        </p:nvSpPr>
        <p:spPr/>
        <p:txBody>
          <a:bodyPr/>
          <a:lstStyle/>
          <a:p>
            <a:fld id="{7DD543F6-8A65-4B3F-AB13-207133842824}" type="slidenum">
              <a:rPr lang="fr-FR" smtClean="0"/>
              <a:pPr/>
              <a:t>‹N°›</a:t>
            </a:fld>
            <a:endParaRPr lang="fr-FR"/>
          </a:p>
        </p:txBody>
      </p:sp>
    </p:spTree>
    <p:extLst>
      <p:ext uri="{BB962C8B-B14F-4D97-AF65-F5344CB8AC3E}">
        <p14:creationId xmlns:p14="http://schemas.microsoft.com/office/powerpoint/2010/main" val="313014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lide Titre de la présen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E25111-54BD-0640-8D37-7B272056ED5A}"/>
              </a:ext>
            </a:extLst>
          </p:cNvPr>
          <p:cNvSpPr/>
          <p:nvPr userDrawn="1"/>
        </p:nvSpPr>
        <p:spPr>
          <a:xfrm>
            <a:off x="0" y="1715400"/>
            <a:ext cx="3420000" cy="34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nvGrpSpPr>
          <p:cNvPr id="9" name="Groupe 8">
            <a:extLst>
              <a:ext uri="{FF2B5EF4-FFF2-40B4-BE49-F238E27FC236}">
                <a16:creationId xmlns:a16="http://schemas.microsoft.com/office/drawing/2014/main" id="{20DAC768-6E9F-F54C-BCEC-12290161E8B4}"/>
              </a:ext>
            </a:extLst>
          </p:cNvPr>
          <p:cNvGrpSpPr/>
          <p:nvPr userDrawn="1"/>
        </p:nvGrpSpPr>
        <p:grpSpPr>
          <a:xfrm rot="16200000">
            <a:off x="2384032" y="670160"/>
            <a:ext cx="2071935" cy="2090479"/>
            <a:chOff x="4065223" y="664311"/>
            <a:chExt cx="2093206" cy="2111941"/>
          </a:xfrm>
        </p:grpSpPr>
        <p:sp>
          <p:nvSpPr>
            <p:cNvPr id="10" name="Secteurs 9">
              <a:extLst>
                <a:ext uri="{FF2B5EF4-FFF2-40B4-BE49-F238E27FC236}">
                  <a16:creationId xmlns:a16="http://schemas.microsoft.com/office/drawing/2014/main" id="{60EE172D-E027-FB47-B49E-E8D1688152F0}"/>
                </a:ext>
              </a:extLst>
            </p:cNvPr>
            <p:cNvSpPr/>
            <p:nvPr/>
          </p:nvSpPr>
          <p:spPr>
            <a:xfrm>
              <a:off x="4065223" y="683046"/>
              <a:ext cx="2093206" cy="2093206"/>
            </a:xfrm>
            <a:prstGeom prst="pie">
              <a:avLst>
                <a:gd name="adj1" fmla="val 10797768"/>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sp>
          <p:nvSpPr>
            <p:cNvPr id="11" name="Secteurs 10">
              <a:extLst>
                <a:ext uri="{FF2B5EF4-FFF2-40B4-BE49-F238E27FC236}">
                  <a16:creationId xmlns:a16="http://schemas.microsoft.com/office/drawing/2014/main" id="{677149B3-C57D-6343-A4C9-44AE761D7DAB}"/>
                </a:ext>
              </a:extLst>
            </p:cNvPr>
            <p:cNvSpPr/>
            <p:nvPr/>
          </p:nvSpPr>
          <p:spPr>
            <a:xfrm>
              <a:off x="4065223" y="664311"/>
              <a:ext cx="2093206" cy="2093206"/>
            </a:xfrm>
            <a:prstGeom prst="pie">
              <a:avLst>
                <a:gd name="adj1" fmla="val 5400003"/>
                <a:gd name="adj2" fmla="val 108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grpSp>
      <p:sp>
        <p:nvSpPr>
          <p:cNvPr id="12" name="Titre 1">
            <a:extLst>
              <a:ext uri="{FF2B5EF4-FFF2-40B4-BE49-F238E27FC236}">
                <a16:creationId xmlns:a16="http://schemas.microsoft.com/office/drawing/2014/main" id="{82315330-8010-F648-9DCA-54FD53A08A54}"/>
              </a:ext>
            </a:extLst>
          </p:cNvPr>
          <p:cNvSpPr>
            <a:spLocks noGrp="1"/>
          </p:cNvSpPr>
          <p:nvPr>
            <p:ph type="ctrTitle" hasCustomPrompt="1"/>
          </p:nvPr>
        </p:nvSpPr>
        <p:spPr>
          <a:xfrm>
            <a:off x="-45361" y="2560686"/>
            <a:ext cx="3382233" cy="1729428"/>
          </a:xfrm>
        </p:spPr>
        <p:txBody>
          <a:bodyPr anchor="t">
            <a:normAutofit/>
          </a:bodyPr>
          <a:lstStyle>
            <a:lvl1pPr algn="ctr">
              <a:defRPr sz="13800" b="0" i="0">
                <a:solidFill>
                  <a:schemeClr val="bg1"/>
                </a:solidFill>
                <a:latin typeface="Arial" panose="020B0604020202020204" pitchFamily="34" charset="0"/>
              </a:defRPr>
            </a:lvl1pPr>
          </a:lstStyle>
          <a:p>
            <a:r>
              <a:rPr lang="fr-FR" dirty="0"/>
              <a:t>00</a:t>
            </a:r>
          </a:p>
        </p:txBody>
      </p:sp>
      <p:sp>
        <p:nvSpPr>
          <p:cNvPr id="5" name="Espace réservé du numéro de diapositive 4">
            <a:extLst>
              <a:ext uri="{FF2B5EF4-FFF2-40B4-BE49-F238E27FC236}">
                <a16:creationId xmlns:a16="http://schemas.microsoft.com/office/drawing/2014/main" id="{BC7E992A-E714-2844-9C75-ED46BA0D20F9}"/>
              </a:ext>
            </a:extLst>
          </p:cNvPr>
          <p:cNvSpPr>
            <a:spLocks noGrp="1"/>
          </p:cNvSpPr>
          <p:nvPr>
            <p:ph type="sldNum" sz="quarter" idx="12"/>
          </p:nvPr>
        </p:nvSpPr>
        <p:spPr/>
        <p:txBody>
          <a:bodyPr/>
          <a:lstStyle/>
          <a:p>
            <a:fld id="{7DD543F6-8A65-4B3F-AB13-207133842824}" type="slidenum">
              <a:rPr lang="fr-FR" smtClean="0"/>
              <a:pPr/>
              <a:t>‹N°›</a:t>
            </a:fld>
            <a:endParaRPr lang="fr-FR"/>
          </a:p>
        </p:txBody>
      </p:sp>
      <p:sp>
        <p:nvSpPr>
          <p:cNvPr id="13" name="Sous-titre 2">
            <a:extLst>
              <a:ext uri="{FF2B5EF4-FFF2-40B4-BE49-F238E27FC236}">
                <a16:creationId xmlns:a16="http://schemas.microsoft.com/office/drawing/2014/main" id="{0A24D734-95A1-D643-B885-6FED4CE8C90D}"/>
              </a:ext>
            </a:extLst>
          </p:cNvPr>
          <p:cNvSpPr>
            <a:spLocks noGrp="1"/>
          </p:cNvSpPr>
          <p:nvPr>
            <p:ph type="subTitle" idx="1" hasCustomPrompt="1"/>
          </p:nvPr>
        </p:nvSpPr>
        <p:spPr>
          <a:xfrm>
            <a:off x="4931590" y="2545181"/>
            <a:ext cx="6087011" cy="1449194"/>
          </a:xfrm>
        </p:spPr>
        <p:txBody>
          <a:bodyPr>
            <a:noAutofit/>
          </a:bodyPr>
          <a:lstStyle>
            <a:lvl1pPr marL="0" indent="0" algn="l">
              <a:buNone/>
              <a:defRPr sz="4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Titre de la slide chapitre</a:t>
            </a:r>
          </a:p>
        </p:txBody>
      </p:sp>
      <p:sp>
        <p:nvSpPr>
          <p:cNvPr id="14" name="Espace réservé du contenu 2">
            <a:extLst>
              <a:ext uri="{FF2B5EF4-FFF2-40B4-BE49-F238E27FC236}">
                <a16:creationId xmlns:a16="http://schemas.microsoft.com/office/drawing/2014/main" id="{0AF8D705-A2F7-3E4E-B940-F8BD7123542A}"/>
              </a:ext>
            </a:extLst>
          </p:cNvPr>
          <p:cNvSpPr>
            <a:spLocks noGrp="1"/>
          </p:cNvSpPr>
          <p:nvPr>
            <p:ph idx="10"/>
          </p:nvPr>
        </p:nvSpPr>
        <p:spPr>
          <a:xfrm>
            <a:off x="4859575" y="4130404"/>
            <a:ext cx="6159026" cy="634438"/>
          </a:xfrm>
        </p:spPr>
        <p:txBody>
          <a:bodyPr/>
          <a:lstStyle/>
          <a:p>
            <a:pPr lvl="0"/>
            <a:r>
              <a:rPr lang="fr-FR"/>
              <a:t>Cliquez pour modifier les styles du texte du masque</a:t>
            </a:r>
          </a:p>
          <a:p>
            <a:pPr lvl="1"/>
            <a:r>
              <a:rPr lang="fr-FR"/>
              <a:t>Deuxième niveau</a:t>
            </a:r>
          </a:p>
        </p:txBody>
      </p:sp>
      <p:sp>
        <p:nvSpPr>
          <p:cNvPr id="2" name="Espace réservé de la date 1">
            <a:extLst>
              <a:ext uri="{FF2B5EF4-FFF2-40B4-BE49-F238E27FC236}">
                <a16:creationId xmlns:a16="http://schemas.microsoft.com/office/drawing/2014/main" id="{F29B7134-AAB8-6B49-8248-DECFEB00D7AA}"/>
              </a:ext>
            </a:extLst>
          </p:cNvPr>
          <p:cNvSpPr>
            <a:spLocks noGrp="1"/>
          </p:cNvSpPr>
          <p:nvPr>
            <p:ph type="dt" sz="half" idx="13"/>
          </p:nvPr>
        </p:nvSpPr>
        <p:spPr/>
        <p:txBody>
          <a:bodyPr/>
          <a:lstStyle/>
          <a:p>
            <a:r>
              <a:rPr lang="fr-FR"/>
              <a:t>EDF se réserve tous les droits sur ce document et sur les informations qu'il contient. Toute reproduction, utilisation ou divulgation à des tiers sans autorisation expresse est strictement interdite </a:t>
            </a:r>
            <a:endParaRPr lang="fr-FR" dirty="0"/>
          </a:p>
        </p:txBody>
      </p:sp>
    </p:spTree>
    <p:extLst>
      <p:ext uri="{BB962C8B-B14F-4D97-AF65-F5344CB8AC3E}">
        <p14:creationId xmlns:p14="http://schemas.microsoft.com/office/powerpoint/2010/main" val="333809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lide Titre de la présen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E25111-54BD-0640-8D37-7B272056ED5A}"/>
              </a:ext>
            </a:extLst>
          </p:cNvPr>
          <p:cNvSpPr/>
          <p:nvPr userDrawn="1"/>
        </p:nvSpPr>
        <p:spPr>
          <a:xfrm>
            <a:off x="0" y="1715400"/>
            <a:ext cx="3420000" cy="34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nvGrpSpPr>
          <p:cNvPr id="9" name="Groupe 8">
            <a:extLst>
              <a:ext uri="{FF2B5EF4-FFF2-40B4-BE49-F238E27FC236}">
                <a16:creationId xmlns:a16="http://schemas.microsoft.com/office/drawing/2014/main" id="{20DAC768-6E9F-F54C-BCEC-12290161E8B4}"/>
              </a:ext>
            </a:extLst>
          </p:cNvPr>
          <p:cNvGrpSpPr/>
          <p:nvPr userDrawn="1"/>
        </p:nvGrpSpPr>
        <p:grpSpPr>
          <a:xfrm rot="5400000">
            <a:off x="2379283" y="4091386"/>
            <a:ext cx="2071935" cy="2090479"/>
            <a:chOff x="4065223" y="664311"/>
            <a:chExt cx="2093206" cy="2111941"/>
          </a:xfrm>
        </p:grpSpPr>
        <p:sp>
          <p:nvSpPr>
            <p:cNvPr id="10" name="Secteurs 9">
              <a:extLst>
                <a:ext uri="{FF2B5EF4-FFF2-40B4-BE49-F238E27FC236}">
                  <a16:creationId xmlns:a16="http://schemas.microsoft.com/office/drawing/2014/main" id="{60EE172D-E027-FB47-B49E-E8D1688152F0}"/>
                </a:ext>
              </a:extLst>
            </p:cNvPr>
            <p:cNvSpPr/>
            <p:nvPr/>
          </p:nvSpPr>
          <p:spPr>
            <a:xfrm>
              <a:off x="4065223" y="683046"/>
              <a:ext cx="2093206" cy="2093206"/>
            </a:xfrm>
            <a:prstGeom prst="pie">
              <a:avLst>
                <a:gd name="adj1" fmla="val 10797768"/>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sp>
          <p:nvSpPr>
            <p:cNvPr id="11" name="Secteurs 10">
              <a:extLst>
                <a:ext uri="{FF2B5EF4-FFF2-40B4-BE49-F238E27FC236}">
                  <a16:creationId xmlns:a16="http://schemas.microsoft.com/office/drawing/2014/main" id="{677149B3-C57D-6343-A4C9-44AE761D7DAB}"/>
                </a:ext>
              </a:extLst>
            </p:cNvPr>
            <p:cNvSpPr/>
            <p:nvPr/>
          </p:nvSpPr>
          <p:spPr>
            <a:xfrm>
              <a:off x="4065223" y="664311"/>
              <a:ext cx="2093206" cy="2093206"/>
            </a:xfrm>
            <a:prstGeom prst="pie">
              <a:avLst>
                <a:gd name="adj1" fmla="val 5400003"/>
                <a:gd name="adj2" fmla="val 108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grpSp>
      <p:sp>
        <p:nvSpPr>
          <p:cNvPr id="2" name="Titre 1">
            <a:extLst>
              <a:ext uri="{FF2B5EF4-FFF2-40B4-BE49-F238E27FC236}">
                <a16:creationId xmlns:a16="http://schemas.microsoft.com/office/drawing/2014/main" id="{D33DABCF-7B86-4DE0-98BF-CD5CA25A7927}"/>
              </a:ext>
            </a:extLst>
          </p:cNvPr>
          <p:cNvSpPr>
            <a:spLocks noGrp="1"/>
          </p:cNvSpPr>
          <p:nvPr>
            <p:ph type="ctrTitle" hasCustomPrompt="1"/>
          </p:nvPr>
        </p:nvSpPr>
        <p:spPr>
          <a:xfrm>
            <a:off x="-45361" y="2560686"/>
            <a:ext cx="3382233" cy="1729428"/>
          </a:xfrm>
        </p:spPr>
        <p:txBody>
          <a:bodyPr anchor="t">
            <a:normAutofit/>
          </a:bodyPr>
          <a:lstStyle>
            <a:lvl1pPr algn="ctr">
              <a:defRPr sz="13800" b="0" i="0">
                <a:solidFill>
                  <a:schemeClr val="bg1"/>
                </a:solidFill>
                <a:latin typeface="Arial" panose="020B0604020202020204" pitchFamily="34" charset="0"/>
              </a:defRPr>
            </a:lvl1pPr>
          </a:lstStyle>
          <a:p>
            <a:r>
              <a:rPr lang="fr-FR" dirty="0"/>
              <a:t>00</a:t>
            </a:r>
          </a:p>
        </p:txBody>
      </p:sp>
      <p:sp>
        <p:nvSpPr>
          <p:cNvPr id="5" name="Espace réservé du numéro de diapositive 4">
            <a:extLst>
              <a:ext uri="{FF2B5EF4-FFF2-40B4-BE49-F238E27FC236}">
                <a16:creationId xmlns:a16="http://schemas.microsoft.com/office/drawing/2014/main" id="{D4BD9DBE-84F5-3242-B760-DF224EAAABAF}"/>
              </a:ext>
            </a:extLst>
          </p:cNvPr>
          <p:cNvSpPr>
            <a:spLocks noGrp="1"/>
          </p:cNvSpPr>
          <p:nvPr>
            <p:ph type="sldNum" sz="quarter" idx="12"/>
          </p:nvPr>
        </p:nvSpPr>
        <p:spPr/>
        <p:txBody>
          <a:bodyPr/>
          <a:lstStyle/>
          <a:p>
            <a:fld id="{7DD543F6-8A65-4B3F-AB13-207133842824}" type="slidenum">
              <a:rPr lang="fr-FR" smtClean="0"/>
              <a:pPr/>
              <a:t>‹N°›</a:t>
            </a:fld>
            <a:endParaRPr lang="fr-FR"/>
          </a:p>
        </p:txBody>
      </p:sp>
      <p:sp>
        <p:nvSpPr>
          <p:cNvPr id="12" name="Sous-titre 2">
            <a:extLst>
              <a:ext uri="{FF2B5EF4-FFF2-40B4-BE49-F238E27FC236}">
                <a16:creationId xmlns:a16="http://schemas.microsoft.com/office/drawing/2014/main" id="{CE77E9DD-5DD5-9745-A8E8-ACA825B97556}"/>
              </a:ext>
            </a:extLst>
          </p:cNvPr>
          <p:cNvSpPr>
            <a:spLocks noGrp="1"/>
          </p:cNvSpPr>
          <p:nvPr>
            <p:ph type="subTitle" idx="1" hasCustomPrompt="1"/>
          </p:nvPr>
        </p:nvSpPr>
        <p:spPr>
          <a:xfrm>
            <a:off x="4931590" y="2545181"/>
            <a:ext cx="6087011" cy="1449194"/>
          </a:xfrm>
        </p:spPr>
        <p:txBody>
          <a:bodyPr>
            <a:noAutofit/>
          </a:bodyPr>
          <a:lstStyle>
            <a:lvl1pPr marL="0" indent="0" algn="l">
              <a:buNone/>
              <a:defRPr sz="4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Titre de la slide chapitre</a:t>
            </a:r>
          </a:p>
        </p:txBody>
      </p:sp>
      <p:sp>
        <p:nvSpPr>
          <p:cNvPr id="13" name="Espace réservé du contenu 2">
            <a:extLst>
              <a:ext uri="{FF2B5EF4-FFF2-40B4-BE49-F238E27FC236}">
                <a16:creationId xmlns:a16="http://schemas.microsoft.com/office/drawing/2014/main" id="{9CEBB635-BD81-D044-AA33-D29710B86009}"/>
              </a:ext>
            </a:extLst>
          </p:cNvPr>
          <p:cNvSpPr>
            <a:spLocks noGrp="1"/>
          </p:cNvSpPr>
          <p:nvPr>
            <p:ph idx="10"/>
          </p:nvPr>
        </p:nvSpPr>
        <p:spPr>
          <a:xfrm>
            <a:off x="4859575" y="4130404"/>
            <a:ext cx="6159026" cy="634438"/>
          </a:xfrm>
        </p:spPr>
        <p:txBody>
          <a:bodyPr/>
          <a:lstStyle/>
          <a:p>
            <a:pPr lvl="0"/>
            <a:r>
              <a:rPr lang="fr-FR"/>
              <a:t>Cliquez pour modifier les styles du texte du masque</a:t>
            </a:r>
          </a:p>
          <a:p>
            <a:pPr lvl="1"/>
            <a:r>
              <a:rPr lang="fr-FR"/>
              <a:t>Deuxième niveau</a:t>
            </a:r>
          </a:p>
        </p:txBody>
      </p:sp>
      <p:sp>
        <p:nvSpPr>
          <p:cNvPr id="3" name="Espace réservé de la date 2">
            <a:extLst>
              <a:ext uri="{FF2B5EF4-FFF2-40B4-BE49-F238E27FC236}">
                <a16:creationId xmlns:a16="http://schemas.microsoft.com/office/drawing/2014/main" id="{62B7F9BA-731A-D44C-AD4F-98696F3B6CDF}"/>
              </a:ext>
            </a:extLst>
          </p:cNvPr>
          <p:cNvSpPr>
            <a:spLocks noGrp="1"/>
          </p:cNvSpPr>
          <p:nvPr>
            <p:ph type="dt" sz="half" idx="13"/>
          </p:nvPr>
        </p:nvSpPr>
        <p:spPr/>
        <p:txBody>
          <a:bodyPr/>
          <a:lstStyle/>
          <a:p>
            <a:r>
              <a:rPr lang="fr-FR"/>
              <a:t>EDF se réserve tous les droits sur ce document et sur les informations qu'il contient. Toute reproduction, utilisation ou divulgation à des tiers sans autorisation expresse est strictement interdite </a:t>
            </a:r>
            <a:endParaRPr lang="fr-FR" dirty="0"/>
          </a:p>
        </p:txBody>
      </p:sp>
    </p:spTree>
    <p:extLst>
      <p:ext uri="{BB962C8B-B14F-4D97-AF65-F5344CB8AC3E}">
        <p14:creationId xmlns:p14="http://schemas.microsoft.com/office/powerpoint/2010/main" val="66559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E25111-54BD-0640-8D37-7B272056ED5A}"/>
              </a:ext>
            </a:extLst>
          </p:cNvPr>
          <p:cNvSpPr/>
          <p:nvPr userDrawn="1"/>
        </p:nvSpPr>
        <p:spPr>
          <a:xfrm>
            <a:off x="0" y="1715400"/>
            <a:ext cx="3420000" cy="34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nvGrpSpPr>
          <p:cNvPr id="7" name="Groupe 6">
            <a:extLst>
              <a:ext uri="{FF2B5EF4-FFF2-40B4-BE49-F238E27FC236}">
                <a16:creationId xmlns:a16="http://schemas.microsoft.com/office/drawing/2014/main" id="{20DAC768-6E9F-F54C-BCEC-12290161E8B4}"/>
              </a:ext>
            </a:extLst>
          </p:cNvPr>
          <p:cNvGrpSpPr/>
          <p:nvPr userDrawn="1"/>
        </p:nvGrpSpPr>
        <p:grpSpPr>
          <a:xfrm rot="10800000">
            <a:off x="-1035968" y="4077604"/>
            <a:ext cx="2071935" cy="2090479"/>
            <a:chOff x="4065223" y="664311"/>
            <a:chExt cx="2093206" cy="2111941"/>
          </a:xfrm>
        </p:grpSpPr>
        <p:sp>
          <p:nvSpPr>
            <p:cNvPr id="8" name="Secteurs 7">
              <a:extLst>
                <a:ext uri="{FF2B5EF4-FFF2-40B4-BE49-F238E27FC236}">
                  <a16:creationId xmlns:a16="http://schemas.microsoft.com/office/drawing/2014/main" id="{60EE172D-E027-FB47-B49E-E8D1688152F0}"/>
                </a:ext>
              </a:extLst>
            </p:cNvPr>
            <p:cNvSpPr/>
            <p:nvPr/>
          </p:nvSpPr>
          <p:spPr>
            <a:xfrm>
              <a:off x="4065223" y="683046"/>
              <a:ext cx="2093206" cy="2093206"/>
            </a:xfrm>
            <a:prstGeom prst="pie">
              <a:avLst>
                <a:gd name="adj1" fmla="val 10797768"/>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sp>
          <p:nvSpPr>
            <p:cNvPr id="9" name="Secteurs 8">
              <a:extLst>
                <a:ext uri="{FF2B5EF4-FFF2-40B4-BE49-F238E27FC236}">
                  <a16:creationId xmlns:a16="http://schemas.microsoft.com/office/drawing/2014/main" id="{677149B3-C57D-6343-A4C9-44AE761D7DAB}"/>
                </a:ext>
              </a:extLst>
            </p:cNvPr>
            <p:cNvSpPr/>
            <p:nvPr/>
          </p:nvSpPr>
          <p:spPr>
            <a:xfrm>
              <a:off x="4065223" y="664311"/>
              <a:ext cx="2093206" cy="2093206"/>
            </a:xfrm>
            <a:prstGeom prst="pie">
              <a:avLst>
                <a:gd name="adj1" fmla="val 5400003"/>
                <a:gd name="adj2" fmla="val 108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grpSp>
      <p:sp>
        <p:nvSpPr>
          <p:cNvPr id="10" name="Titre 1">
            <a:extLst>
              <a:ext uri="{FF2B5EF4-FFF2-40B4-BE49-F238E27FC236}">
                <a16:creationId xmlns:a16="http://schemas.microsoft.com/office/drawing/2014/main" id="{D33DABCF-7B86-4DE0-98BF-CD5CA25A7927}"/>
              </a:ext>
            </a:extLst>
          </p:cNvPr>
          <p:cNvSpPr>
            <a:spLocks noGrp="1"/>
          </p:cNvSpPr>
          <p:nvPr>
            <p:ph type="ctrTitle" hasCustomPrompt="1"/>
          </p:nvPr>
        </p:nvSpPr>
        <p:spPr>
          <a:xfrm>
            <a:off x="-45361" y="2560686"/>
            <a:ext cx="3382233" cy="1729428"/>
          </a:xfrm>
        </p:spPr>
        <p:txBody>
          <a:bodyPr anchor="t">
            <a:normAutofit/>
          </a:bodyPr>
          <a:lstStyle>
            <a:lvl1pPr algn="ctr">
              <a:defRPr sz="13800" b="0" i="0">
                <a:solidFill>
                  <a:schemeClr val="bg1"/>
                </a:solidFill>
                <a:latin typeface="Arial" panose="020B0604020202020204" pitchFamily="34" charset="0"/>
              </a:defRPr>
            </a:lvl1pPr>
          </a:lstStyle>
          <a:p>
            <a:r>
              <a:rPr lang="fr-FR" dirty="0"/>
              <a:t>00</a:t>
            </a:r>
          </a:p>
        </p:txBody>
      </p:sp>
      <p:sp>
        <p:nvSpPr>
          <p:cNvPr id="11" name="Espace réservé du numéro de diapositive 4">
            <a:extLst>
              <a:ext uri="{FF2B5EF4-FFF2-40B4-BE49-F238E27FC236}">
                <a16:creationId xmlns:a16="http://schemas.microsoft.com/office/drawing/2014/main" id="{D4BD9DBE-84F5-3242-B760-DF224EAAABAF}"/>
              </a:ext>
            </a:extLst>
          </p:cNvPr>
          <p:cNvSpPr>
            <a:spLocks noGrp="1"/>
          </p:cNvSpPr>
          <p:nvPr>
            <p:ph type="sldNum" sz="quarter" idx="12"/>
          </p:nvPr>
        </p:nvSpPr>
        <p:spPr>
          <a:xfrm>
            <a:off x="11658617" y="6274688"/>
            <a:ext cx="563457" cy="365125"/>
          </a:xfrm>
        </p:spPr>
        <p:txBody>
          <a:bodyPr/>
          <a:lstStyle/>
          <a:p>
            <a:fld id="{7DD543F6-8A65-4B3F-AB13-207133842824}" type="slidenum">
              <a:rPr lang="fr-FR" smtClean="0"/>
              <a:pPr/>
              <a:t>‹N°›</a:t>
            </a:fld>
            <a:endParaRPr lang="fr-FR"/>
          </a:p>
        </p:txBody>
      </p:sp>
      <p:sp>
        <p:nvSpPr>
          <p:cNvPr id="12" name="Sous-titre 2">
            <a:extLst>
              <a:ext uri="{FF2B5EF4-FFF2-40B4-BE49-F238E27FC236}">
                <a16:creationId xmlns:a16="http://schemas.microsoft.com/office/drawing/2014/main" id="{CE77E9DD-5DD5-9745-A8E8-ACA825B97556}"/>
              </a:ext>
            </a:extLst>
          </p:cNvPr>
          <p:cNvSpPr>
            <a:spLocks noGrp="1"/>
          </p:cNvSpPr>
          <p:nvPr>
            <p:ph type="subTitle" idx="1" hasCustomPrompt="1"/>
          </p:nvPr>
        </p:nvSpPr>
        <p:spPr>
          <a:xfrm>
            <a:off x="4931590" y="2545181"/>
            <a:ext cx="6087011" cy="1449194"/>
          </a:xfrm>
        </p:spPr>
        <p:txBody>
          <a:bodyPr>
            <a:noAutofit/>
          </a:bodyPr>
          <a:lstStyle>
            <a:lvl1pPr marL="0" indent="0" algn="l">
              <a:buNone/>
              <a:defRPr sz="4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Titre de la slide chapitre</a:t>
            </a:r>
          </a:p>
        </p:txBody>
      </p:sp>
      <p:sp>
        <p:nvSpPr>
          <p:cNvPr id="13" name="Espace réservé du contenu 2">
            <a:extLst>
              <a:ext uri="{FF2B5EF4-FFF2-40B4-BE49-F238E27FC236}">
                <a16:creationId xmlns:a16="http://schemas.microsoft.com/office/drawing/2014/main" id="{9CEBB635-BD81-D044-AA33-D29710B86009}"/>
              </a:ext>
            </a:extLst>
          </p:cNvPr>
          <p:cNvSpPr>
            <a:spLocks noGrp="1"/>
          </p:cNvSpPr>
          <p:nvPr>
            <p:ph idx="10"/>
          </p:nvPr>
        </p:nvSpPr>
        <p:spPr>
          <a:xfrm>
            <a:off x="4859575" y="4130404"/>
            <a:ext cx="6159026" cy="634438"/>
          </a:xfrm>
        </p:spPr>
        <p:txBody>
          <a:bodyPr/>
          <a:lstStyle/>
          <a:p>
            <a:pPr lvl="0"/>
            <a:r>
              <a:rPr lang="fr-FR"/>
              <a:t>Cliquez pour modifier les styles du texte du masque</a:t>
            </a:r>
          </a:p>
          <a:p>
            <a:pPr lvl="1"/>
            <a:r>
              <a:rPr lang="fr-FR"/>
              <a:t>Deuxième niveau</a:t>
            </a:r>
          </a:p>
        </p:txBody>
      </p:sp>
      <p:sp>
        <p:nvSpPr>
          <p:cNvPr id="14" name="Espace réservé de la date 2">
            <a:extLst>
              <a:ext uri="{FF2B5EF4-FFF2-40B4-BE49-F238E27FC236}">
                <a16:creationId xmlns:a16="http://schemas.microsoft.com/office/drawing/2014/main" id="{62B7F9BA-731A-D44C-AD4F-98696F3B6CDF}"/>
              </a:ext>
            </a:extLst>
          </p:cNvPr>
          <p:cNvSpPr>
            <a:spLocks noGrp="1"/>
          </p:cNvSpPr>
          <p:nvPr>
            <p:ph type="dt" sz="half" idx="13"/>
          </p:nvPr>
        </p:nvSpPr>
        <p:spPr>
          <a:xfrm>
            <a:off x="6517785" y="6187942"/>
            <a:ext cx="3090042" cy="365125"/>
          </a:xfrm>
        </p:spPr>
        <p:txBody>
          <a:bodyPr/>
          <a:lstStyle/>
          <a:p>
            <a:r>
              <a:rPr lang="fr-FR"/>
              <a:t>EDF se réserve tous les droits sur ce document et sur les informations qu'il contient. Toute reproduction, utilisation ou divulgation à des tiers sans autorisation expresse est strictement interdite </a:t>
            </a:r>
            <a:endParaRPr lang="fr-FR" dirty="0"/>
          </a:p>
        </p:txBody>
      </p:sp>
    </p:spTree>
    <p:extLst>
      <p:ext uri="{BB962C8B-B14F-4D97-AF65-F5344CB8AC3E}">
        <p14:creationId xmlns:p14="http://schemas.microsoft.com/office/powerpoint/2010/main" val="48734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lide Titre de la présen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E25111-54BD-0640-8D37-7B272056ED5A}"/>
              </a:ext>
            </a:extLst>
          </p:cNvPr>
          <p:cNvSpPr/>
          <p:nvPr userDrawn="1"/>
        </p:nvSpPr>
        <p:spPr>
          <a:xfrm>
            <a:off x="-1" y="1715399"/>
            <a:ext cx="12188826" cy="5161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rial" panose="020B0604020202020204" pitchFamily="34" charset="0"/>
            </a:endParaRPr>
          </a:p>
        </p:txBody>
      </p:sp>
      <p:grpSp>
        <p:nvGrpSpPr>
          <p:cNvPr id="9" name="Groupe 8">
            <a:extLst>
              <a:ext uri="{FF2B5EF4-FFF2-40B4-BE49-F238E27FC236}">
                <a16:creationId xmlns:a16="http://schemas.microsoft.com/office/drawing/2014/main" id="{20DAC768-6E9F-F54C-BCEC-12290161E8B4}"/>
              </a:ext>
            </a:extLst>
          </p:cNvPr>
          <p:cNvGrpSpPr/>
          <p:nvPr userDrawn="1"/>
        </p:nvGrpSpPr>
        <p:grpSpPr>
          <a:xfrm>
            <a:off x="-1" y="667660"/>
            <a:ext cx="2093206" cy="2111941"/>
            <a:chOff x="4065223" y="664311"/>
            <a:chExt cx="2093206" cy="2111941"/>
          </a:xfrm>
        </p:grpSpPr>
        <p:sp>
          <p:nvSpPr>
            <p:cNvPr id="10" name="Secteurs 9">
              <a:extLst>
                <a:ext uri="{FF2B5EF4-FFF2-40B4-BE49-F238E27FC236}">
                  <a16:creationId xmlns:a16="http://schemas.microsoft.com/office/drawing/2014/main" id="{60EE172D-E027-FB47-B49E-E8D1688152F0}"/>
                </a:ext>
              </a:extLst>
            </p:cNvPr>
            <p:cNvSpPr/>
            <p:nvPr/>
          </p:nvSpPr>
          <p:spPr>
            <a:xfrm>
              <a:off x="4065223" y="683046"/>
              <a:ext cx="2093206" cy="2093206"/>
            </a:xfrm>
            <a:prstGeom prst="pie">
              <a:avLst>
                <a:gd name="adj1" fmla="val 10797768"/>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sp>
          <p:nvSpPr>
            <p:cNvPr id="11" name="Secteurs 10">
              <a:extLst>
                <a:ext uri="{FF2B5EF4-FFF2-40B4-BE49-F238E27FC236}">
                  <a16:creationId xmlns:a16="http://schemas.microsoft.com/office/drawing/2014/main" id="{677149B3-C57D-6343-A4C9-44AE761D7DAB}"/>
                </a:ext>
              </a:extLst>
            </p:cNvPr>
            <p:cNvSpPr/>
            <p:nvPr/>
          </p:nvSpPr>
          <p:spPr>
            <a:xfrm>
              <a:off x="4065223" y="664311"/>
              <a:ext cx="2093206" cy="2093206"/>
            </a:xfrm>
            <a:prstGeom prst="pie">
              <a:avLst>
                <a:gd name="adj1" fmla="val 5400003"/>
                <a:gd name="adj2" fmla="val 108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grpSp>
      <p:sp>
        <p:nvSpPr>
          <p:cNvPr id="2" name="Titre 1">
            <a:extLst>
              <a:ext uri="{FF2B5EF4-FFF2-40B4-BE49-F238E27FC236}">
                <a16:creationId xmlns:a16="http://schemas.microsoft.com/office/drawing/2014/main" id="{D33DABCF-7B86-4DE0-98BF-CD5CA25A7927}"/>
              </a:ext>
            </a:extLst>
          </p:cNvPr>
          <p:cNvSpPr>
            <a:spLocks noGrp="1"/>
          </p:cNvSpPr>
          <p:nvPr>
            <p:ph type="ctrTitle" hasCustomPrompt="1"/>
          </p:nvPr>
        </p:nvSpPr>
        <p:spPr>
          <a:xfrm>
            <a:off x="539750" y="2965676"/>
            <a:ext cx="8812594" cy="2387600"/>
          </a:xfrm>
        </p:spPr>
        <p:txBody>
          <a:bodyPr anchor="t">
            <a:normAutofit/>
          </a:bodyPr>
          <a:lstStyle>
            <a:lvl1pPr algn="l">
              <a:defRPr sz="4000">
                <a:solidFill>
                  <a:schemeClr val="bg1"/>
                </a:solidFill>
              </a:defRPr>
            </a:lvl1pPr>
          </a:lstStyle>
          <a:p>
            <a:r>
              <a:rPr lang="fr-FR"/>
              <a:t>Titre de la présentation</a:t>
            </a:r>
          </a:p>
        </p:txBody>
      </p:sp>
      <p:sp>
        <p:nvSpPr>
          <p:cNvPr id="3" name="Sous-titre 2">
            <a:extLst>
              <a:ext uri="{FF2B5EF4-FFF2-40B4-BE49-F238E27FC236}">
                <a16:creationId xmlns:a16="http://schemas.microsoft.com/office/drawing/2014/main" id="{9C39ABE8-3EA4-49D2-8805-6B99EF60CAFB}"/>
              </a:ext>
            </a:extLst>
          </p:cNvPr>
          <p:cNvSpPr>
            <a:spLocks noGrp="1"/>
          </p:cNvSpPr>
          <p:nvPr>
            <p:ph type="subTitle" idx="1" hasCustomPrompt="1"/>
          </p:nvPr>
        </p:nvSpPr>
        <p:spPr>
          <a:xfrm>
            <a:off x="539750" y="5445351"/>
            <a:ext cx="3657600" cy="46471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Date</a:t>
            </a:r>
          </a:p>
        </p:txBody>
      </p:sp>
      <p:pic>
        <p:nvPicPr>
          <p:cNvPr id="12" name="Image 11">
            <a:extLst>
              <a:ext uri="{FF2B5EF4-FFF2-40B4-BE49-F238E27FC236}">
                <a16:creationId xmlns:a16="http://schemas.microsoft.com/office/drawing/2014/main" id="{DE235183-FBF1-5B4E-A3EE-4AC5C6DE22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7193" y="205957"/>
            <a:ext cx="2160000" cy="1251277"/>
          </a:xfrm>
          <a:prstGeom prst="rect">
            <a:avLst/>
          </a:prstGeom>
        </p:spPr>
      </p:pic>
      <p:pic>
        <p:nvPicPr>
          <p:cNvPr id="14" name="Graphique 13">
            <a:extLst>
              <a:ext uri="{FF2B5EF4-FFF2-40B4-BE49-F238E27FC236}">
                <a16:creationId xmlns:a16="http://schemas.microsoft.com/office/drawing/2014/main" id="{FEB777B0-3515-A04C-A9A3-6052E018AB1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90134" y="606459"/>
            <a:ext cx="2101273" cy="450273"/>
          </a:xfrm>
          <a:prstGeom prst="rect">
            <a:avLst/>
          </a:prstGeom>
        </p:spPr>
      </p:pic>
      <p:sp>
        <p:nvSpPr>
          <p:cNvPr id="6" name="Espace réservé du numéro de diapositive 5">
            <a:extLst>
              <a:ext uri="{FF2B5EF4-FFF2-40B4-BE49-F238E27FC236}">
                <a16:creationId xmlns:a16="http://schemas.microsoft.com/office/drawing/2014/main" id="{A2957F66-14E3-6543-8F71-42558F91C4AB}"/>
              </a:ext>
            </a:extLst>
          </p:cNvPr>
          <p:cNvSpPr>
            <a:spLocks noGrp="1"/>
          </p:cNvSpPr>
          <p:nvPr>
            <p:ph type="sldNum" sz="quarter" idx="12"/>
          </p:nvPr>
        </p:nvSpPr>
        <p:spPr/>
        <p:txBody>
          <a:bodyPr/>
          <a:lstStyle/>
          <a:p>
            <a:fld id="{7DD543F6-8A65-4B3F-AB13-207133842824}" type="slidenum">
              <a:rPr lang="fr-FR" smtClean="0"/>
              <a:pPr/>
              <a:t>‹N°›</a:t>
            </a:fld>
            <a:endParaRPr lang="fr-FR"/>
          </a:p>
        </p:txBody>
      </p:sp>
    </p:spTree>
    <p:extLst>
      <p:ext uri="{BB962C8B-B14F-4D97-AF65-F5344CB8AC3E}">
        <p14:creationId xmlns:p14="http://schemas.microsoft.com/office/powerpoint/2010/main" val="334313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86BF4E-3CCF-41CF-BD0F-C6A483DBE2D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0BE0D3-AD94-49EF-8451-047F07C2F8F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4F38A6F-1A36-6B46-BEFA-0F343CEE7D44}"/>
              </a:ext>
            </a:extLst>
          </p:cNvPr>
          <p:cNvSpPr>
            <a:spLocks noGrp="1"/>
          </p:cNvSpPr>
          <p:nvPr>
            <p:ph type="dt" sz="half" idx="10"/>
          </p:nvPr>
        </p:nvSpPr>
        <p:spPr/>
        <p:txBody>
          <a:bodyPr/>
          <a:lstStyle/>
          <a:p>
            <a:r>
              <a:rPr lang="fr-FR"/>
              <a:t>EDF se réserve tous les droits sur ce document et sur les informations qu'il contient. Toute reproduction, utilisation ou divulgation à des tiers sans autorisation expresse est strictement interdite </a:t>
            </a:r>
            <a:endParaRPr lang="fr-FR" dirty="0"/>
          </a:p>
        </p:txBody>
      </p:sp>
      <p:sp>
        <p:nvSpPr>
          <p:cNvPr id="9" name="Espace réservé du numéro de diapositive 8">
            <a:extLst>
              <a:ext uri="{FF2B5EF4-FFF2-40B4-BE49-F238E27FC236}">
                <a16:creationId xmlns:a16="http://schemas.microsoft.com/office/drawing/2014/main" id="{F8593665-093D-2248-8664-53D1D371C1B5}"/>
              </a:ext>
            </a:extLst>
          </p:cNvPr>
          <p:cNvSpPr>
            <a:spLocks noGrp="1"/>
          </p:cNvSpPr>
          <p:nvPr>
            <p:ph type="sldNum" sz="quarter" idx="12"/>
          </p:nvPr>
        </p:nvSpPr>
        <p:spPr/>
        <p:txBody>
          <a:bodyPr/>
          <a:lstStyle/>
          <a:p>
            <a:fld id="{7DD543F6-8A65-4B3F-AB13-207133842824}" type="slidenum">
              <a:rPr lang="fr-FR" smtClean="0"/>
              <a:pPr/>
              <a:t>‹N°›</a:t>
            </a:fld>
            <a:endParaRPr lang="fr-FR"/>
          </a:p>
        </p:txBody>
      </p:sp>
    </p:spTree>
    <p:extLst>
      <p:ext uri="{BB962C8B-B14F-4D97-AF65-F5344CB8AC3E}">
        <p14:creationId xmlns:p14="http://schemas.microsoft.com/office/powerpoint/2010/main" val="361671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86BF4E-3CCF-41CF-BD0F-C6A483DBE2D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0BE0D3-AD94-49EF-8451-047F07C2F8F1}"/>
              </a:ext>
            </a:extLst>
          </p:cNvPr>
          <p:cNvSpPr>
            <a:spLocks noGrp="1"/>
          </p:cNvSpPr>
          <p:nvPr>
            <p:ph idx="1"/>
          </p:nvPr>
        </p:nvSpPr>
        <p:spPr>
          <a:xfrm>
            <a:off x="349826" y="1378816"/>
            <a:ext cx="3598719"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contenu 2">
            <a:extLst>
              <a:ext uri="{FF2B5EF4-FFF2-40B4-BE49-F238E27FC236}">
                <a16:creationId xmlns:a16="http://schemas.microsoft.com/office/drawing/2014/main" id="{4718D7F1-2AA2-F64E-9B32-F901F1843514}"/>
              </a:ext>
            </a:extLst>
          </p:cNvPr>
          <p:cNvSpPr>
            <a:spLocks noGrp="1"/>
          </p:cNvSpPr>
          <p:nvPr>
            <p:ph idx="13"/>
          </p:nvPr>
        </p:nvSpPr>
        <p:spPr>
          <a:xfrm>
            <a:off x="4028784" y="1378816"/>
            <a:ext cx="3598719"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contenu 2">
            <a:extLst>
              <a:ext uri="{FF2B5EF4-FFF2-40B4-BE49-F238E27FC236}">
                <a16:creationId xmlns:a16="http://schemas.microsoft.com/office/drawing/2014/main" id="{3A5346DE-7E53-FA48-B254-FD7918B38E92}"/>
              </a:ext>
            </a:extLst>
          </p:cNvPr>
          <p:cNvSpPr>
            <a:spLocks noGrp="1"/>
          </p:cNvSpPr>
          <p:nvPr>
            <p:ph idx="14"/>
          </p:nvPr>
        </p:nvSpPr>
        <p:spPr>
          <a:xfrm>
            <a:off x="7721597" y="1378816"/>
            <a:ext cx="3598719"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e la date 8">
            <a:extLst>
              <a:ext uri="{FF2B5EF4-FFF2-40B4-BE49-F238E27FC236}">
                <a16:creationId xmlns:a16="http://schemas.microsoft.com/office/drawing/2014/main" id="{99F1A08D-9D66-C045-838B-5B4F28523D3F}"/>
              </a:ext>
            </a:extLst>
          </p:cNvPr>
          <p:cNvSpPr>
            <a:spLocks noGrp="1"/>
          </p:cNvSpPr>
          <p:nvPr>
            <p:ph type="dt" sz="half" idx="15"/>
          </p:nvPr>
        </p:nvSpPr>
        <p:spPr/>
        <p:txBody>
          <a:bodyPr/>
          <a:lstStyle/>
          <a:p>
            <a:r>
              <a:rPr lang="fr-FR"/>
              <a:t>EDF se réserve tous les droits sur ce document et sur les informations qu'il contient. Toute reproduction, utilisation ou divulgation à des tiers sans autorisation expresse est strictement interdite </a:t>
            </a:r>
            <a:endParaRPr lang="fr-FR" dirty="0"/>
          </a:p>
        </p:txBody>
      </p:sp>
      <p:sp>
        <p:nvSpPr>
          <p:cNvPr id="11" name="Espace réservé du numéro de diapositive 10">
            <a:extLst>
              <a:ext uri="{FF2B5EF4-FFF2-40B4-BE49-F238E27FC236}">
                <a16:creationId xmlns:a16="http://schemas.microsoft.com/office/drawing/2014/main" id="{DA669AE5-BC97-0646-8AC3-8B00F649C07A}"/>
              </a:ext>
            </a:extLst>
          </p:cNvPr>
          <p:cNvSpPr>
            <a:spLocks noGrp="1"/>
          </p:cNvSpPr>
          <p:nvPr>
            <p:ph type="sldNum" sz="quarter" idx="17"/>
          </p:nvPr>
        </p:nvSpPr>
        <p:spPr/>
        <p:txBody>
          <a:bodyPr/>
          <a:lstStyle/>
          <a:p>
            <a:fld id="{7DD543F6-8A65-4B3F-AB13-207133842824}" type="slidenum">
              <a:rPr lang="fr-FR" smtClean="0"/>
              <a:pPr/>
              <a:t>‹N°›</a:t>
            </a:fld>
            <a:endParaRPr lang="fr-FR"/>
          </a:p>
        </p:txBody>
      </p:sp>
    </p:spTree>
    <p:extLst>
      <p:ext uri="{BB962C8B-B14F-4D97-AF65-F5344CB8AC3E}">
        <p14:creationId xmlns:p14="http://schemas.microsoft.com/office/powerpoint/2010/main" val="1418553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86BF4E-3CCF-41CF-BD0F-C6A483DBE2D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0BE0D3-AD94-49EF-8451-047F07C2F8F1}"/>
              </a:ext>
            </a:extLst>
          </p:cNvPr>
          <p:cNvSpPr>
            <a:spLocks noGrp="1"/>
          </p:cNvSpPr>
          <p:nvPr>
            <p:ph idx="1"/>
          </p:nvPr>
        </p:nvSpPr>
        <p:spPr>
          <a:xfrm>
            <a:off x="349826" y="1378816"/>
            <a:ext cx="4762501"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pour une image  15">
            <a:extLst>
              <a:ext uri="{FF2B5EF4-FFF2-40B4-BE49-F238E27FC236}">
                <a16:creationId xmlns:a16="http://schemas.microsoft.com/office/drawing/2014/main" id="{7CE79FD1-2BBA-E440-89A7-D6929B1D2B04}"/>
              </a:ext>
            </a:extLst>
          </p:cNvPr>
          <p:cNvSpPr>
            <a:spLocks noGrp="1"/>
          </p:cNvSpPr>
          <p:nvPr>
            <p:ph type="pic" sz="quarter" idx="13"/>
          </p:nvPr>
        </p:nvSpPr>
        <p:spPr>
          <a:xfrm>
            <a:off x="6096000" y="0"/>
            <a:ext cx="6096000" cy="5775325"/>
          </a:xfrm>
          <a:solidFill>
            <a:schemeClr val="bg2">
              <a:lumMod val="85000"/>
            </a:schemeClr>
          </a:solidFill>
        </p:spPr>
        <p:txBody>
          <a:bodyPr/>
          <a:lstStyle/>
          <a:p>
            <a:endParaRPr lang="fr-FR"/>
          </a:p>
        </p:txBody>
      </p:sp>
      <p:sp>
        <p:nvSpPr>
          <p:cNvPr id="18" name="Secteurs 17">
            <a:extLst>
              <a:ext uri="{FF2B5EF4-FFF2-40B4-BE49-F238E27FC236}">
                <a16:creationId xmlns:a16="http://schemas.microsoft.com/office/drawing/2014/main" id="{8CE56040-9073-ED4B-BDB9-0B853108618A}"/>
              </a:ext>
            </a:extLst>
          </p:cNvPr>
          <p:cNvSpPr/>
          <p:nvPr/>
        </p:nvSpPr>
        <p:spPr>
          <a:xfrm rot="5400000">
            <a:off x="5031238" y="4700742"/>
            <a:ext cx="2154237" cy="2154237"/>
          </a:xfrm>
          <a:prstGeom prst="pie">
            <a:avLst>
              <a:gd name="adj1" fmla="val 5400003"/>
              <a:gd name="adj2" fmla="val 108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sp>
        <p:nvSpPr>
          <p:cNvPr id="7" name="Espace réservé de la date 6">
            <a:extLst>
              <a:ext uri="{FF2B5EF4-FFF2-40B4-BE49-F238E27FC236}">
                <a16:creationId xmlns:a16="http://schemas.microsoft.com/office/drawing/2014/main" id="{4A98C034-FA75-7F4B-8420-3958B90B6AFE}"/>
              </a:ext>
            </a:extLst>
          </p:cNvPr>
          <p:cNvSpPr>
            <a:spLocks noGrp="1"/>
          </p:cNvSpPr>
          <p:nvPr>
            <p:ph type="dt" sz="half" idx="14"/>
          </p:nvPr>
        </p:nvSpPr>
        <p:spPr/>
        <p:txBody>
          <a:bodyPr/>
          <a:lstStyle/>
          <a:p>
            <a:r>
              <a:rPr lang="fr-FR"/>
              <a:t>EDF se réserve tous les droits sur ce document et sur les informations qu'il contient. Toute reproduction, utilisation ou divulgation à des tiers sans autorisation expresse est strictement interdite </a:t>
            </a:r>
            <a:endParaRPr lang="fr-FR" dirty="0"/>
          </a:p>
        </p:txBody>
      </p:sp>
      <p:sp>
        <p:nvSpPr>
          <p:cNvPr id="10" name="Espace réservé du numéro de diapositive 9">
            <a:extLst>
              <a:ext uri="{FF2B5EF4-FFF2-40B4-BE49-F238E27FC236}">
                <a16:creationId xmlns:a16="http://schemas.microsoft.com/office/drawing/2014/main" id="{AD510D92-401D-564F-83E8-CDC06DC53255}"/>
              </a:ext>
            </a:extLst>
          </p:cNvPr>
          <p:cNvSpPr>
            <a:spLocks noGrp="1"/>
          </p:cNvSpPr>
          <p:nvPr>
            <p:ph type="sldNum" sz="quarter" idx="16"/>
          </p:nvPr>
        </p:nvSpPr>
        <p:spPr/>
        <p:txBody>
          <a:bodyPr/>
          <a:lstStyle/>
          <a:p>
            <a:fld id="{7DD543F6-8A65-4B3F-AB13-207133842824}" type="slidenum">
              <a:rPr lang="fr-FR" smtClean="0"/>
              <a:pPr/>
              <a:t>‹N°›</a:t>
            </a:fld>
            <a:endParaRPr lang="fr-FR"/>
          </a:p>
        </p:txBody>
      </p:sp>
    </p:spTree>
    <p:extLst>
      <p:ext uri="{BB962C8B-B14F-4D97-AF65-F5344CB8AC3E}">
        <p14:creationId xmlns:p14="http://schemas.microsoft.com/office/powerpoint/2010/main" val="215357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2FE4E8CF-30E8-6A4A-85E7-20AA2157C632}"/>
              </a:ext>
            </a:extLst>
          </p:cNvPr>
          <p:cNvGrpSpPr/>
          <p:nvPr userDrawn="1"/>
        </p:nvGrpSpPr>
        <p:grpSpPr>
          <a:xfrm>
            <a:off x="11783204" y="5893579"/>
            <a:ext cx="829547" cy="836971"/>
            <a:chOff x="4065223" y="664311"/>
            <a:chExt cx="2093206" cy="2111941"/>
          </a:xfrm>
        </p:grpSpPr>
        <p:sp>
          <p:nvSpPr>
            <p:cNvPr id="23" name="Secteurs 22">
              <a:extLst>
                <a:ext uri="{FF2B5EF4-FFF2-40B4-BE49-F238E27FC236}">
                  <a16:creationId xmlns:a16="http://schemas.microsoft.com/office/drawing/2014/main" id="{0F94A6E3-1E4F-7341-95C1-B78F138F9C78}"/>
                </a:ext>
              </a:extLst>
            </p:cNvPr>
            <p:cNvSpPr/>
            <p:nvPr/>
          </p:nvSpPr>
          <p:spPr>
            <a:xfrm>
              <a:off x="4065223" y="683046"/>
              <a:ext cx="2093206" cy="2093206"/>
            </a:xfrm>
            <a:prstGeom prst="pie">
              <a:avLst>
                <a:gd name="adj1" fmla="val 10797768"/>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sp>
          <p:nvSpPr>
            <p:cNvPr id="24" name="Secteurs 23">
              <a:extLst>
                <a:ext uri="{FF2B5EF4-FFF2-40B4-BE49-F238E27FC236}">
                  <a16:creationId xmlns:a16="http://schemas.microsoft.com/office/drawing/2014/main" id="{45D84262-D0B2-6F42-BD1A-CE9DD1F7EFED}"/>
                </a:ext>
              </a:extLst>
            </p:cNvPr>
            <p:cNvSpPr/>
            <p:nvPr/>
          </p:nvSpPr>
          <p:spPr>
            <a:xfrm>
              <a:off x="4065223" y="664311"/>
              <a:ext cx="2093206" cy="2093206"/>
            </a:xfrm>
            <a:prstGeom prst="pie">
              <a:avLst>
                <a:gd name="adj1" fmla="val 5400003"/>
                <a:gd name="adj2" fmla="val 108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solidFill>
                  <a:schemeClr val="tx1"/>
                </a:solidFill>
                <a:latin typeface="Arial" panose="020B0604020202020204" pitchFamily="34" charset="0"/>
              </a:endParaRPr>
            </a:p>
          </p:txBody>
        </p:sp>
      </p:grpSp>
      <p:sp>
        <p:nvSpPr>
          <p:cNvPr id="2" name="Espace réservé du titre 1">
            <a:extLst>
              <a:ext uri="{FF2B5EF4-FFF2-40B4-BE49-F238E27FC236}">
                <a16:creationId xmlns:a16="http://schemas.microsoft.com/office/drawing/2014/main" id="{6C56690B-688F-4B42-896A-7DE2EBCA03B1}"/>
              </a:ext>
            </a:extLst>
          </p:cNvPr>
          <p:cNvSpPr>
            <a:spLocks noGrp="1"/>
          </p:cNvSpPr>
          <p:nvPr>
            <p:ph type="title"/>
          </p:nvPr>
        </p:nvSpPr>
        <p:spPr>
          <a:xfrm>
            <a:off x="422564" y="458381"/>
            <a:ext cx="11224924" cy="869178"/>
          </a:xfrm>
          <a:prstGeom prst="rect">
            <a:avLst/>
          </a:prstGeom>
        </p:spPr>
        <p:txBody>
          <a:bodyPr vert="horz" lIns="91440" tIns="45720" rIns="91440" bIns="45720" rtlCol="0" anchor="t">
            <a:noAutofit/>
          </a:bodyPr>
          <a:lstStyle/>
          <a:p>
            <a:r>
              <a:rPr lang="fr-FR" dirty="0"/>
              <a:t>Modifiez le style </a:t>
            </a:r>
            <a:br>
              <a:rPr lang="fr-FR" dirty="0"/>
            </a:br>
            <a:r>
              <a:rPr lang="fr-FR" dirty="0"/>
              <a:t>du titre</a:t>
            </a:r>
          </a:p>
        </p:txBody>
      </p:sp>
      <p:sp>
        <p:nvSpPr>
          <p:cNvPr id="3" name="Espace réservé du texte 2">
            <a:extLst>
              <a:ext uri="{FF2B5EF4-FFF2-40B4-BE49-F238E27FC236}">
                <a16:creationId xmlns:a16="http://schemas.microsoft.com/office/drawing/2014/main" id="{8088842D-E81F-4997-974A-CD208CC7074A}"/>
              </a:ext>
            </a:extLst>
          </p:cNvPr>
          <p:cNvSpPr>
            <a:spLocks noGrp="1"/>
          </p:cNvSpPr>
          <p:nvPr>
            <p:ph type="body" idx="1"/>
          </p:nvPr>
        </p:nvSpPr>
        <p:spPr>
          <a:xfrm>
            <a:off x="349826" y="1378816"/>
            <a:ext cx="11297661" cy="4351338"/>
          </a:xfrm>
          <a:prstGeom prst="rect">
            <a:avLst/>
          </a:prstGeom>
        </p:spPr>
        <p:txBody>
          <a:bodyPr vert="horz" lIns="91440" tIns="45720" rIns="144000" bIns="4572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039439AC-B6F2-45A8-B21B-6A07EBE33E49}"/>
              </a:ext>
            </a:extLst>
          </p:cNvPr>
          <p:cNvSpPr>
            <a:spLocks noGrp="1"/>
          </p:cNvSpPr>
          <p:nvPr>
            <p:ph type="sldNum" sz="quarter" idx="4"/>
          </p:nvPr>
        </p:nvSpPr>
        <p:spPr>
          <a:xfrm>
            <a:off x="11658617" y="6274688"/>
            <a:ext cx="563457" cy="365125"/>
          </a:xfrm>
          <a:prstGeom prst="rect">
            <a:avLst/>
          </a:prstGeom>
        </p:spPr>
        <p:txBody>
          <a:bodyPr vert="horz" lIns="91440" tIns="45720" rIns="91440" bIns="45720" rtlCol="0" anchor="ctr"/>
          <a:lstStyle>
            <a:lvl1pPr algn="r">
              <a:defRPr sz="900" b="0" i="0">
                <a:solidFill>
                  <a:schemeClr val="bg2"/>
                </a:solidFill>
                <a:latin typeface="Arial" panose="020B0604020202020204" pitchFamily="34" charset="0"/>
              </a:defRPr>
            </a:lvl1pPr>
          </a:lstStyle>
          <a:p>
            <a:fld id="{7DD543F6-8A65-4B3F-AB13-207133842824}" type="slidenum">
              <a:rPr lang="fr-FR" smtClean="0"/>
              <a:pPr/>
              <a:t>‹N°›</a:t>
            </a:fld>
            <a:endParaRPr lang="fr-FR" dirty="0"/>
          </a:p>
        </p:txBody>
      </p:sp>
      <p:pic>
        <p:nvPicPr>
          <p:cNvPr id="15" name="Graphique 14">
            <a:extLst>
              <a:ext uri="{FF2B5EF4-FFF2-40B4-BE49-F238E27FC236}">
                <a16:creationId xmlns:a16="http://schemas.microsoft.com/office/drawing/2014/main" id="{1582E7B6-9E6B-2D4B-9BAD-3665DD0DE581}"/>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199903" y="6216000"/>
            <a:ext cx="1186114" cy="254167"/>
          </a:xfrm>
          <a:prstGeom prst="rect">
            <a:avLst/>
          </a:prstGeom>
        </p:spPr>
      </p:pic>
      <p:pic>
        <p:nvPicPr>
          <p:cNvPr id="16" name="Image 15">
            <a:extLst>
              <a:ext uri="{FF2B5EF4-FFF2-40B4-BE49-F238E27FC236}">
                <a16:creationId xmlns:a16="http://schemas.microsoft.com/office/drawing/2014/main" id="{23F45FE9-B85A-4A44-8BE6-3314A6BC21BC}"/>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62927" y="6021614"/>
            <a:ext cx="1208126" cy="699861"/>
          </a:xfrm>
          <a:prstGeom prst="rect">
            <a:avLst/>
          </a:prstGeom>
        </p:spPr>
      </p:pic>
      <p:sp>
        <p:nvSpPr>
          <p:cNvPr id="4" name="Espace réservé de la date 3">
            <a:extLst>
              <a:ext uri="{FF2B5EF4-FFF2-40B4-BE49-F238E27FC236}">
                <a16:creationId xmlns:a16="http://schemas.microsoft.com/office/drawing/2014/main" id="{D65BAA81-6AD3-F243-8ED5-8E523179014B}"/>
              </a:ext>
            </a:extLst>
          </p:cNvPr>
          <p:cNvSpPr>
            <a:spLocks noGrp="1"/>
          </p:cNvSpPr>
          <p:nvPr>
            <p:ph type="dt" sz="half" idx="2"/>
          </p:nvPr>
        </p:nvSpPr>
        <p:spPr>
          <a:xfrm>
            <a:off x="6517785" y="6187942"/>
            <a:ext cx="3090042"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700" b="0" i="0">
                <a:solidFill>
                  <a:schemeClr val="tx1">
                    <a:tint val="75000"/>
                  </a:schemeClr>
                </a:solidFill>
                <a:latin typeface="Arial" panose="020B0604020202020204" pitchFamily="34" charset="0"/>
              </a:defRPr>
            </a:lvl1pPr>
          </a:lstStyle>
          <a:p>
            <a:r>
              <a:rPr lang="fr-FR" dirty="0"/>
              <a:t>EDF se réserve tous les droits sur ce document et sur les informations qu'il contient. Toute reproduction, utilisation ou divulgation à des tiers sans autorisation expresse est strictement interdite </a:t>
            </a:r>
          </a:p>
        </p:txBody>
      </p:sp>
    </p:spTree>
    <p:extLst>
      <p:ext uri="{BB962C8B-B14F-4D97-AF65-F5344CB8AC3E}">
        <p14:creationId xmlns:p14="http://schemas.microsoft.com/office/powerpoint/2010/main" val="370243609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5" r:id="rId3"/>
    <p:sldLayoutId id="2147483664" r:id="rId4"/>
    <p:sldLayoutId id="2147483670" r:id="rId5"/>
    <p:sldLayoutId id="2147483660" r:id="rId6"/>
    <p:sldLayoutId id="2147483650" r:id="rId7"/>
    <p:sldLayoutId id="2147483666" r:id="rId8"/>
    <p:sldLayoutId id="2147483667" r:id="rId9"/>
    <p:sldLayoutId id="2147483668" r:id="rId10"/>
    <p:sldLayoutId id="2147483669" r:id="rId11"/>
    <p:sldLayoutId id="2147483662" r:id="rId12"/>
    <p:sldLayoutId id="2147483661" r:id="rId13"/>
    <p:sldLayoutId id="2147483672" r:id="rId14"/>
    <p:sldLayoutId id="2147483677" r:id="rId15"/>
    <p:sldLayoutId id="2147483678" r:id="rId16"/>
    <p:sldLayoutId id="2147483702" r:id="rId17"/>
  </p:sldLayoutIdLst>
  <p:hf hdr="0"/>
  <p:txStyles>
    <p:titleStyle>
      <a:lvl1pPr algn="l" defTabSz="914400" rtl="0" eaLnBrk="1" latinLnBrk="0" hangingPunct="1">
        <a:lnSpc>
          <a:spcPct val="90000"/>
        </a:lnSpc>
        <a:spcBef>
          <a:spcPct val="0"/>
        </a:spcBef>
        <a:buNone/>
        <a:defRPr sz="2400" b="0" i="0" kern="1200">
          <a:solidFill>
            <a:schemeClr val="accent1"/>
          </a:solidFill>
          <a:latin typeface="Arial" panose="020B0604020202020204" pitchFamily="34" charset="0"/>
          <a:ea typeface="+mj-ea"/>
          <a:cs typeface="+mj-cs"/>
        </a:defRPr>
      </a:lvl1pPr>
    </p:titleStyle>
    <p:bodyStyle>
      <a:lvl1pPr marL="92075" indent="-82550" algn="l" defTabSz="914400" rtl="0" eaLnBrk="1" latinLnBrk="0" hangingPunct="1">
        <a:lnSpc>
          <a:spcPct val="90000"/>
        </a:lnSpc>
        <a:spcBef>
          <a:spcPts val="1000"/>
        </a:spcBef>
        <a:buFontTx/>
        <a:buBlip>
          <a:blip r:embed="rId22"/>
        </a:buBlip>
        <a:tabLst/>
        <a:defRPr sz="1600" b="1" i="0" kern="1200">
          <a:solidFill>
            <a:schemeClr val="accent3"/>
          </a:solidFill>
          <a:latin typeface="Arial" panose="020B0604020202020204" pitchFamily="34" charset="0"/>
          <a:ea typeface="+mn-ea"/>
          <a:cs typeface="+mn-cs"/>
        </a:defRPr>
      </a:lvl1pPr>
      <a:lvl2pPr marL="92075" indent="-82550" algn="l" defTabSz="914400" rtl="0" eaLnBrk="1" latinLnBrk="0" hangingPunct="1">
        <a:lnSpc>
          <a:spcPct val="90000"/>
        </a:lnSpc>
        <a:spcBef>
          <a:spcPts val="500"/>
        </a:spcBef>
        <a:buFontTx/>
        <a:buBlip>
          <a:blip r:embed="rId22"/>
        </a:buBlip>
        <a:tabLst/>
        <a:defRPr sz="1400" b="0" i="0" kern="1200">
          <a:solidFill>
            <a:schemeClr val="accent1"/>
          </a:solidFill>
          <a:latin typeface="Arial" panose="020B0604020202020204" pitchFamily="34" charset="0"/>
          <a:ea typeface="+mn-ea"/>
          <a:cs typeface="+mn-cs"/>
        </a:defRPr>
      </a:lvl2pPr>
      <a:lvl3pPr marL="360363" indent="-227013" algn="l" defTabSz="914400" rtl="0" eaLnBrk="1" latinLnBrk="0" hangingPunct="1">
        <a:lnSpc>
          <a:spcPct val="90000"/>
        </a:lnSpc>
        <a:spcBef>
          <a:spcPts val="500"/>
        </a:spcBef>
        <a:buFont typeface="Police système Courant"/>
        <a:buChar char="–"/>
        <a:tabLst/>
        <a:defRPr sz="1400" b="0" i="0" kern="1200">
          <a:solidFill>
            <a:schemeClr val="accent1"/>
          </a:solidFill>
          <a:latin typeface="Arial" panose="020B0604020202020204" pitchFamily="34" charset="0"/>
          <a:ea typeface="+mn-ea"/>
          <a:cs typeface="+mn-cs"/>
        </a:defRPr>
      </a:lvl3pPr>
      <a:lvl4pPr marL="360363" indent="-268288" algn="l" defTabSz="914400" rtl="0" eaLnBrk="1" latinLnBrk="0" hangingPunct="1">
        <a:lnSpc>
          <a:spcPct val="90000"/>
        </a:lnSpc>
        <a:spcBef>
          <a:spcPts val="500"/>
        </a:spcBef>
        <a:buFont typeface="+mj-lt"/>
        <a:buAutoNum type="arabicPeriod"/>
        <a:tabLst/>
        <a:defRPr sz="1400" b="0" i="0" kern="1200">
          <a:solidFill>
            <a:schemeClr val="accent1"/>
          </a:solidFill>
          <a:latin typeface="Arial" panose="020B0604020202020204" pitchFamily="34" charset="0"/>
          <a:ea typeface="+mn-ea"/>
          <a:cs typeface="+mn-cs"/>
        </a:defRPr>
      </a:lvl4pPr>
      <a:lvl5pPr marL="92075" indent="-82550" algn="l" defTabSz="914400" rtl="0" eaLnBrk="1" latinLnBrk="0" hangingPunct="1">
        <a:lnSpc>
          <a:spcPct val="90000"/>
        </a:lnSpc>
        <a:spcBef>
          <a:spcPts val="500"/>
        </a:spcBef>
        <a:buFontTx/>
        <a:buBlip>
          <a:blip r:embed="rId22"/>
        </a:buBlip>
        <a:tabLst/>
        <a:defRPr sz="1000" b="0" i="0" kern="1200">
          <a:solidFill>
            <a:schemeClr val="accent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userDrawn="1">
          <p15:clr>
            <a:srgbClr val="F26B43"/>
          </p15:clr>
        </p15:guide>
        <p15:guide id="4" pos="340" userDrawn="1">
          <p15:clr>
            <a:srgbClr val="F26B43"/>
          </p15:clr>
        </p15:guide>
        <p15:guide id="5" pos="7678" userDrawn="1">
          <p15:clr>
            <a:srgbClr val="F26B43"/>
          </p15:clr>
        </p15:guide>
        <p15:guide id="6" pos="7310" userDrawn="1">
          <p15:clr>
            <a:srgbClr val="F26B43"/>
          </p15:clr>
        </p15:guide>
        <p15:guide id="7" orient="horz" pos="4313" userDrawn="1">
          <p15:clr>
            <a:srgbClr val="F26B43"/>
          </p15:clr>
        </p15:guide>
        <p15:guide id="9" pos="1492" userDrawn="1">
          <p15:clr>
            <a:srgbClr val="F26B43"/>
          </p15:clr>
        </p15:guide>
        <p15:guide id="10" pos="2657" userDrawn="1">
          <p15:clr>
            <a:srgbClr val="F26B43"/>
          </p15:clr>
        </p15:guide>
        <p15:guide id="11" pos="5001" userDrawn="1">
          <p15:clr>
            <a:srgbClr val="F26B43"/>
          </p15:clr>
        </p15:guide>
        <p15:guide id="12" pos="6179" userDrawn="1">
          <p15:clr>
            <a:srgbClr val="F26B43"/>
          </p15:clr>
        </p15:guide>
        <p15:guide id="13" pos="2644" userDrawn="1">
          <p15:clr>
            <a:srgbClr val="F26B43"/>
          </p15:clr>
        </p15:guide>
        <p15:guide id="14" pos="4988" userDrawn="1">
          <p15:clr>
            <a:srgbClr val="F26B43"/>
          </p15:clr>
        </p15:guide>
        <p15:guide id="15" orient="horz" userDrawn="1">
          <p15:clr>
            <a:srgbClr val="F26B43"/>
          </p15:clr>
        </p15:guide>
        <p15:guide id="16" orient="horz" pos="340" userDrawn="1">
          <p15:clr>
            <a:srgbClr val="F26B43"/>
          </p15:clr>
        </p15:guide>
        <p15:guide id="17" orient="horz" pos="3638" userDrawn="1">
          <p15:clr>
            <a:srgbClr val="F26B43"/>
          </p15:clr>
        </p15:guide>
        <p15:guide id="18" orient="horz" pos="397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jp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6.xml"/><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ous-titre 18">
            <a:extLst>
              <a:ext uri="{FF2B5EF4-FFF2-40B4-BE49-F238E27FC236}">
                <a16:creationId xmlns:a16="http://schemas.microsoft.com/office/drawing/2014/main" id="{7E7B58F4-FA75-8945-9CD4-636C539FFDD2}"/>
              </a:ext>
            </a:extLst>
          </p:cNvPr>
          <p:cNvSpPr>
            <a:spLocks noGrp="1"/>
          </p:cNvSpPr>
          <p:nvPr>
            <p:ph type="subTitle" idx="1"/>
          </p:nvPr>
        </p:nvSpPr>
        <p:spPr>
          <a:xfrm>
            <a:off x="317806" y="4926384"/>
            <a:ext cx="3657600" cy="464716"/>
          </a:xfrm>
        </p:spPr>
        <p:txBody>
          <a:bodyPr/>
          <a:lstStyle/>
          <a:p>
            <a:r>
              <a:rPr lang="en-GB" sz="1800" b="0" dirty="0">
                <a:solidFill>
                  <a:srgbClr val="001A70"/>
                </a:solidFill>
                <a:latin typeface="Arial" panose="020B0604020202020204" pitchFamily="34" charset="0"/>
              </a:rPr>
              <a:t>Sofia – 12 January 2023</a:t>
            </a:r>
          </a:p>
        </p:txBody>
      </p:sp>
      <p:pic>
        <p:nvPicPr>
          <p:cNvPr id="5" name="Espace réservé pour une image  4"/>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7" name="Titre 17">
            <a:extLst>
              <a:ext uri="{FF2B5EF4-FFF2-40B4-BE49-F238E27FC236}">
                <a16:creationId xmlns:a16="http://schemas.microsoft.com/office/drawing/2014/main" id="{3FD33033-2C5E-4014-AAD1-6901B83B9770}"/>
              </a:ext>
            </a:extLst>
          </p:cNvPr>
          <p:cNvSpPr>
            <a:spLocks noGrp="1"/>
          </p:cNvSpPr>
          <p:nvPr>
            <p:ph type="ctrTitle"/>
          </p:nvPr>
        </p:nvSpPr>
        <p:spPr>
          <a:xfrm>
            <a:off x="286253" y="2976866"/>
            <a:ext cx="4825497" cy="1922884"/>
          </a:xfrm>
        </p:spPr>
        <p:txBody>
          <a:bodyPr>
            <a:normAutofit/>
          </a:bodyPr>
          <a:lstStyle/>
          <a:p>
            <a:r>
              <a:rPr lang="fr-FR" dirty="0"/>
              <a:t>NUWARD</a:t>
            </a:r>
            <a:r>
              <a:rPr lang="fr-FR" baseline="30000" dirty="0"/>
              <a:t>TM</a:t>
            </a:r>
            <a:r>
              <a:rPr lang="en-US" baseline="30000" dirty="0"/>
              <a:t> </a:t>
            </a:r>
            <a:br>
              <a:rPr lang="en-US" baseline="30000" dirty="0"/>
            </a:br>
            <a:br>
              <a:rPr lang="en-US" baseline="30000" dirty="0"/>
            </a:br>
            <a:br>
              <a:rPr lang="en-US" baseline="30000" dirty="0"/>
            </a:br>
            <a:r>
              <a:rPr lang="en-US" sz="3200" baseline="30000" dirty="0"/>
              <a:t>International Nuclear Conference</a:t>
            </a:r>
            <a:endParaRPr lang="en-GB" sz="3200" dirty="0"/>
          </a:p>
        </p:txBody>
      </p:sp>
      <p:sp>
        <p:nvSpPr>
          <p:cNvPr id="8" name="ZoneTexte 7">
            <a:extLst>
              <a:ext uri="{FF2B5EF4-FFF2-40B4-BE49-F238E27FC236}">
                <a16:creationId xmlns:a16="http://schemas.microsoft.com/office/drawing/2014/main" id="{4C878B84-F5EE-4661-906F-873AA26358BC}"/>
              </a:ext>
            </a:extLst>
          </p:cNvPr>
          <p:cNvSpPr txBox="1"/>
          <p:nvPr/>
        </p:nvSpPr>
        <p:spPr>
          <a:xfrm>
            <a:off x="353318" y="5592625"/>
            <a:ext cx="6098958" cy="400110"/>
          </a:xfrm>
          <a:prstGeom prst="rect">
            <a:avLst/>
          </a:prstGeom>
          <a:noFill/>
        </p:spPr>
        <p:txBody>
          <a:bodyPr wrap="square">
            <a:spAutoFit/>
          </a:bodyPr>
          <a:lstStyle/>
          <a:p>
            <a:r>
              <a:rPr kumimoji="0" lang="en-US" sz="2000" b="0" i="0" u="none" strike="noStrike" kern="1200" cap="none" spc="0" normalizeH="0" baseline="30000" noProof="0" dirty="0">
                <a:ln>
                  <a:noFill/>
                </a:ln>
                <a:solidFill>
                  <a:srgbClr val="FFFFFF"/>
                </a:solidFill>
                <a:effectLst/>
                <a:uLnTx/>
                <a:uFillTx/>
                <a:latin typeface="Arial" panose="020B0604020202020204" pitchFamily="34" charset="0"/>
                <a:ea typeface="+mj-ea"/>
                <a:cs typeface="+mj-cs"/>
              </a:rPr>
              <a:t>Sandro Baldi – Commercial Director</a:t>
            </a:r>
            <a:endParaRPr lang="fr-FR" dirty="0"/>
          </a:p>
        </p:txBody>
      </p:sp>
    </p:spTree>
    <p:extLst>
      <p:ext uri="{BB962C8B-B14F-4D97-AF65-F5344CB8AC3E}">
        <p14:creationId xmlns:p14="http://schemas.microsoft.com/office/powerpoint/2010/main" val="181623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a:extLst>
              <a:ext uri="{FF2B5EF4-FFF2-40B4-BE49-F238E27FC236}">
                <a16:creationId xmlns:a16="http://schemas.microsoft.com/office/drawing/2014/main" id="{F948A07A-0D89-4E67-B9F9-C3CEBE5BC76B}"/>
              </a:ext>
            </a:extLst>
          </p:cNvPr>
          <p:cNvSpPr txBox="1">
            <a:spLocks/>
          </p:cNvSpPr>
          <p:nvPr/>
        </p:nvSpPr>
        <p:spPr>
          <a:xfrm>
            <a:off x="0" y="94004"/>
            <a:ext cx="11137900" cy="850106"/>
          </a:xfrm>
          <a:prstGeom prst="rect">
            <a:avLst/>
          </a:prstGeom>
        </p:spPr>
        <p:txBody>
          <a:bodyPr vert="horz" lIns="91440" tIns="45720" rIns="91440" bIns="45720" rtlCol="0" anchor="t">
            <a:noAutofit/>
          </a:bodyPr>
          <a:lstStyle>
            <a:defPPr marR="0" lvl="0" algn="l" rtl="0">
              <a:lnSpc>
                <a:spcPct val="100000"/>
              </a:lnSpc>
              <a:spcBef>
                <a:spcPts val="0"/>
              </a:spcBef>
              <a:spcAft>
                <a:spcPts val="0"/>
              </a:spcAft>
            </a:defPPr>
            <a:lvl1pPr>
              <a:lnSpc>
                <a:spcPct val="90000"/>
              </a:lnSpc>
              <a:spcBef>
                <a:spcPct val="0"/>
              </a:spcBef>
              <a:buNone/>
              <a:defRPr sz="2400" b="1" i="0">
                <a:solidFill>
                  <a:schemeClr val="accent1"/>
                </a:solidFill>
                <a:latin typeface="Arial" panose="020B0604020202020204" pitchFamily="34" charset="0"/>
                <a:ea typeface="+mj-ea"/>
                <a:cs typeface="+mj-c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sym typeface="Arial"/>
              </a:rPr>
              <a:t>   NUWARD™: Designed for a Carbon-free World</a:t>
            </a:r>
            <a:endParaRPr lang="fr-FR" dirty="0">
              <a:sym typeface="Arial"/>
            </a:endParaRPr>
          </a:p>
        </p:txBody>
      </p:sp>
      <p:sp>
        <p:nvSpPr>
          <p:cNvPr id="10" name="Rectangle 9">
            <a:extLst>
              <a:ext uri="{FF2B5EF4-FFF2-40B4-BE49-F238E27FC236}">
                <a16:creationId xmlns:a16="http://schemas.microsoft.com/office/drawing/2014/main" id="{00EB0296-4174-4F0F-9DE5-AAAD7916FE3B}"/>
              </a:ext>
            </a:extLst>
          </p:cNvPr>
          <p:cNvSpPr/>
          <p:nvPr/>
        </p:nvSpPr>
        <p:spPr>
          <a:xfrm>
            <a:off x="6265839" y="3918759"/>
            <a:ext cx="3531298" cy="2304000"/>
          </a:xfrm>
          <a:prstGeom prst="rect">
            <a:avLst/>
          </a:prstGeom>
          <a:noFill/>
          <a:ln w="25400" cap="flat" cmpd="sng" algn="ctr">
            <a:solidFill>
              <a:schemeClr val="bg1">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9" name="Image 8">
            <a:extLst>
              <a:ext uri="{FF2B5EF4-FFF2-40B4-BE49-F238E27FC236}">
                <a16:creationId xmlns:a16="http://schemas.microsoft.com/office/drawing/2014/main" id="{D3574B2B-E3D1-4A9D-915F-29703AE2589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9653" y="4151067"/>
            <a:ext cx="3269465" cy="1888404"/>
          </a:xfrm>
          <a:prstGeom prst="rect">
            <a:avLst/>
          </a:prstGeom>
        </p:spPr>
      </p:pic>
      <p:sp>
        <p:nvSpPr>
          <p:cNvPr id="8" name="ZoneTexte 7">
            <a:extLst>
              <a:ext uri="{FF2B5EF4-FFF2-40B4-BE49-F238E27FC236}">
                <a16:creationId xmlns:a16="http://schemas.microsoft.com/office/drawing/2014/main" id="{88CB065C-92F3-4D7E-A894-724725BD34EC}"/>
              </a:ext>
            </a:extLst>
          </p:cNvPr>
          <p:cNvSpPr txBox="1"/>
          <p:nvPr/>
        </p:nvSpPr>
        <p:spPr>
          <a:xfrm>
            <a:off x="2039816" y="605052"/>
            <a:ext cx="7757322" cy="3185487"/>
          </a:xfrm>
          <a:prstGeom prst="rect">
            <a:avLst/>
          </a:prstGeom>
          <a:solidFill>
            <a:schemeClr val="bg1"/>
          </a:solidFill>
          <a:ln w="19050">
            <a:solidFill>
              <a:srgbClr val="0070C0"/>
            </a:solidFill>
          </a:ln>
        </p:spPr>
        <p:txBody>
          <a:bodyPr wrap="square" rtlCol="0">
            <a:spAutoFit/>
          </a:bodyPr>
          <a:lstStyle/>
          <a:p>
            <a:pPr marL="265113" indent="-265113" algn="just">
              <a:spcBef>
                <a:spcPts val="600"/>
              </a:spcBef>
              <a:spcAft>
                <a:spcPts val="600"/>
              </a:spcAft>
              <a:buClr>
                <a:srgbClr val="1089FF"/>
              </a:buClr>
              <a:buSzPct val="120000"/>
              <a:buFont typeface="Wingdings" panose="05000000000000000000" pitchFamily="2" charset="2"/>
              <a:buChar char="§"/>
              <a:tabLst>
                <a:tab pos="447604" algn="l"/>
              </a:tabLst>
            </a:pPr>
            <a:r>
              <a:rPr lang="en-GB" sz="2000" b="1" kern="0" dirty="0">
                <a:solidFill>
                  <a:srgbClr val="1089FF"/>
                </a:solidFill>
                <a:uFill>
                  <a:solidFill>
                    <a:srgbClr val="1786C3"/>
                  </a:solidFill>
                </a:uFill>
                <a:ea typeface="Arial" panose="020B0604020202020204" pitchFamily="34" charset="0"/>
                <a:cs typeface="Arial"/>
                <a:sym typeface="Arial"/>
              </a:rPr>
              <a:t>Three main market segments</a:t>
            </a:r>
            <a:r>
              <a:rPr lang="en-GB" sz="2000" kern="0" dirty="0">
                <a:solidFill>
                  <a:srgbClr val="1089FF"/>
                </a:solidFill>
                <a:uFill>
                  <a:solidFill>
                    <a:srgbClr val="1786C3"/>
                  </a:solidFill>
                </a:uFill>
                <a:ea typeface="Arial" panose="020B0604020202020204" pitchFamily="34" charset="0"/>
                <a:cs typeface="Arial"/>
                <a:sym typeface="Arial"/>
              </a:rPr>
              <a:t>:</a:t>
            </a:r>
          </a:p>
          <a:p>
            <a:pPr marL="361950" lvl="1">
              <a:spcBef>
                <a:spcPts val="300"/>
              </a:spcBef>
              <a:spcAft>
                <a:spcPts val="300"/>
              </a:spcAft>
              <a:buClr>
                <a:srgbClr val="1089FF"/>
              </a:buClr>
              <a:buSzPct val="100000"/>
              <a:tabLst>
                <a:tab pos="447604" algn="l"/>
              </a:tabLst>
            </a:pPr>
            <a:r>
              <a:rPr lang="en-US" kern="0" dirty="0">
                <a:solidFill>
                  <a:srgbClr val="474747">
                    <a:lumMod val="75000"/>
                  </a:srgbClr>
                </a:solidFill>
                <a:uFill>
                  <a:solidFill>
                    <a:srgbClr val="1786C3"/>
                  </a:solidFill>
                </a:uFill>
                <a:ea typeface="Arial" panose="020B0604020202020204" pitchFamily="34" charset="0"/>
                <a:cs typeface="Arial"/>
                <a:sym typeface="Arial"/>
              </a:rPr>
              <a:t>	Replacing </a:t>
            </a:r>
            <a:r>
              <a:rPr lang="en-US" kern="0" dirty="0">
                <a:solidFill>
                  <a:schemeClr val="accent3"/>
                </a:solidFill>
                <a:uFill>
                  <a:solidFill>
                    <a:srgbClr val="1786C3"/>
                  </a:solidFill>
                </a:uFill>
                <a:ea typeface="Arial" panose="020B0604020202020204" pitchFamily="34" charset="0"/>
                <a:cs typeface="Arial"/>
                <a:sym typeface="Arial"/>
              </a:rPr>
              <a:t>coal-fired power plants </a:t>
            </a:r>
            <a:r>
              <a:rPr lang="en-US" kern="0" dirty="0">
                <a:solidFill>
                  <a:srgbClr val="474747">
                    <a:lumMod val="75000"/>
                  </a:srgbClr>
                </a:solidFill>
                <a:uFill>
                  <a:solidFill>
                    <a:srgbClr val="1786C3"/>
                  </a:solidFill>
                </a:uFill>
                <a:ea typeface="Arial" panose="020B0604020202020204" pitchFamily="34" charset="0"/>
                <a:cs typeface="Arial"/>
                <a:sym typeface="Arial"/>
              </a:rPr>
              <a:t>in the 300-400 MWe range,</a:t>
            </a:r>
            <a:endParaRPr lang="en-GB" kern="0" dirty="0">
              <a:solidFill>
                <a:srgbClr val="474747">
                  <a:lumMod val="75000"/>
                </a:srgbClr>
              </a:solidFill>
              <a:uFill>
                <a:solidFill>
                  <a:srgbClr val="1786C3"/>
                </a:solidFill>
              </a:uFill>
              <a:ea typeface="Arial" panose="020B0604020202020204" pitchFamily="34" charset="0"/>
              <a:cs typeface="Arial"/>
              <a:sym typeface="Arial"/>
            </a:endParaRPr>
          </a:p>
          <a:p>
            <a:pPr marL="361950" lvl="1">
              <a:spcBef>
                <a:spcPts val="300"/>
              </a:spcBef>
              <a:spcAft>
                <a:spcPts val="300"/>
              </a:spcAft>
              <a:buClr>
                <a:srgbClr val="1089FF"/>
              </a:buClr>
              <a:buSzPct val="100000"/>
              <a:tabLst>
                <a:tab pos="447604" algn="l"/>
              </a:tabLst>
            </a:pPr>
            <a:r>
              <a:rPr lang="en-GB" kern="0" dirty="0">
                <a:solidFill>
                  <a:srgbClr val="474747">
                    <a:lumMod val="75000"/>
                  </a:srgbClr>
                </a:solidFill>
                <a:uFill>
                  <a:solidFill>
                    <a:srgbClr val="1786C3"/>
                  </a:solidFill>
                </a:uFill>
                <a:ea typeface="Arial" panose="020B0604020202020204" pitchFamily="34" charset="0"/>
                <a:cs typeface="Arial"/>
                <a:sym typeface="Arial"/>
              </a:rPr>
              <a:t>	Supplying </a:t>
            </a:r>
            <a:r>
              <a:rPr lang="en-GB" kern="0" dirty="0">
                <a:solidFill>
                  <a:schemeClr val="accent3"/>
                </a:solidFill>
                <a:uFill>
                  <a:solidFill>
                    <a:srgbClr val="1786C3"/>
                  </a:solidFill>
                </a:uFill>
                <a:ea typeface="Arial" panose="020B0604020202020204" pitchFamily="34" charset="0"/>
                <a:cs typeface="Arial"/>
                <a:sym typeface="Arial"/>
              </a:rPr>
              <a:t>remote municipalities </a:t>
            </a:r>
            <a:r>
              <a:rPr lang="en-GB" kern="0" dirty="0">
                <a:solidFill>
                  <a:srgbClr val="474747">
                    <a:lumMod val="75000"/>
                  </a:srgbClr>
                </a:solidFill>
                <a:uFill>
                  <a:solidFill>
                    <a:srgbClr val="1786C3"/>
                  </a:solidFill>
                </a:uFill>
                <a:ea typeface="Arial" panose="020B0604020202020204" pitchFamily="34" charset="0"/>
                <a:cs typeface="Arial"/>
                <a:sym typeface="Arial"/>
              </a:rPr>
              <a:t>and energy-intensive industrial 	sites, </a:t>
            </a:r>
          </a:p>
          <a:p>
            <a:pPr marL="361950" lvl="1">
              <a:spcBef>
                <a:spcPts val="300"/>
              </a:spcBef>
              <a:spcAft>
                <a:spcPts val="300"/>
              </a:spcAft>
              <a:buClr>
                <a:srgbClr val="1089FF"/>
              </a:buClr>
              <a:buSzPct val="100000"/>
              <a:tabLst>
                <a:tab pos="447604" algn="l"/>
              </a:tabLst>
            </a:pPr>
            <a:r>
              <a:rPr lang="en-GB" kern="0" dirty="0">
                <a:solidFill>
                  <a:srgbClr val="474747">
                    <a:lumMod val="75000"/>
                  </a:srgbClr>
                </a:solidFill>
                <a:uFill>
                  <a:solidFill>
                    <a:srgbClr val="1786C3"/>
                  </a:solidFill>
                </a:uFill>
                <a:ea typeface="Arial" panose="020B0604020202020204" pitchFamily="34" charset="0"/>
                <a:cs typeface="Arial"/>
                <a:sym typeface="Arial"/>
              </a:rPr>
              <a:t>	</a:t>
            </a:r>
            <a:r>
              <a:rPr lang="en-GB" kern="0" dirty="0">
                <a:solidFill>
                  <a:schemeClr val="accent3"/>
                </a:solidFill>
                <a:uFill>
                  <a:solidFill>
                    <a:srgbClr val="1786C3"/>
                  </a:solidFill>
                </a:uFill>
                <a:cs typeface="Arial"/>
                <a:sym typeface="Arial"/>
              </a:rPr>
              <a:t>Powering grids </a:t>
            </a:r>
            <a:r>
              <a:rPr lang="en-US" kern="0" dirty="0">
                <a:solidFill>
                  <a:srgbClr val="474747">
                    <a:lumMod val="75000"/>
                  </a:srgbClr>
                </a:solidFill>
                <a:uFill>
                  <a:solidFill>
                    <a:srgbClr val="1786C3"/>
                  </a:solidFill>
                </a:uFill>
                <a:ea typeface="Arial" panose="020B0604020202020204" pitchFamily="34" charset="0"/>
                <a:cs typeface="Arial"/>
                <a:sym typeface="Arial"/>
              </a:rPr>
              <a:t>with limited capacity for large power plants or demanding small incremental power build-up.</a:t>
            </a:r>
          </a:p>
          <a:p>
            <a:pPr marL="265113" indent="-265113" algn="just">
              <a:spcBef>
                <a:spcPts val="600"/>
              </a:spcBef>
              <a:spcAft>
                <a:spcPts val="600"/>
              </a:spcAft>
              <a:buClr>
                <a:srgbClr val="1089FF"/>
              </a:buClr>
              <a:buSzPct val="120000"/>
              <a:buFont typeface="Wingdings" panose="05000000000000000000" pitchFamily="2" charset="2"/>
              <a:buChar char="§"/>
              <a:tabLst>
                <a:tab pos="447604" algn="l"/>
              </a:tabLst>
            </a:pPr>
            <a:r>
              <a:rPr lang="en-US" sz="2000" b="1" kern="0" dirty="0">
                <a:solidFill>
                  <a:srgbClr val="1089FF"/>
                </a:solidFill>
                <a:uFill>
                  <a:solidFill>
                    <a:srgbClr val="1786C3"/>
                  </a:solidFill>
                </a:uFill>
                <a:ea typeface="Arial" panose="020B0604020202020204" pitchFamily="34" charset="0"/>
                <a:cs typeface="Arial"/>
                <a:sym typeface="Arial"/>
              </a:rPr>
              <a:t>Adapted to multipurpose uses</a:t>
            </a:r>
            <a:r>
              <a:rPr lang="en-US" sz="2000" kern="0" dirty="0">
                <a:solidFill>
                  <a:srgbClr val="1089FF"/>
                </a:solidFill>
                <a:uFill>
                  <a:solidFill>
                    <a:srgbClr val="1786C3"/>
                  </a:solidFill>
                </a:uFill>
                <a:ea typeface="Arial" panose="020B0604020202020204" pitchFamily="34" charset="0"/>
                <a:cs typeface="Arial"/>
                <a:sym typeface="Arial"/>
              </a:rPr>
              <a:t>: </a:t>
            </a:r>
          </a:p>
          <a:p>
            <a:pPr lvl="1" algn="just">
              <a:spcBef>
                <a:spcPts val="600"/>
              </a:spcBef>
              <a:spcAft>
                <a:spcPts val="600"/>
              </a:spcAft>
              <a:buClr>
                <a:srgbClr val="1089FF"/>
              </a:buClr>
              <a:buSzPct val="120000"/>
              <a:tabLst>
                <a:tab pos="447604" algn="l"/>
              </a:tabLst>
            </a:pPr>
            <a:r>
              <a:rPr lang="en-US" kern="0" dirty="0">
                <a:solidFill>
                  <a:srgbClr val="474747">
                    <a:lumMod val="75000"/>
                  </a:srgbClr>
                </a:solidFill>
                <a:uFill>
                  <a:solidFill>
                    <a:srgbClr val="1786C3"/>
                  </a:solidFill>
                </a:uFill>
                <a:ea typeface="Arial" panose="020B0604020202020204" pitchFamily="34" charset="0"/>
                <a:cs typeface="Arial"/>
                <a:sym typeface="Arial"/>
              </a:rPr>
              <a:t>Hydrogen production, heat &amp; electricity cogeneration, district heating, water desalination.</a:t>
            </a:r>
            <a:endParaRPr lang="fr-FR" sz="1400" kern="0" dirty="0">
              <a:solidFill>
                <a:srgbClr val="474747">
                  <a:lumMod val="75000"/>
                </a:srgbClr>
              </a:solidFill>
              <a:cs typeface="Arial"/>
              <a:sym typeface="Arial"/>
            </a:endParaRPr>
          </a:p>
        </p:txBody>
      </p:sp>
      <p:pic>
        <p:nvPicPr>
          <p:cNvPr id="5124" name="Picture 4" descr="Replace Svg Png Icon Free Download (#269619) - OnlineWebFonts.COM">
            <a:extLst>
              <a:ext uri="{FF2B5EF4-FFF2-40B4-BE49-F238E27FC236}">
                <a16:creationId xmlns:a16="http://schemas.microsoft.com/office/drawing/2014/main" id="{359638DE-03A9-46D0-A3CC-4C9FE9DB9C4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12909" y="1062339"/>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a:extLst>
              <a:ext uri="{FF2B5EF4-FFF2-40B4-BE49-F238E27FC236}">
                <a16:creationId xmlns:a16="http://schemas.microsoft.com/office/drawing/2014/main" id="{E51769D6-0434-4C38-89B4-275B9C252E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2791" y="1504568"/>
            <a:ext cx="324236" cy="324236"/>
          </a:xfrm>
          <a:prstGeom prst="rect">
            <a:avLst/>
          </a:prstGeom>
        </p:spPr>
      </p:pic>
      <p:pic>
        <p:nvPicPr>
          <p:cNvPr id="23" name="Image 22">
            <a:extLst>
              <a:ext uri="{FF2B5EF4-FFF2-40B4-BE49-F238E27FC236}">
                <a16:creationId xmlns:a16="http://schemas.microsoft.com/office/drawing/2014/main" id="{DEDF4DDD-0A47-4B19-AC6B-2CAAD80D5F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76909" y="1957676"/>
            <a:ext cx="396000" cy="304387"/>
          </a:xfrm>
          <a:prstGeom prst="rect">
            <a:avLst/>
          </a:prstGeom>
        </p:spPr>
      </p:pic>
      <p:pic>
        <p:nvPicPr>
          <p:cNvPr id="5128" name="Picture 8" descr="Versatile icon multifunction sign Royalty Free Vector Image">
            <a:extLst>
              <a:ext uri="{FF2B5EF4-FFF2-40B4-BE49-F238E27FC236}">
                <a16:creationId xmlns:a16="http://schemas.microsoft.com/office/drawing/2014/main" id="{01298FAA-3A09-4517-8BA0-97055DE90CE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0449" t="12555" r="20598" b="22755"/>
          <a:stretch/>
        </p:blipFill>
        <p:spPr bwMode="auto">
          <a:xfrm>
            <a:off x="2109173" y="3332088"/>
            <a:ext cx="331473" cy="324000"/>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 23">
            <a:extLst>
              <a:ext uri="{FF2B5EF4-FFF2-40B4-BE49-F238E27FC236}">
                <a16:creationId xmlns:a16="http://schemas.microsoft.com/office/drawing/2014/main" id="{BEC4C1F1-CA23-4913-92D3-A373E73DCD5F}"/>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036716" y="3918759"/>
            <a:ext cx="3516388" cy="2340000"/>
          </a:xfrm>
          <a:prstGeom prst="rect">
            <a:avLst/>
          </a:prstGeom>
        </p:spPr>
      </p:pic>
      <p:sp>
        <p:nvSpPr>
          <p:cNvPr id="12" name="Espace réservé du numéro de diapositive 1">
            <a:extLst>
              <a:ext uri="{FF2B5EF4-FFF2-40B4-BE49-F238E27FC236}">
                <a16:creationId xmlns:a16="http://schemas.microsoft.com/office/drawing/2014/main" id="{19FB2CE0-CAF3-46A5-AC20-803C8CD8F196}"/>
              </a:ext>
            </a:extLst>
          </p:cNvPr>
          <p:cNvSpPr txBox="1">
            <a:spLocks/>
          </p:cNvSpPr>
          <p:nvPr/>
        </p:nvSpPr>
        <p:spPr>
          <a:xfrm>
            <a:off x="11658617" y="6274688"/>
            <a:ext cx="563457" cy="365125"/>
          </a:xfrm>
          <a:prstGeom prst="rect">
            <a:avLst/>
          </a:prstGeom>
        </p:spPr>
        <p:txBody>
          <a:bodyPr/>
          <a:lstStyle>
            <a:defPPr>
              <a:defRPr lang="fr-FR"/>
            </a:defPPr>
            <a:lvl1pPr algn="r">
              <a:defRPr sz="900">
                <a:solidFill>
                  <a:schemeClr val="bg1"/>
                </a:solidFill>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D543F6-8A65-4B3F-AB13-207133842824}" type="slidenum">
              <a:rPr lang="fr-FR"/>
              <a:pPr/>
              <a:t>10</a:t>
            </a:fld>
            <a:endParaRPr lang="fr-FR" dirty="0"/>
          </a:p>
        </p:txBody>
      </p:sp>
      <p:sp>
        <p:nvSpPr>
          <p:cNvPr id="13" name="Espace réservé du pied de page 2">
            <a:extLst>
              <a:ext uri="{FF2B5EF4-FFF2-40B4-BE49-F238E27FC236}">
                <a16:creationId xmlns:a16="http://schemas.microsoft.com/office/drawing/2014/main" id="{FF4D73A8-5DFE-4C61-ACF7-BBE0406ACDFD}"/>
              </a:ext>
            </a:extLst>
          </p:cNvPr>
          <p:cNvSpPr>
            <a:spLocks noGrp="1"/>
          </p:cNvSpPr>
          <p:nvPr>
            <p:ph type="ftr" sz="quarter" idx="3"/>
          </p:nvPr>
        </p:nvSpPr>
        <p:spPr>
          <a:xfrm>
            <a:off x="1952625" y="6523108"/>
            <a:ext cx="8343900" cy="343995"/>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dirty="0">
                <a:solidFill>
                  <a:srgbClr val="7F7F7F">
                    <a:tint val="75000"/>
                  </a:srgbClr>
                </a:solidFill>
              </a:rPr>
              <a:t>EDF reserves all rights in this document and in the information contained therein. </a:t>
            </a:r>
          </a:p>
          <a:p>
            <a:r>
              <a:rPr lang="en-US" dirty="0">
                <a:solidFill>
                  <a:srgbClr val="7F7F7F">
                    <a:tint val="75000"/>
                  </a:srgbClr>
                </a:solidFill>
              </a:rPr>
              <a:t>Reproduction, use or disclosure to third party without express authorization is strictly prohibited</a:t>
            </a:r>
            <a:endParaRPr lang="fr-FR" dirty="0">
              <a:solidFill>
                <a:srgbClr val="7F7F7F">
                  <a:tint val="75000"/>
                </a:srgbClr>
              </a:solidFill>
            </a:endParaRPr>
          </a:p>
        </p:txBody>
      </p:sp>
    </p:spTree>
    <p:extLst>
      <p:ext uri="{BB962C8B-B14F-4D97-AF65-F5344CB8AC3E}">
        <p14:creationId xmlns:p14="http://schemas.microsoft.com/office/powerpoint/2010/main" val="1122953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E28B6BA-8402-4411-9D37-74D2ADDB6543}"/>
              </a:ext>
            </a:extLst>
          </p:cNvPr>
          <p:cNvSpPr>
            <a:spLocks noGrp="1"/>
          </p:cNvSpPr>
          <p:nvPr>
            <p:ph type="sldNum" sz="quarter" idx="12"/>
          </p:nvPr>
        </p:nvSpPr>
        <p:spPr/>
        <p:txBody>
          <a:bodyPr/>
          <a:lstStyle/>
          <a:p>
            <a:fld id="{7DD543F6-8A65-4B3F-AB13-207133842824}" type="slidenum">
              <a:rPr lang="fr-FR" smtClean="0"/>
              <a:pPr/>
              <a:t>11</a:t>
            </a:fld>
            <a:endParaRPr lang="fr-FR"/>
          </a:p>
        </p:txBody>
      </p:sp>
      <p:sp>
        <p:nvSpPr>
          <p:cNvPr id="4" name="Sous-titre 3">
            <a:extLst>
              <a:ext uri="{FF2B5EF4-FFF2-40B4-BE49-F238E27FC236}">
                <a16:creationId xmlns:a16="http://schemas.microsoft.com/office/drawing/2014/main" id="{FEFF5DD4-FB2B-40AB-9152-265591E4E000}"/>
              </a:ext>
            </a:extLst>
          </p:cNvPr>
          <p:cNvSpPr>
            <a:spLocks noGrp="1"/>
          </p:cNvSpPr>
          <p:nvPr>
            <p:ph type="subTitle" idx="1"/>
          </p:nvPr>
        </p:nvSpPr>
        <p:spPr/>
        <p:txBody>
          <a:bodyPr/>
          <a:lstStyle/>
          <a:p>
            <a:r>
              <a:rPr lang="en-GB" dirty="0"/>
              <a:t>Why choosing NUWARD™?</a:t>
            </a:r>
          </a:p>
        </p:txBody>
      </p:sp>
    </p:spTree>
    <p:extLst>
      <p:ext uri="{BB962C8B-B14F-4D97-AF65-F5344CB8AC3E}">
        <p14:creationId xmlns:p14="http://schemas.microsoft.com/office/powerpoint/2010/main" val="235025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ED8A1462-B856-4DA8-89AF-39CEE9F0702A}"/>
              </a:ext>
            </a:extLst>
          </p:cNvPr>
          <p:cNvSpPr>
            <a:spLocks noGrp="1"/>
          </p:cNvSpPr>
          <p:nvPr>
            <p:ph type="ftr" sz="quarter" idx="3"/>
          </p:nvPr>
        </p:nvSpPr>
        <p:spPr/>
        <p:txBody>
          <a:bodyPr/>
          <a:lstStyle/>
          <a:p>
            <a:r>
              <a:rPr lang="en-US" dirty="0">
                <a:solidFill>
                  <a:srgbClr val="7F7F7F">
                    <a:tint val="75000"/>
                  </a:srgbClr>
                </a:solidFill>
              </a:rPr>
              <a:t>EDF reserves all rights in this document and in the information contained therein. </a:t>
            </a:r>
          </a:p>
          <a:p>
            <a:r>
              <a:rPr lang="en-US" dirty="0">
                <a:solidFill>
                  <a:srgbClr val="7F7F7F">
                    <a:tint val="75000"/>
                  </a:srgbClr>
                </a:solidFill>
              </a:rPr>
              <a:t>Reproduction, use or disclosure to third party without express authorization is strictly prohibited</a:t>
            </a:r>
            <a:endParaRPr lang="fr-FR" dirty="0">
              <a:solidFill>
                <a:srgbClr val="7F7F7F">
                  <a:tint val="75000"/>
                </a:srgbClr>
              </a:solidFill>
            </a:endParaRPr>
          </a:p>
        </p:txBody>
      </p:sp>
      <p:pic>
        <p:nvPicPr>
          <p:cNvPr id="5" name="Image 4">
            <a:extLst>
              <a:ext uri="{FF2B5EF4-FFF2-40B4-BE49-F238E27FC236}">
                <a16:creationId xmlns:a16="http://schemas.microsoft.com/office/drawing/2014/main" id="{4ADB4B49-990E-4FC2-9A43-219A25560D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4031" y="1881143"/>
            <a:ext cx="6426224" cy="3605362"/>
          </a:xfrm>
          <a:prstGeom prst="rect">
            <a:avLst/>
          </a:prstGeom>
        </p:spPr>
      </p:pic>
      <p:cxnSp>
        <p:nvCxnSpPr>
          <p:cNvPr id="7" name="Connecteur droit 6">
            <a:extLst>
              <a:ext uri="{FF2B5EF4-FFF2-40B4-BE49-F238E27FC236}">
                <a16:creationId xmlns:a16="http://schemas.microsoft.com/office/drawing/2014/main" id="{B27F449A-FF48-4629-ABFE-A5110FA490BC}"/>
              </a:ext>
            </a:extLst>
          </p:cNvPr>
          <p:cNvCxnSpPr>
            <a:cxnSpLocks/>
            <a:endCxn id="8" idx="3"/>
          </p:cNvCxnSpPr>
          <p:nvPr/>
        </p:nvCxnSpPr>
        <p:spPr>
          <a:xfrm flipH="1" flipV="1">
            <a:off x="2452251" y="2394049"/>
            <a:ext cx="1869742" cy="922251"/>
          </a:xfrm>
          <a:prstGeom prst="line">
            <a:avLst/>
          </a:prstGeom>
          <a:ln>
            <a:solidFill>
              <a:srgbClr val="1089F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TextBox 27">
            <a:extLst>
              <a:ext uri="{FF2B5EF4-FFF2-40B4-BE49-F238E27FC236}">
                <a16:creationId xmlns:a16="http://schemas.microsoft.com/office/drawing/2014/main" id="{E991BA66-7D2E-404A-A0BD-A4A8996E0D4D}"/>
              </a:ext>
            </a:extLst>
          </p:cNvPr>
          <p:cNvSpPr txBox="1"/>
          <p:nvPr/>
        </p:nvSpPr>
        <p:spPr>
          <a:xfrm>
            <a:off x="259240" y="2070883"/>
            <a:ext cx="2193011" cy="646331"/>
          </a:xfrm>
          <a:prstGeom prst="rect">
            <a:avLst/>
          </a:prstGeom>
          <a:noFill/>
        </p:spPr>
        <p:txBody>
          <a:bodyPr wrap="square" rtlCol="0">
            <a:spAutoFit/>
          </a:bodyPr>
          <a:lstStyle/>
          <a:p>
            <a:pPr defTabSz="720000">
              <a:defRPr/>
            </a:pPr>
            <a:r>
              <a:rPr lang="en-GB" sz="1200" dirty="0">
                <a:solidFill>
                  <a:schemeClr val="tx1">
                    <a:lumMod val="65000"/>
                    <a:lumOff val="35000"/>
                  </a:schemeClr>
                </a:solidFill>
              </a:rPr>
              <a:t>Technological </a:t>
            </a:r>
            <a:r>
              <a:rPr lang="en-GB" sz="1200" b="1" dirty="0">
                <a:solidFill>
                  <a:schemeClr val="tx1">
                    <a:lumMod val="65000"/>
                    <a:lumOff val="35000"/>
                  </a:schemeClr>
                </a:solidFill>
              </a:rPr>
              <a:t>research</a:t>
            </a:r>
            <a:r>
              <a:rPr lang="en-GB" sz="1200" dirty="0">
                <a:solidFill>
                  <a:schemeClr val="tx1">
                    <a:lumMod val="65000"/>
                    <a:lumOff val="35000"/>
                  </a:schemeClr>
                </a:solidFill>
              </a:rPr>
              <a:t>, development and </a:t>
            </a:r>
            <a:r>
              <a:rPr lang="en-GB" sz="1200" b="1" dirty="0">
                <a:solidFill>
                  <a:schemeClr val="tx1">
                    <a:lumMod val="65000"/>
                    <a:lumOff val="35000"/>
                  </a:schemeClr>
                </a:solidFill>
              </a:rPr>
              <a:t>innovation</a:t>
            </a:r>
            <a:r>
              <a:rPr lang="en-GB" sz="1200" dirty="0">
                <a:solidFill>
                  <a:schemeClr val="tx1">
                    <a:lumMod val="65000"/>
                    <a:lumOff val="35000"/>
                  </a:schemeClr>
                </a:solidFill>
              </a:rPr>
              <a:t> expert in low carbon energies</a:t>
            </a:r>
          </a:p>
        </p:txBody>
      </p:sp>
      <p:cxnSp>
        <p:nvCxnSpPr>
          <p:cNvPr id="9" name="Connecteur droit 8">
            <a:extLst>
              <a:ext uri="{FF2B5EF4-FFF2-40B4-BE49-F238E27FC236}">
                <a16:creationId xmlns:a16="http://schemas.microsoft.com/office/drawing/2014/main" id="{C7B16F87-9D43-4B90-9DCF-1772BBE12992}"/>
              </a:ext>
            </a:extLst>
          </p:cNvPr>
          <p:cNvCxnSpPr>
            <a:cxnSpLocks/>
          </p:cNvCxnSpPr>
          <p:nvPr/>
        </p:nvCxnSpPr>
        <p:spPr>
          <a:xfrm flipH="1">
            <a:off x="2446257" y="4195384"/>
            <a:ext cx="1625531" cy="361032"/>
          </a:xfrm>
          <a:prstGeom prst="line">
            <a:avLst/>
          </a:prstGeom>
          <a:ln>
            <a:solidFill>
              <a:srgbClr val="1089F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7C73664-23DA-46A9-9061-852BC8967A20}"/>
              </a:ext>
            </a:extLst>
          </p:cNvPr>
          <p:cNvSpPr txBox="1"/>
          <p:nvPr/>
        </p:nvSpPr>
        <p:spPr>
          <a:xfrm>
            <a:off x="259241" y="3702201"/>
            <a:ext cx="2135171"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lumMod val="65000"/>
                    <a:lumOff val="35000"/>
                  </a:schemeClr>
                </a:solidFill>
                <a:effectLst/>
                <a:uLnTx/>
                <a:uFillTx/>
                <a:ea typeface="+mn-ea"/>
                <a:cs typeface="+mn-cs"/>
              </a:rPr>
              <a:t>International experts in Naval Defence and owner of the French </a:t>
            </a:r>
            <a:r>
              <a:rPr kumimoji="0" lang="en-GB" sz="1200" b="1" i="0" u="none" strike="noStrike" kern="1200" cap="none" spc="0" normalizeH="0" baseline="0" noProof="0" dirty="0">
                <a:ln>
                  <a:noFill/>
                </a:ln>
                <a:solidFill>
                  <a:schemeClr val="tx1">
                    <a:lumMod val="65000"/>
                    <a:lumOff val="35000"/>
                  </a:schemeClr>
                </a:solidFill>
                <a:effectLst/>
                <a:uLnTx/>
                <a:uFillTx/>
                <a:ea typeface="+mn-ea"/>
                <a:cs typeface="+mn-cs"/>
              </a:rPr>
              <a:t>naval knowledge </a:t>
            </a:r>
            <a:r>
              <a:rPr kumimoji="0" lang="en-GB" sz="1200" b="0" i="0" u="none" strike="noStrike" kern="1200" cap="none" spc="0" normalizeH="0" baseline="0" noProof="0" dirty="0">
                <a:ln>
                  <a:noFill/>
                </a:ln>
                <a:solidFill>
                  <a:schemeClr val="tx1">
                    <a:lumMod val="65000"/>
                    <a:lumOff val="35000"/>
                  </a:schemeClr>
                </a:solidFill>
                <a:effectLst/>
                <a:uLnTx/>
                <a:uFillTx/>
                <a:ea typeface="+mn-ea"/>
                <a:cs typeface="+mn-cs"/>
              </a:rPr>
              <a:t>base, designer and developer of innovative solutions to meet the needs of naval fleets and other </a:t>
            </a:r>
            <a:r>
              <a:rPr kumimoji="0" lang="en-GB" sz="1200" b="1" i="0" u="none" strike="noStrike" kern="1200" cap="none" spc="0" normalizeH="0" baseline="0" noProof="0" dirty="0">
                <a:ln>
                  <a:noFill/>
                </a:ln>
                <a:solidFill>
                  <a:schemeClr val="tx1">
                    <a:lumMod val="65000"/>
                    <a:lumOff val="35000"/>
                  </a:schemeClr>
                </a:solidFill>
                <a:effectLst/>
                <a:uLnTx/>
                <a:uFillTx/>
                <a:ea typeface="+mn-ea"/>
                <a:cs typeface="+mn-cs"/>
              </a:rPr>
              <a:t>advanced technology </a:t>
            </a:r>
            <a:r>
              <a:rPr kumimoji="0" lang="en-GB" sz="1200" b="0" i="0" u="none" strike="noStrike" kern="1200" cap="none" spc="0" normalizeH="0" baseline="0" noProof="0" dirty="0">
                <a:ln>
                  <a:noFill/>
                </a:ln>
                <a:solidFill>
                  <a:schemeClr val="tx1">
                    <a:lumMod val="65000"/>
                    <a:lumOff val="35000"/>
                  </a:schemeClr>
                </a:solidFill>
                <a:effectLst/>
                <a:uLnTx/>
                <a:uFillTx/>
                <a:ea typeface="+mn-ea"/>
                <a:cs typeface="+mn-cs"/>
              </a:rPr>
              <a:t>industries</a:t>
            </a:r>
          </a:p>
        </p:txBody>
      </p:sp>
      <p:cxnSp>
        <p:nvCxnSpPr>
          <p:cNvPr id="17" name="Connecteur droit 16">
            <a:extLst>
              <a:ext uri="{FF2B5EF4-FFF2-40B4-BE49-F238E27FC236}">
                <a16:creationId xmlns:a16="http://schemas.microsoft.com/office/drawing/2014/main" id="{F6050610-9E9A-4B2F-9496-A7224B28126B}"/>
              </a:ext>
            </a:extLst>
          </p:cNvPr>
          <p:cNvCxnSpPr>
            <a:cxnSpLocks/>
          </p:cNvCxnSpPr>
          <p:nvPr/>
        </p:nvCxnSpPr>
        <p:spPr>
          <a:xfrm>
            <a:off x="6096000" y="5311034"/>
            <a:ext cx="0" cy="252000"/>
          </a:xfrm>
          <a:prstGeom prst="line">
            <a:avLst/>
          </a:prstGeom>
          <a:ln>
            <a:solidFill>
              <a:srgbClr val="1089F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7D103781-8D59-4DFD-834E-BD894A107002}"/>
              </a:ext>
            </a:extLst>
          </p:cNvPr>
          <p:cNvSpPr txBox="1"/>
          <p:nvPr/>
        </p:nvSpPr>
        <p:spPr>
          <a:xfrm>
            <a:off x="4095750" y="5569001"/>
            <a:ext cx="4293909" cy="830997"/>
          </a:xfrm>
          <a:prstGeom prst="rect">
            <a:avLst/>
          </a:prstGeom>
          <a:noFill/>
        </p:spPr>
        <p:txBody>
          <a:bodyPr wrap="square">
            <a:spAutoFit/>
          </a:bodyPr>
          <a:lstStyle/>
          <a:p>
            <a:r>
              <a:rPr lang="en-US" sz="1200" b="1" dirty="0">
                <a:solidFill>
                  <a:schemeClr val="tx1">
                    <a:lumMod val="65000"/>
                    <a:lumOff val="35000"/>
                  </a:schemeClr>
                </a:solidFill>
              </a:rPr>
              <a:t>Architect engineer and responsible designer </a:t>
            </a:r>
            <a:r>
              <a:rPr lang="en-US" sz="1200" dirty="0">
                <a:solidFill>
                  <a:schemeClr val="tx1">
                    <a:lumMod val="65000"/>
                    <a:lumOff val="35000"/>
                  </a:schemeClr>
                </a:solidFill>
              </a:rPr>
              <a:t>for the Belgian nuclear fleet since the 1960’s, civil engineering partner of EDF’s French operating fleet and international engineering consultancy</a:t>
            </a:r>
          </a:p>
        </p:txBody>
      </p:sp>
      <p:cxnSp>
        <p:nvCxnSpPr>
          <p:cNvPr id="24" name="Connecteur droit 23">
            <a:extLst>
              <a:ext uri="{FF2B5EF4-FFF2-40B4-BE49-F238E27FC236}">
                <a16:creationId xmlns:a16="http://schemas.microsoft.com/office/drawing/2014/main" id="{5D0C554E-3443-4BAB-8643-699557BAA35A}"/>
              </a:ext>
            </a:extLst>
          </p:cNvPr>
          <p:cNvCxnSpPr>
            <a:cxnSpLocks/>
          </p:cNvCxnSpPr>
          <p:nvPr/>
        </p:nvCxnSpPr>
        <p:spPr>
          <a:xfrm flipH="1" flipV="1">
            <a:off x="8202897" y="4195384"/>
            <a:ext cx="1536852" cy="570961"/>
          </a:xfrm>
          <a:prstGeom prst="line">
            <a:avLst/>
          </a:prstGeom>
          <a:ln>
            <a:solidFill>
              <a:srgbClr val="1089F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D0901148-0BC4-4A8B-8773-E70351EAFA7A}"/>
              </a:ext>
            </a:extLst>
          </p:cNvPr>
          <p:cNvSpPr txBox="1"/>
          <p:nvPr/>
        </p:nvSpPr>
        <p:spPr>
          <a:xfrm>
            <a:off x="9797587" y="4073848"/>
            <a:ext cx="2394413" cy="1384995"/>
          </a:xfrm>
          <a:prstGeom prst="rect">
            <a:avLst/>
          </a:prstGeom>
          <a:noFill/>
        </p:spPr>
        <p:txBody>
          <a:bodyPr wrap="square">
            <a:spAutoFit/>
          </a:bodyPr>
          <a:lstStyle/>
          <a:p>
            <a:r>
              <a:rPr lang="en-GB" sz="1200" dirty="0">
                <a:solidFill>
                  <a:schemeClr val="tx1">
                    <a:lumMod val="65000"/>
                    <a:lumOff val="35000"/>
                  </a:schemeClr>
                </a:solidFill>
              </a:rPr>
              <a:t>International leader on the nuclear worldwide market, designer and supplier of </a:t>
            </a:r>
            <a:r>
              <a:rPr lang="en-GB" sz="1200" b="1" dirty="0">
                <a:solidFill>
                  <a:schemeClr val="tx1">
                    <a:lumMod val="65000"/>
                    <a:lumOff val="35000"/>
                  </a:schemeClr>
                </a:solidFill>
              </a:rPr>
              <a:t>nuclear steam supply systems</a:t>
            </a:r>
            <a:r>
              <a:rPr lang="en-GB" sz="1200" dirty="0">
                <a:solidFill>
                  <a:schemeClr val="tx1">
                    <a:lumMod val="65000"/>
                    <a:lumOff val="35000"/>
                  </a:schemeClr>
                </a:solidFill>
              </a:rPr>
              <a:t> and nuclear equipment, services and </a:t>
            </a:r>
            <a:r>
              <a:rPr lang="en-GB" sz="1200" b="1" dirty="0">
                <a:solidFill>
                  <a:schemeClr val="tx1">
                    <a:lumMod val="65000"/>
                    <a:lumOff val="35000"/>
                  </a:schemeClr>
                </a:solidFill>
              </a:rPr>
              <a:t>fuel delivering </a:t>
            </a:r>
            <a:r>
              <a:rPr lang="en-GB" sz="1200" dirty="0">
                <a:solidFill>
                  <a:schemeClr val="tx1">
                    <a:lumMod val="65000"/>
                    <a:lumOff val="35000"/>
                  </a:schemeClr>
                </a:solidFill>
              </a:rPr>
              <a:t>the highest levels of safety and performance</a:t>
            </a:r>
          </a:p>
        </p:txBody>
      </p:sp>
      <p:cxnSp>
        <p:nvCxnSpPr>
          <p:cNvPr id="28" name="Connecteur droit 27">
            <a:extLst>
              <a:ext uri="{FF2B5EF4-FFF2-40B4-BE49-F238E27FC236}">
                <a16:creationId xmlns:a16="http://schemas.microsoft.com/office/drawing/2014/main" id="{6E5DD0A0-8C1F-4A69-B314-ABB45EFA6BA1}"/>
              </a:ext>
            </a:extLst>
          </p:cNvPr>
          <p:cNvCxnSpPr>
            <a:cxnSpLocks/>
          </p:cNvCxnSpPr>
          <p:nvPr/>
        </p:nvCxnSpPr>
        <p:spPr>
          <a:xfrm flipH="1">
            <a:off x="8202896" y="2574596"/>
            <a:ext cx="1536853" cy="782075"/>
          </a:xfrm>
          <a:prstGeom prst="line">
            <a:avLst/>
          </a:prstGeom>
          <a:ln>
            <a:solidFill>
              <a:srgbClr val="1089F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95C275F2-21B8-4281-9830-A042F2F0667A}"/>
              </a:ext>
            </a:extLst>
          </p:cNvPr>
          <p:cNvSpPr txBox="1"/>
          <p:nvPr/>
        </p:nvSpPr>
        <p:spPr>
          <a:xfrm>
            <a:off x="9782167" y="1982173"/>
            <a:ext cx="2029118" cy="1200329"/>
          </a:xfrm>
          <a:prstGeom prst="rect">
            <a:avLst/>
          </a:prstGeom>
          <a:noFill/>
        </p:spPr>
        <p:txBody>
          <a:bodyPr wrap="square">
            <a:spAutoFit/>
          </a:bodyPr>
          <a:lstStyle/>
          <a:p>
            <a:r>
              <a:rPr lang="en-GB" sz="1200" dirty="0">
                <a:solidFill>
                  <a:schemeClr val="tx1">
                    <a:lumMod val="65000"/>
                    <a:lumOff val="35000"/>
                  </a:schemeClr>
                </a:solidFill>
              </a:rPr>
              <a:t>Specialised in design, construction, commissioning and operational maintenance of </a:t>
            </a:r>
            <a:r>
              <a:rPr lang="en-GB" sz="1200" b="1" dirty="0">
                <a:solidFill>
                  <a:schemeClr val="tx1">
                    <a:lumMod val="65000"/>
                    <a:lumOff val="35000"/>
                  </a:schemeClr>
                </a:solidFill>
              </a:rPr>
              <a:t>compact nuclear reactors</a:t>
            </a:r>
          </a:p>
        </p:txBody>
      </p:sp>
      <p:sp>
        <p:nvSpPr>
          <p:cNvPr id="34" name="Titre 1">
            <a:extLst>
              <a:ext uri="{FF2B5EF4-FFF2-40B4-BE49-F238E27FC236}">
                <a16:creationId xmlns:a16="http://schemas.microsoft.com/office/drawing/2014/main" id="{5478887D-8B63-4F78-99DF-AC708C792F4F}"/>
              </a:ext>
            </a:extLst>
          </p:cNvPr>
          <p:cNvSpPr>
            <a:spLocks noGrp="1"/>
          </p:cNvSpPr>
          <p:nvPr>
            <p:ph type="title"/>
          </p:nvPr>
        </p:nvSpPr>
        <p:spPr>
          <a:xfrm>
            <a:off x="-27004" y="12004"/>
            <a:ext cx="10984070" cy="705314"/>
          </a:xfrm>
        </p:spPr>
        <p:txBody>
          <a:bodyPr/>
          <a:lstStyle/>
          <a:p>
            <a:r>
              <a:rPr lang="en-GB" b="1" dirty="0">
                <a:solidFill>
                  <a:schemeClr val="accent1"/>
                </a:solidFill>
              </a:rPr>
              <a:t>NUWARD™: </a:t>
            </a:r>
            <a:r>
              <a:rPr lang="en-US" b="1" dirty="0">
                <a:solidFill>
                  <a:srgbClr val="002060"/>
                </a:solidFill>
              </a:rPr>
              <a:t>Experience Based Technology</a:t>
            </a:r>
            <a:endParaRPr lang="fr-FR" b="1" dirty="0">
              <a:solidFill>
                <a:schemeClr val="accent1"/>
              </a:solidFill>
            </a:endParaRPr>
          </a:p>
        </p:txBody>
      </p:sp>
      <p:sp>
        <p:nvSpPr>
          <p:cNvPr id="36" name="ZoneTexte 35">
            <a:extLst>
              <a:ext uri="{FF2B5EF4-FFF2-40B4-BE49-F238E27FC236}">
                <a16:creationId xmlns:a16="http://schemas.microsoft.com/office/drawing/2014/main" id="{52DFBF4B-9A90-4EA4-9983-533E94B86414}"/>
              </a:ext>
            </a:extLst>
          </p:cNvPr>
          <p:cNvSpPr txBox="1"/>
          <p:nvPr/>
        </p:nvSpPr>
        <p:spPr>
          <a:xfrm>
            <a:off x="3710485" y="724103"/>
            <a:ext cx="2369368" cy="461665"/>
          </a:xfrm>
          <a:prstGeom prst="rect">
            <a:avLst/>
          </a:prstGeom>
          <a:noFill/>
        </p:spPr>
        <p:txBody>
          <a:bodyPr wrap="square">
            <a:spAutoFit/>
          </a:bodyPr>
          <a:lstStyle/>
          <a:p>
            <a:pPr algn="ctr" defTabSz="454548" fontAlgn="base">
              <a:spcBef>
                <a:spcPct val="0"/>
              </a:spcBef>
              <a:spcAft>
                <a:spcPct val="0"/>
              </a:spcAft>
              <a:defRPr sz="2800" b="1" cap="all">
                <a:solidFill>
                  <a:srgbClr val="FFFFFF"/>
                </a:solidFill>
              </a:defRPr>
            </a:pPr>
            <a:r>
              <a:rPr lang="en-US" sz="1200" b="1" dirty="0">
                <a:solidFill>
                  <a:schemeClr val="tx1">
                    <a:lumMod val="65000"/>
                    <a:lumOff val="35000"/>
                  </a:schemeClr>
                </a:solidFill>
                <a:latin typeface="Arial" pitchFamily="34" charset="0"/>
                <a:cs typeface="Arial" pitchFamily="34" charset="0"/>
              </a:rPr>
              <a:t>EDF, the world’s leading </a:t>
            </a:r>
          </a:p>
          <a:p>
            <a:pPr algn="ctr" defTabSz="454548" fontAlgn="base">
              <a:spcBef>
                <a:spcPct val="0"/>
              </a:spcBef>
              <a:spcAft>
                <a:spcPct val="0"/>
              </a:spcAft>
              <a:defRPr sz="2800" b="1" cap="all">
                <a:solidFill>
                  <a:srgbClr val="FFFFFF"/>
                </a:solidFill>
              </a:defRPr>
            </a:pPr>
            <a:r>
              <a:rPr lang="en-US" sz="1200" b="1" dirty="0">
                <a:solidFill>
                  <a:schemeClr val="tx1">
                    <a:lumMod val="65000"/>
                    <a:lumOff val="35000"/>
                  </a:schemeClr>
                </a:solidFill>
                <a:latin typeface="Arial" pitchFamily="34" charset="0"/>
                <a:cs typeface="Arial" pitchFamily="34" charset="0"/>
              </a:rPr>
              <a:t>nuclear operator</a:t>
            </a:r>
          </a:p>
        </p:txBody>
      </p:sp>
      <p:sp>
        <p:nvSpPr>
          <p:cNvPr id="38" name="ZoneTexte 37">
            <a:extLst>
              <a:ext uri="{FF2B5EF4-FFF2-40B4-BE49-F238E27FC236}">
                <a16:creationId xmlns:a16="http://schemas.microsoft.com/office/drawing/2014/main" id="{5CB38016-CC4D-4C8D-ABEC-B69211705CFD}"/>
              </a:ext>
            </a:extLst>
          </p:cNvPr>
          <p:cNvSpPr txBox="1"/>
          <p:nvPr/>
        </p:nvSpPr>
        <p:spPr>
          <a:xfrm>
            <a:off x="6176891" y="466929"/>
            <a:ext cx="3366600" cy="1061829"/>
          </a:xfrm>
          <a:prstGeom prst="rect">
            <a:avLst/>
          </a:prstGeom>
          <a:noFill/>
        </p:spPr>
        <p:txBody>
          <a:bodyPr wrap="square" rtlCol="0">
            <a:spAutoFit/>
          </a:bodyPr>
          <a:lstStyle/>
          <a:p>
            <a:pPr marL="171450" indent="-171450">
              <a:buSzPct val="50000"/>
              <a:buFont typeface="Arial" panose="020B0604020202020204" pitchFamily="34" charset="0"/>
              <a:buChar char="•"/>
            </a:pPr>
            <a:r>
              <a:rPr lang="en-GB" sz="1050" b="1" dirty="0">
                <a:solidFill>
                  <a:schemeClr val="tx1">
                    <a:lumMod val="65000"/>
                    <a:lumOff val="35000"/>
                  </a:schemeClr>
                </a:solidFill>
              </a:rPr>
              <a:t>67 reactors </a:t>
            </a:r>
            <a:r>
              <a:rPr lang="en-GB" sz="1050" dirty="0">
                <a:solidFill>
                  <a:schemeClr val="tx1">
                    <a:lumMod val="65000"/>
                    <a:lumOff val="35000"/>
                  </a:schemeClr>
                </a:solidFill>
              </a:rPr>
              <a:t>in operation in the world</a:t>
            </a:r>
          </a:p>
          <a:p>
            <a:pPr marL="171450" indent="-171450">
              <a:buSzPct val="50000"/>
              <a:buFont typeface="Arial" panose="020B0604020202020204" pitchFamily="34" charset="0"/>
              <a:buChar char="•"/>
            </a:pPr>
            <a:r>
              <a:rPr lang="en-GB" sz="1050" b="1" dirty="0">
                <a:solidFill>
                  <a:schemeClr val="tx1">
                    <a:lumMod val="65000"/>
                    <a:lumOff val="35000"/>
                  </a:schemeClr>
                </a:solidFill>
              </a:rPr>
              <a:t>1 reactor </a:t>
            </a:r>
            <a:r>
              <a:rPr lang="en-GB" sz="1050" dirty="0">
                <a:solidFill>
                  <a:schemeClr val="tx1">
                    <a:lumMod val="65000"/>
                    <a:lumOff val="35000"/>
                  </a:schemeClr>
                </a:solidFill>
              </a:rPr>
              <a:t>under commissioning</a:t>
            </a:r>
          </a:p>
          <a:p>
            <a:pPr marL="171450" indent="-171450">
              <a:buSzPct val="50000"/>
              <a:buFont typeface="Arial" panose="020B0604020202020204" pitchFamily="34" charset="0"/>
              <a:buChar char="•"/>
            </a:pPr>
            <a:r>
              <a:rPr lang="en-GB" sz="1050" b="1" dirty="0">
                <a:solidFill>
                  <a:schemeClr val="tx1">
                    <a:lumMod val="65000"/>
                    <a:lumOff val="35000"/>
                  </a:schemeClr>
                </a:solidFill>
              </a:rPr>
              <a:t>2 reactors </a:t>
            </a:r>
            <a:r>
              <a:rPr lang="en-GB" sz="1050" dirty="0">
                <a:solidFill>
                  <a:schemeClr val="tx1">
                    <a:lumMod val="65000"/>
                    <a:lumOff val="35000"/>
                  </a:schemeClr>
                </a:solidFill>
              </a:rPr>
              <a:t>in construction</a:t>
            </a:r>
          </a:p>
          <a:p>
            <a:pPr marL="171450" indent="-171450">
              <a:buSzPct val="50000"/>
              <a:buFont typeface="Arial" panose="020B0604020202020204" pitchFamily="34" charset="0"/>
              <a:buChar char="•"/>
            </a:pPr>
            <a:r>
              <a:rPr lang="en-GB" sz="1050" b="1" dirty="0">
                <a:solidFill>
                  <a:schemeClr val="tx1">
                    <a:lumMod val="65000"/>
                    <a:lumOff val="35000"/>
                  </a:schemeClr>
                </a:solidFill>
              </a:rPr>
              <a:t>8 new reactors in advanced </a:t>
            </a:r>
            <a:r>
              <a:rPr lang="en-GB" sz="1050" dirty="0">
                <a:solidFill>
                  <a:schemeClr val="tx1">
                    <a:lumMod val="65000"/>
                    <a:lumOff val="35000"/>
                  </a:schemeClr>
                </a:solidFill>
              </a:rPr>
              <a:t>development phase</a:t>
            </a:r>
          </a:p>
          <a:p>
            <a:pPr marL="171450" indent="-171450">
              <a:buSzPct val="50000"/>
              <a:buFont typeface="Arial" panose="020B0604020202020204" pitchFamily="34" charset="0"/>
              <a:buChar char="•"/>
            </a:pPr>
            <a:r>
              <a:rPr lang="en-GB" sz="1050" dirty="0">
                <a:solidFill>
                  <a:schemeClr val="tx1">
                    <a:lumMod val="65000"/>
                    <a:lumOff val="35000"/>
                  </a:schemeClr>
                </a:solidFill>
                <a:cs typeface="Arial" pitchFamily="34" charset="0"/>
              </a:rPr>
              <a:t>+ </a:t>
            </a:r>
            <a:r>
              <a:rPr lang="en-GB" sz="1050" b="1" dirty="0">
                <a:solidFill>
                  <a:schemeClr val="tx1">
                    <a:lumMod val="65000"/>
                    <a:lumOff val="35000"/>
                  </a:schemeClr>
                </a:solidFill>
                <a:cs typeface="Arial" pitchFamily="34" charset="0"/>
              </a:rPr>
              <a:t>2,000 reactor-year </a:t>
            </a:r>
            <a:r>
              <a:rPr lang="en-GB" sz="1050" dirty="0">
                <a:solidFill>
                  <a:schemeClr val="tx1">
                    <a:lumMod val="65000"/>
                    <a:lumOff val="35000"/>
                  </a:schemeClr>
                </a:solidFill>
                <a:cs typeface="Arial" pitchFamily="34" charset="0"/>
              </a:rPr>
              <a:t>of experience</a:t>
            </a:r>
          </a:p>
          <a:p>
            <a:pPr marL="171450" indent="-171450">
              <a:buSzPct val="50000"/>
              <a:buFont typeface="Arial" panose="020B0604020202020204" pitchFamily="34" charset="0"/>
              <a:buChar char="•"/>
            </a:pPr>
            <a:r>
              <a:rPr lang="en-GB" sz="1050" dirty="0">
                <a:solidFill>
                  <a:schemeClr val="tx1">
                    <a:lumMod val="65000"/>
                    <a:lumOff val="35000"/>
                  </a:schemeClr>
                </a:solidFill>
                <a:cs typeface="Arial" pitchFamily="34" charset="0"/>
              </a:rPr>
              <a:t>+ </a:t>
            </a:r>
            <a:r>
              <a:rPr lang="en-GB" sz="1050" b="1" dirty="0">
                <a:solidFill>
                  <a:schemeClr val="tx1">
                    <a:lumMod val="65000"/>
                    <a:lumOff val="35000"/>
                  </a:schemeClr>
                </a:solidFill>
                <a:cs typeface="Arial" pitchFamily="34" charset="0"/>
              </a:rPr>
              <a:t>50,000 people </a:t>
            </a:r>
            <a:r>
              <a:rPr lang="en-GB" sz="1050" dirty="0">
                <a:solidFill>
                  <a:schemeClr val="tx1">
                    <a:lumMod val="65000"/>
                    <a:lumOff val="35000"/>
                  </a:schemeClr>
                </a:solidFill>
                <a:cs typeface="Arial" pitchFamily="34" charset="0"/>
              </a:rPr>
              <a:t>working in the nuclear field</a:t>
            </a:r>
          </a:p>
        </p:txBody>
      </p:sp>
      <p:cxnSp>
        <p:nvCxnSpPr>
          <p:cNvPr id="40" name="Connecteur droit 39">
            <a:extLst>
              <a:ext uri="{FF2B5EF4-FFF2-40B4-BE49-F238E27FC236}">
                <a16:creationId xmlns:a16="http://schemas.microsoft.com/office/drawing/2014/main" id="{C913DFA5-49B1-483A-B069-3F5AA7E7C07D}"/>
              </a:ext>
            </a:extLst>
          </p:cNvPr>
          <p:cNvCxnSpPr/>
          <p:nvPr/>
        </p:nvCxnSpPr>
        <p:spPr>
          <a:xfrm>
            <a:off x="2394412" y="2178596"/>
            <a:ext cx="0" cy="396000"/>
          </a:xfrm>
          <a:prstGeom prst="line">
            <a:avLst/>
          </a:prstGeom>
          <a:ln>
            <a:solidFill>
              <a:srgbClr val="1089FF"/>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319AB15F-80A8-4982-8C20-197F0CB3F2F8}"/>
              </a:ext>
            </a:extLst>
          </p:cNvPr>
          <p:cNvCxnSpPr>
            <a:cxnSpLocks/>
          </p:cNvCxnSpPr>
          <p:nvPr/>
        </p:nvCxnSpPr>
        <p:spPr>
          <a:xfrm>
            <a:off x="2394412" y="3887599"/>
            <a:ext cx="0" cy="1368000"/>
          </a:xfrm>
          <a:prstGeom prst="line">
            <a:avLst/>
          </a:prstGeom>
          <a:ln>
            <a:solidFill>
              <a:srgbClr val="1089FF"/>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B302E1A5-0D8F-46AE-AA9D-6C778916C85C}"/>
              </a:ext>
            </a:extLst>
          </p:cNvPr>
          <p:cNvCxnSpPr>
            <a:cxnSpLocks/>
          </p:cNvCxnSpPr>
          <p:nvPr/>
        </p:nvCxnSpPr>
        <p:spPr>
          <a:xfrm>
            <a:off x="9791594" y="4238992"/>
            <a:ext cx="0" cy="1044000"/>
          </a:xfrm>
          <a:prstGeom prst="line">
            <a:avLst/>
          </a:prstGeom>
          <a:ln>
            <a:solidFill>
              <a:srgbClr val="1089FF"/>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EEC53D1C-CE86-4C47-BFA0-073E8BF60157}"/>
              </a:ext>
            </a:extLst>
          </p:cNvPr>
          <p:cNvCxnSpPr>
            <a:cxnSpLocks/>
          </p:cNvCxnSpPr>
          <p:nvPr/>
        </p:nvCxnSpPr>
        <p:spPr>
          <a:xfrm>
            <a:off x="9791594" y="2178596"/>
            <a:ext cx="0" cy="876692"/>
          </a:xfrm>
          <a:prstGeom prst="line">
            <a:avLst/>
          </a:prstGeom>
          <a:ln>
            <a:solidFill>
              <a:srgbClr val="1089FF"/>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3D87B162-ABD9-41B0-B93F-FCAFCD54BB71}"/>
              </a:ext>
            </a:extLst>
          </p:cNvPr>
          <p:cNvCxnSpPr>
            <a:cxnSpLocks/>
          </p:cNvCxnSpPr>
          <p:nvPr/>
        </p:nvCxnSpPr>
        <p:spPr>
          <a:xfrm flipH="1">
            <a:off x="4790391" y="5614901"/>
            <a:ext cx="2462454" cy="0"/>
          </a:xfrm>
          <a:prstGeom prst="line">
            <a:avLst/>
          </a:prstGeom>
          <a:ln>
            <a:solidFill>
              <a:srgbClr val="1089FF"/>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E44C5AE3-4A6A-4625-98BF-4F44AAD959F5}"/>
              </a:ext>
            </a:extLst>
          </p:cNvPr>
          <p:cNvCxnSpPr>
            <a:cxnSpLocks/>
          </p:cNvCxnSpPr>
          <p:nvPr/>
        </p:nvCxnSpPr>
        <p:spPr>
          <a:xfrm>
            <a:off x="6124575" y="1677971"/>
            <a:ext cx="0" cy="304202"/>
          </a:xfrm>
          <a:prstGeom prst="line">
            <a:avLst/>
          </a:prstGeom>
          <a:ln>
            <a:solidFill>
              <a:srgbClr val="1089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B56175DA-9EF5-441E-8959-91A4E9C45900}"/>
              </a:ext>
            </a:extLst>
          </p:cNvPr>
          <p:cNvCxnSpPr>
            <a:cxnSpLocks/>
          </p:cNvCxnSpPr>
          <p:nvPr/>
        </p:nvCxnSpPr>
        <p:spPr>
          <a:xfrm flipH="1">
            <a:off x="4016363" y="1562946"/>
            <a:ext cx="4140000" cy="0"/>
          </a:xfrm>
          <a:prstGeom prst="line">
            <a:avLst/>
          </a:prstGeom>
          <a:ln>
            <a:solidFill>
              <a:srgbClr val="1089FF"/>
            </a:solidFill>
          </a:ln>
        </p:spPr>
        <p:style>
          <a:lnRef idx="1">
            <a:schemeClr val="accent1"/>
          </a:lnRef>
          <a:fillRef idx="0">
            <a:schemeClr val="accent1"/>
          </a:fillRef>
          <a:effectRef idx="0">
            <a:schemeClr val="accent1"/>
          </a:effectRef>
          <a:fontRef idx="minor">
            <a:schemeClr val="tx1"/>
          </a:fontRef>
        </p:style>
      </p:cxnSp>
      <p:sp>
        <p:nvSpPr>
          <p:cNvPr id="62" name="Espace réservé du numéro de diapositive 1">
            <a:extLst>
              <a:ext uri="{FF2B5EF4-FFF2-40B4-BE49-F238E27FC236}">
                <a16:creationId xmlns:a16="http://schemas.microsoft.com/office/drawing/2014/main" id="{7C77D17C-2571-4D4D-869C-38799E4400D1}"/>
              </a:ext>
            </a:extLst>
          </p:cNvPr>
          <p:cNvSpPr txBox="1">
            <a:spLocks/>
          </p:cNvSpPr>
          <p:nvPr/>
        </p:nvSpPr>
        <p:spPr>
          <a:xfrm>
            <a:off x="11658617" y="6317220"/>
            <a:ext cx="56345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DD543F6-8A65-4B3F-AB13-207133842824}" type="slidenum">
              <a:rPr lang="fr-FR" sz="900" smtClean="0">
                <a:solidFill>
                  <a:schemeClr val="bg1"/>
                </a:solidFill>
                <a:latin typeface="+mj-lt"/>
              </a:rPr>
              <a:pPr algn="r"/>
              <a:t>12</a:t>
            </a:fld>
            <a:endParaRPr lang="fr-FR" sz="900" dirty="0">
              <a:solidFill>
                <a:schemeClr val="bg1"/>
              </a:solidFill>
              <a:latin typeface="+mj-lt"/>
            </a:endParaRPr>
          </a:p>
        </p:txBody>
      </p:sp>
    </p:spTree>
    <p:extLst>
      <p:ext uri="{BB962C8B-B14F-4D97-AF65-F5344CB8AC3E}">
        <p14:creationId xmlns:p14="http://schemas.microsoft.com/office/powerpoint/2010/main" val="314332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A2DB100C-A55A-4CA2-B55F-3DBA68825BDC}"/>
              </a:ext>
            </a:extLst>
          </p:cNvPr>
          <p:cNvSpPr txBox="1"/>
          <p:nvPr/>
        </p:nvSpPr>
        <p:spPr>
          <a:xfrm>
            <a:off x="489314" y="204832"/>
            <a:ext cx="11668401" cy="753155"/>
          </a:xfrm>
          <a:prstGeom prst="rect">
            <a:avLst/>
          </a:prstGeom>
        </p:spPr>
        <p:txBody>
          <a:bodyPr vert="horz" lIns="91440" tIns="45720" rIns="91440" bIns="45720" rtlCol="0" anchor="t">
            <a:noAutofit/>
          </a:bodyPr>
          <a:lstStyle>
            <a:lvl1pPr>
              <a:lnSpc>
                <a:spcPct val="90000"/>
              </a:lnSpc>
              <a:spcBef>
                <a:spcPct val="0"/>
              </a:spcBef>
              <a:buNone/>
              <a:defRPr sz="2400" b="1" i="0">
                <a:solidFill>
                  <a:schemeClr val="accent1"/>
                </a:solidFill>
                <a:latin typeface="Arial" panose="020B0604020202020204" pitchFamily="34" charset="0"/>
                <a:ea typeface="+mj-ea"/>
                <a:cs typeface="+mj-cs"/>
              </a:defRPr>
            </a:lvl1pPr>
          </a:lstStyle>
          <a:p>
            <a:r>
              <a:rPr lang="en-US" dirty="0"/>
              <a:t>EDF’s value proposition</a:t>
            </a:r>
          </a:p>
          <a:p>
            <a:endParaRPr lang="en-US" dirty="0"/>
          </a:p>
        </p:txBody>
      </p:sp>
      <p:grpSp>
        <p:nvGrpSpPr>
          <p:cNvPr id="11" name="Groupe 10">
            <a:extLst>
              <a:ext uri="{FF2B5EF4-FFF2-40B4-BE49-F238E27FC236}">
                <a16:creationId xmlns:a16="http://schemas.microsoft.com/office/drawing/2014/main" id="{04711F31-DB36-4601-944F-6F720EA8BE55}"/>
              </a:ext>
            </a:extLst>
          </p:cNvPr>
          <p:cNvGrpSpPr/>
          <p:nvPr/>
        </p:nvGrpSpPr>
        <p:grpSpPr>
          <a:xfrm>
            <a:off x="878486" y="1451682"/>
            <a:ext cx="10333289" cy="6029374"/>
            <a:chOff x="849086" y="1234220"/>
            <a:chExt cx="10393088" cy="5739057"/>
          </a:xfrm>
        </p:grpSpPr>
        <p:grpSp>
          <p:nvGrpSpPr>
            <p:cNvPr id="4" name="Groupe 3"/>
            <p:cNvGrpSpPr/>
            <p:nvPr/>
          </p:nvGrpSpPr>
          <p:grpSpPr>
            <a:xfrm>
              <a:off x="849086" y="1234220"/>
              <a:ext cx="10393088" cy="5739057"/>
              <a:chOff x="2235025" y="1679128"/>
              <a:chExt cx="7268866" cy="4453089"/>
            </a:xfrm>
          </p:grpSpPr>
          <p:sp>
            <p:nvSpPr>
              <p:cNvPr id="33" name="object 143"/>
              <p:cNvSpPr txBox="1"/>
              <p:nvPr/>
            </p:nvSpPr>
            <p:spPr>
              <a:xfrm>
                <a:off x="2235025" y="6021078"/>
                <a:ext cx="78105" cy="111139"/>
              </a:xfrm>
              <a:prstGeom prst="rect">
                <a:avLst/>
              </a:prstGeom>
            </p:spPr>
            <p:txBody>
              <a:bodyPr vert="horz" wrap="square" lIns="0" tIns="12627" rIns="0" bIns="0" rtlCol="0">
                <a:spAutoFit/>
              </a:bodyPr>
              <a:lstStyle/>
              <a:p>
                <a:pPr marL="12626">
                  <a:spcBef>
                    <a:spcPts val="99"/>
                  </a:spcBef>
                </a:pPr>
                <a:endParaRPr sz="895">
                  <a:solidFill>
                    <a:prstClr val="black"/>
                  </a:solidFill>
                  <a:latin typeface="Trebuchet MS"/>
                  <a:cs typeface="Trebuchet MS"/>
                </a:endParaRPr>
              </a:p>
            </p:txBody>
          </p:sp>
          <p:sp>
            <p:nvSpPr>
              <p:cNvPr id="34" name="object 153"/>
              <p:cNvSpPr txBox="1"/>
              <p:nvPr/>
            </p:nvSpPr>
            <p:spPr>
              <a:xfrm>
                <a:off x="7062688" y="1679128"/>
                <a:ext cx="2389848" cy="336353"/>
              </a:xfrm>
              <a:prstGeom prst="rect">
                <a:avLst/>
              </a:prstGeom>
            </p:spPr>
            <p:txBody>
              <a:bodyPr vert="horz" wrap="square" lIns="0" tIns="49245" rIns="0" bIns="0" rtlCol="0">
                <a:spAutoFit/>
              </a:bodyPr>
              <a:lstStyle/>
              <a:p>
                <a:pPr marL="12626" indent="59975" algn="r">
                  <a:spcBef>
                    <a:spcPts val="388"/>
                  </a:spcBef>
                </a:pPr>
                <a:r>
                  <a:rPr sz="1292" spc="50" dirty="0">
                    <a:solidFill>
                      <a:srgbClr val="1057C8"/>
                    </a:solidFill>
                    <a:latin typeface="Arial" panose="020B0604020202020204" pitchFamily="34" charset="0"/>
                    <a:cs typeface="Arial" panose="020B0604020202020204" pitchFamily="34" charset="0"/>
                  </a:rPr>
                  <a:t>Carbon-free electricity generation</a:t>
                </a:r>
              </a:p>
              <a:p>
                <a:pPr marL="41036" marR="30303" indent="-3788" algn="r">
                  <a:spcBef>
                    <a:spcPts val="263"/>
                  </a:spcBef>
                </a:pPr>
                <a:r>
                  <a:rPr lang="fr-FR" sz="1094" spc="-20" dirty="0">
                    <a:solidFill>
                      <a:schemeClr val="tx1">
                        <a:lumMod val="50000"/>
                        <a:lumOff val="50000"/>
                      </a:schemeClr>
                    </a:solidFill>
                    <a:latin typeface="Arial" panose="020B0604020202020204" pitchFamily="34" charset="0"/>
                    <a:cs typeface="Arial" panose="020B0604020202020204" pitchFamily="34" charset="0"/>
                  </a:rPr>
                  <a:t>	</a:t>
                </a:r>
                <a:endParaRPr sz="1094"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5" name="object 154"/>
              <p:cNvSpPr txBox="1"/>
              <p:nvPr/>
            </p:nvSpPr>
            <p:spPr>
              <a:xfrm>
                <a:off x="7232871" y="2429864"/>
                <a:ext cx="2226310" cy="353165"/>
              </a:xfrm>
              <a:prstGeom prst="rect">
                <a:avLst/>
              </a:prstGeom>
            </p:spPr>
            <p:txBody>
              <a:bodyPr vert="horz" wrap="square" lIns="0" tIns="49245" rIns="0" bIns="0" rtlCol="0">
                <a:spAutoFit/>
              </a:bodyPr>
              <a:lstStyle/>
              <a:p>
                <a:pPr marR="5051" algn="r">
                  <a:spcBef>
                    <a:spcPts val="388"/>
                  </a:spcBef>
                </a:pPr>
                <a:r>
                  <a:rPr lang="en-GB" sz="1392" b="1" spc="85" dirty="0">
                    <a:solidFill>
                      <a:srgbClr val="1057C8"/>
                    </a:solidFill>
                    <a:latin typeface="Arial" panose="020B0604020202020204" pitchFamily="34" charset="0"/>
                    <a:cs typeface="Arial" panose="020B0604020202020204" pitchFamily="34" charset="0"/>
                  </a:rPr>
                  <a:t>Proximity and l</a:t>
                </a:r>
                <a:r>
                  <a:rPr lang="en-GB" sz="1392" b="1" spc="50" dirty="0">
                    <a:solidFill>
                      <a:srgbClr val="1057C8"/>
                    </a:solidFill>
                    <a:latin typeface="Arial" panose="020B0604020202020204" pitchFamily="34" charset="0"/>
                    <a:cs typeface="Arial" panose="020B0604020202020204" pitchFamily="34" charset="0"/>
                  </a:rPr>
                  <a:t>ong-term local anchoring</a:t>
                </a:r>
              </a:p>
            </p:txBody>
          </p:sp>
          <p:sp>
            <p:nvSpPr>
              <p:cNvPr id="36" name="object 155"/>
              <p:cNvSpPr txBox="1"/>
              <p:nvPr/>
            </p:nvSpPr>
            <p:spPr>
              <a:xfrm>
                <a:off x="7247175" y="3175162"/>
                <a:ext cx="2236625" cy="183580"/>
              </a:xfrm>
              <a:prstGeom prst="rect">
                <a:avLst/>
              </a:prstGeom>
            </p:spPr>
            <p:txBody>
              <a:bodyPr vert="horz" wrap="square" lIns="0" tIns="49245" rIns="0" bIns="0" rtlCol="0">
                <a:spAutoFit/>
              </a:bodyPr>
              <a:lstStyle/>
              <a:p>
                <a:pPr marR="5051" indent="62500" algn="r">
                  <a:spcBef>
                    <a:spcPts val="388"/>
                  </a:spcBef>
                </a:pPr>
                <a:r>
                  <a:rPr lang="fr-FR" sz="1292" spc="50" dirty="0">
                    <a:solidFill>
                      <a:srgbClr val="B0D401"/>
                    </a:solidFill>
                    <a:latin typeface="Arial" panose="020B0604020202020204" pitchFamily="34" charset="0"/>
                    <a:cs typeface="Arial" panose="020B0604020202020204" pitchFamily="34" charset="0"/>
                  </a:rPr>
                  <a:t>    </a:t>
                </a:r>
                <a:r>
                  <a:rPr lang="fr-FR" sz="1292" spc="50" dirty="0">
                    <a:solidFill>
                      <a:srgbClr val="1057C8"/>
                    </a:solidFill>
                    <a:latin typeface="Arial" panose="020B0604020202020204" pitchFamily="34" charset="0"/>
                    <a:cs typeface="Arial" panose="020B0604020202020204" pitchFamily="34" charset="0"/>
                  </a:rPr>
                  <a:t>Training and </a:t>
                </a:r>
                <a:r>
                  <a:rPr lang="fr-FR" sz="1292" spc="50" dirty="0" err="1">
                    <a:solidFill>
                      <a:srgbClr val="1057C8"/>
                    </a:solidFill>
                    <a:latin typeface="Arial" panose="020B0604020202020204" pitchFamily="34" charset="0"/>
                    <a:cs typeface="Arial" panose="020B0604020202020204" pitchFamily="34" charset="0"/>
                  </a:rPr>
                  <a:t>skills</a:t>
                </a:r>
                <a:r>
                  <a:rPr lang="fr-FR" sz="1292" spc="50" dirty="0">
                    <a:solidFill>
                      <a:srgbClr val="1057C8"/>
                    </a:solidFill>
                    <a:latin typeface="Arial" panose="020B0604020202020204" pitchFamily="34" charset="0"/>
                    <a:cs typeface="Arial" panose="020B0604020202020204" pitchFamily="34" charset="0"/>
                  </a:rPr>
                  <a:t> </a:t>
                </a:r>
                <a:r>
                  <a:rPr lang="fr-FR" sz="1292" spc="50" dirty="0" err="1">
                    <a:solidFill>
                      <a:srgbClr val="1057C8"/>
                    </a:solidFill>
                    <a:latin typeface="Arial" panose="020B0604020202020204" pitchFamily="34" charset="0"/>
                    <a:cs typeface="Arial" panose="020B0604020202020204" pitchFamily="34" charset="0"/>
                  </a:rPr>
                  <a:t>development</a:t>
                </a:r>
                <a:endParaRPr lang="fr-FR" sz="1292" spc="50" dirty="0">
                  <a:solidFill>
                    <a:srgbClr val="1057C8"/>
                  </a:solidFill>
                  <a:latin typeface="Arial" panose="020B0604020202020204" pitchFamily="34" charset="0"/>
                  <a:cs typeface="Arial" panose="020B0604020202020204" pitchFamily="34" charset="0"/>
                </a:endParaRPr>
              </a:p>
            </p:txBody>
          </p:sp>
          <p:sp>
            <p:nvSpPr>
              <p:cNvPr id="37" name="object 156"/>
              <p:cNvSpPr txBox="1"/>
              <p:nvPr/>
            </p:nvSpPr>
            <p:spPr>
              <a:xfrm>
                <a:off x="7164908" y="3947532"/>
                <a:ext cx="2338983" cy="303361"/>
              </a:xfrm>
              <a:prstGeom prst="rect">
                <a:avLst/>
              </a:prstGeom>
            </p:spPr>
            <p:txBody>
              <a:bodyPr vert="horz" wrap="square" lIns="0" tIns="12627" rIns="0" bIns="0" rtlCol="0">
                <a:spAutoFit/>
              </a:bodyPr>
              <a:lstStyle/>
              <a:p>
                <a:pPr marL="12626" marR="5051" algn="r">
                  <a:spcBef>
                    <a:spcPts val="388"/>
                  </a:spcBef>
                </a:pPr>
                <a:r>
                  <a:rPr sz="1292" spc="50" dirty="0">
                    <a:solidFill>
                      <a:srgbClr val="1057C8"/>
                    </a:solidFill>
                    <a:latin typeface="Arial" panose="020B0604020202020204" pitchFamily="34" charset="0"/>
                    <a:cs typeface="Arial" panose="020B0604020202020204" pitchFamily="34" charset="0"/>
                  </a:rPr>
                  <a:t>Financing expertise for major</a:t>
                </a:r>
                <a:r>
                  <a:rPr lang="fr-FR" sz="1292" spc="50" dirty="0">
                    <a:solidFill>
                      <a:srgbClr val="1057C8"/>
                    </a:solidFill>
                    <a:latin typeface="Arial" panose="020B0604020202020204" pitchFamily="34" charset="0"/>
                    <a:cs typeface="Arial" panose="020B0604020202020204" pitchFamily="34" charset="0"/>
                  </a:rPr>
                  <a:t> </a:t>
                </a:r>
                <a:r>
                  <a:rPr sz="1292" spc="50" dirty="0">
                    <a:solidFill>
                      <a:srgbClr val="1057C8"/>
                    </a:solidFill>
                    <a:latin typeface="Arial" panose="020B0604020202020204" pitchFamily="34" charset="0"/>
                    <a:cs typeface="Arial" panose="020B0604020202020204" pitchFamily="34" charset="0"/>
                  </a:rPr>
                  <a:t>projects</a:t>
                </a:r>
              </a:p>
              <a:p>
                <a:pPr marL="73864" marR="7576" indent="-61869" algn="r">
                  <a:spcBef>
                    <a:spcPts val="258"/>
                  </a:spcBef>
                </a:pPr>
                <a:endParaRPr sz="1044"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38" name="object 157"/>
              <p:cNvGrpSpPr/>
              <p:nvPr/>
            </p:nvGrpSpPr>
            <p:grpSpPr>
              <a:xfrm>
                <a:off x="6482440" y="1691697"/>
                <a:ext cx="3021330" cy="2405838"/>
                <a:chOff x="4444200" y="6057696"/>
                <a:chExt cx="3021330" cy="2405838"/>
              </a:xfrm>
            </p:grpSpPr>
            <p:sp>
              <p:nvSpPr>
                <p:cNvPr id="39" name="object 158"/>
                <p:cNvSpPr/>
                <p:nvPr/>
              </p:nvSpPr>
              <p:spPr>
                <a:xfrm>
                  <a:off x="4444200" y="6057696"/>
                  <a:ext cx="3021330" cy="692150"/>
                </a:xfrm>
                <a:custGeom>
                  <a:avLst/>
                  <a:gdLst/>
                  <a:ahLst/>
                  <a:cxnLst/>
                  <a:rect l="l" t="t" r="r" b="b"/>
                  <a:pathLst>
                    <a:path w="3021329" h="692150">
                      <a:moveTo>
                        <a:pt x="0" y="692048"/>
                      </a:moveTo>
                      <a:lnTo>
                        <a:pt x="466661" y="0"/>
                      </a:lnTo>
                      <a:lnTo>
                        <a:pt x="3021304" y="0"/>
                      </a:lnTo>
                    </a:path>
                  </a:pathLst>
                </a:custGeom>
                <a:ln w="12700">
                  <a:solidFill>
                    <a:srgbClr val="000000"/>
                  </a:solidFill>
                </a:ln>
              </p:spPr>
              <p:txBody>
                <a:bodyPr wrap="square" lIns="0" tIns="0" rIns="0" bIns="0" rtlCol="0"/>
                <a:lstStyle/>
                <a:p>
                  <a:pPr defTabSz="909096">
                    <a:defRPr/>
                  </a:pPr>
                  <a:endParaRPr sz="2386" kern="0">
                    <a:solidFill>
                      <a:prstClr val="black"/>
                    </a:solidFill>
                  </a:endParaRPr>
                </a:p>
              </p:txBody>
            </p:sp>
            <p:sp>
              <p:nvSpPr>
                <p:cNvPr id="40" name="object 159"/>
                <p:cNvSpPr/>
                <p:nvPr/>
              </p:nvSpPr>
              <p:spPr>
                <a:xfrm>
                  <a:off x="4971834" y="6821271"/>
                  <a:ext cx="2426335" cy="362585"/>
                </a:xfrm>
                <a:custGeom>
                  <a:avLst/>
                  <a:gdLst/>
                  <a:ahLst/>
                  <a:cxnLst/>
                  <a:rect l="l" t="t" r="r" b="b"/>
                  <a:pathLst>
                    <a:path w="2426334" h="362584">
                      <a:moveTo>
                        <a:pt x="0" y="362267"/>
                      </a:moveTo>
                      <a:lnTo>
                        <a:pt x="325932" y="0"/>
                      </a:lnTo>
                      <a:lnTo>
                        <a:pt x="2426017" y="0"/>
                      </a:lnTo>
                    </a:path>
                  </a:pathLst>
                </a:custGeom>
                <a:ln w="12699">
                  <a:solidFill>
                    <a:srgbClr val="000000"/>
                  </a:solidFill>
                </a:ln>
              </p:spPr>
              <p:txBody>
                <a:bodyPr wrap="square" lIns="0" tIns="0" rIns="0" bIns="0" rtlCol="0"/>
                <a:lstStyle/>
                <a:p>
                  <a:pPr defTabSz="909096">
                    <a:defRPr/>
                  </a:pPr>
                  <a:endParaRPr sz="2386" kern="0">
                    <a:solidFill>
                      <a:prstClr val="black"/>
                    </a:solidFill>
                  </a:endParaRPr>
                </a:p>
              </p:txBody>
            </p:sp>
            <p:sp>
              <p:nvSpPr>
                <p:cNvPr id="41" name="object 160"/>
                <p:cNvSpPr/>
                <p:nvPr/>
              </p:nvSpPr>
              <p:spPr>
                <a:xfrm>
                  <a:off x="5150678" y="7566545"/>
                  <a:ext cx="2287905" cy="227329"/>
                </a:xfrm>
                <a:custGeom>
                  <a:avLst/>
                  <a:gdLst/>
                  <a:ahLst/>
                  <a:cxnLst/>
                  <a:rect l="l" t="t" r="r" b="b"/>
                  <a:pathLst>
                    <a:path w="2287904" h="227329">
                      <a:moveTo>
                        <a:pt x="0" y="227202"/>
                      </a:moveTo>
                      <a:lnTo>
                        <a:pt x="200266" y="0"/>
                      </a:lnTo>
                      <a:lnTo>
                        <a:pt x="2287663" y="0"/>
                      </a:lnTo>
                    </a:path>
                  </a:pathLst>
                </a:custGeom>
                <a:ln w="12699">
                  <a:solidFill>
                    <a:srgbClr val="000000"/>
                  </a:solidFill>
                </a:ln>
              </p:spPr>
              <p:txBody>
                <a:bodyPr wrap="square" lIns="0" tIns="0" rIns="0" bIns="0" rtlCol="0"/>
                <a:lstStyle/>
                <a:p>
                  <a:pPr defTabSz="909096">
                    <a:defRPr/>
                  </a:pPr>
                  <a:endParaRPr sz="2386" kern="0">
                    <a:solidFill>
                      <a:prstClr val="black"/>
                    </a:solidFill>
                  </a:endParaRPr>
                </a:p>
              </p:txBody>
            </p:sp>
            <p:sp>
              <p:nvSpPr>
                <p:cNvPr id="42" name="object 161"/>
                <p:cNvSpPr/>
                <p:nvPr/>
              </p:nvSpPr>
              <p:spPr>
                <a:xfrm>
                  <a:off x="5076139" y="8320024"/>
                  <a:ext cx="2322195" cy="143510"/>
                </a:xfrm>
                <a:custGeom>
                  <a:avLst/>
                  <a:gdLst/>
                  <a:ahLst/>
                  <a:cxnLst/>
                  <a:rect l="l" t="t" r="r" b="b"/>
                  <a:pathLst>
                    <a:path w="2322195" h="143509">
                      <a:moveTo>
                        <a:pt x="0" y="143319"/>
                      </a:moveTo>
                      <a:lnTo>
                        <a:pt x="103060" y="0"/>
                      </a:lnTo>
                      <a:lnTo>
                        <a:pt x="2321725" y="0"/>
                      </a:lnTo>
                    </a:path>
                  </a:pathLst>
                </a:custGeom>
                <a:ln w="12700">
                  <a:solidFill>
                    <a:srgbClr val="000000"/>
                  </a:solidFill>
                </a:ln>
              </p:spPr>
              <p:txBody>
                <a:bodyPr wrap="square" lIns="0" tIns="0" rIns="0" bIns="0" rtlCol="0"/>
                <a:lstStyle/>
                <a:p>
                  <a:pPr defTabSz="909096">
                    <a:defRPr/>
                  </a:pPr>
                  <a:endParaRPr sz="2386" kern="0">
                    <a:solidFill>
                      <a:prstClr val="black"/>
                    </a:solidFill>
                  </a:endParaRPr>
                </a:p>
              </p:txBody>
            </p:sp>
          </p:grpSp>
          <p:sp>
            <p:nvSpPr>
              <p:cNvPr id="43" name="object 162"/>
              <p:cNvSpPr txBox="1"/>
              <p:nvPr/>
            </p:nvSpPr>
            <p:spPr>
              <a:xfrm>
                <a:off x="2311678" y="1679128"/>
                <a:ext cx="2198370" cy="183580"/>
              </a:xfrm>
              <a:prstGeom prst="rect">
                <a:avLst/>
              </a:prstGeom>
            </p:spPr>
            <p:txBody>
              <a:bodyPr vert="horz" wrap="square" lIns="0" tIns="49245" rIns="0" bIns="0" rtlCol="0">
                <a:spAutoFit/>
              </a:bodyPr>
              <a:lstStyle/>
              <a:p>
                <a:pPr marL="12626">
                  <a:spcBef>
                    <a:spcPts val="388"/>
                  </a:spcBef>
                </a:pPr>
                <a:r>
                  <a:rPr sz="1292" spc="50" dirty="0">
                    <a:solidFill>
                      <a:srgbClr val="1057C8"/>
                    </a:solidFill>
                    <a:latin typeface="Arial" panose="020B0604020202020204" pitchFamily="34" charset="0"/>
                    <a:cs typeface="Arial" panose="020B0604020202020204" pitchFamily="34" charset="0"/>
                  </a:rPr>
                  <a:t>State-of-the-art</a:t>
                </a:r>
                <a:r>
                  <a:rPr sz="1292" spc="10" dirty="0">
                    <a:solidFill>
                      <a:srgbClr val="1057C8"/>
                    </a:solidFill>
                    <a:latin typeface="Arial" panose="020B0604020202020204" pitchFamily="34" charset="0"/>
                    <a:cs typeface="Arial" panose="020B0604020202020204" pitchFamily="34" charset="0"/>
                  </a:rPr>
                  <a:t> </a:t>
                </a:r>
                <a:r>
                  <a:rPr sz="1292" spc="50" dirty="0" err="1">
                    <a:solidFill>
                      <a:srgbClr val="1057C8"/>
                    </a:solidFill>
                    <a:latin typeface="Arial" panose="020B0604020202020204" pitchFamily="34" charset="0"/>
                    <a:cs typeface="Arial" panose="020B0604020202020204" pitchFamily="34" charset="0"/>
                  </a:rPr>
                  <a:t>technolog</a:t>
                </a:r>
                <a:r>
                  <a:rPr lang="fr-FR" sz="1292" spc="50" dirty="0" err="1">
                    <a:solidFill>
                      <a:srgbClr val="1057C8"/>
                    </a:solidFill>
                    <a:latin typeface="Arial" panose="020B0604020202020204" pitchFamily="34" charset="0"/>
                    <a:cs typeface="Arial" panose="020B0604020202020204" pitchFamily="34" charset="0"/>
                  </a:rPr>
                  <a:t>ies</a:t>
                </a:r>
                <a:endParaRPr sz="1292" dirty="0">
                  <a:solidFill>
                    <a:srgbClr val="1057C8"/>
                  </a:solidFill>
                  <a:latin typeface="Arial" panose="020B0604020202020204" pitchFamily="34" charset="0"/>
                  <a:cs typeface="Arial" panose="020B0604020202020204" pitchFamily="34" charset="0"/>
                </a:endParaRPr>
              </a:p>
            </p:txBody>
          </p:sp>
          <p:sp>
            <p:nvSpPr>
              <p:cNvPr id="44" name="object 163"/>
              <p:cNvSpPr txBox="1"/>
              <p:nvPr/>
            </p:nvSpPr>
            <p:spPr>
              <a:xfrm>
                <a:off x="2311678" y="2429481"/>
                <a:ext cx="1936750" cy="183580"/>
              </a:xfrm>
              <a:prstGeom prst="rect">
                <a:avLst/>
              </a:prstGeom>
            </p:spPr>
            <p:txBody>
              <a:bodyPr vert="horz" wrap="square" lIns="0" tIns="49245" rIns="0" bIns="0" rtlCol="0">
                <a:spAutoFit/>
              </a:bodyPr>
              <a:lstStyle/>
              <a:p>
                <a:pPr marL="12626">
                  <a:spcBef>
                    <a:spcPts val="388"/>
                  </a:spcBef>
                </a:pPr>
                <a:r>
                  <a:rPr sz="1292" spc="50" dirty="0">
                    <a:solidFill>
                      <a:srgbClr val="1057C8"/>
                    </a:solidFill>
                    <a:latin typeface="Arial" panose="020B0604020202020204" pitchFamily="34" charset="0"/>
                    <a:cs typeface="Arial" panose="020B0604020202020204" pitchFamily="34" charset="0"/>
                  </a:rPr>
                  <a:t>Highest standards of safety</a:t>
                </a:r>
              </a:p>
            </p:txBody>
          </p:sp>
          <p:sp>
            <p:nvSpPr>
              <p:cNvPr id="45" name="object 164"/>
              <p:cNvSpPr txBox="1"/>
              <p:nvPr/>
            </p:nvSpPr>
            <p:spPr>
              <a:xfrm>
                <a:off x="2311678" y="3176624"/>
                <a:ext cx="2006600" cy="183580"/>
              </a:xfrm>
              <a:prstGeom prst="rect">
                <a:avLst/>
              </a:prstGeom>
            </p:spPr>
            <p:txBody>
              <a:bodyPr vert="horz" wrap="square" lIns="0" tIns="49245" rIns="0" bIns="0" rtlCol="0">
                <a:spAutoFit/>
              </a:bodyPr>
              <a:lstStyle/>
              <a:p>
                <a:pPr marL="12626">
                  <a:spcBef>
                    <a:spcPts val="388"/>
                  </a:spcBef>
                </a:pPr>
                <a:r>
                  <a:rPr lang="fr-FR" sz="1292" spc="50" dirty="0">
                    <a:solidFill>
                      <a:srgbClr val="1057C8"/>
                    </a:solidFill>
                    <a:latin typeface="Arial" panose="020B0604020202020204" pitchFamily="34" charset="0"/>
                    <a:cs typeface="Arial" panose="020B0604020202020204" pitchFamily="34" charset="0"/>
                  </a:rPr>
                  <a:t>L</a:t>
                </a:r>
                <a:r>
                  <a:rPr sz="1292" spc="50" dirty="0" err="1">
                    <a:solidFill>
                      <a:srgbClr val="1057C8"/>
                    </a:solidFill>
                    <a:latin typeface="Arial" panose="020B0604020202020204" pitchFamily="34" charset="0"/>
                    <a:cs typeface="Arial" panose="020B0604020202020204" pitchFamily="34" charset="0"/>
                  </a:rPr>
                  <a:t>eading</a:t>
                </a:r>
                <a:r>
                  <a:rPr sz="1292" spc="50" dirty="0">
                    <a:solidFill>
                      <a:srgbClr val="1057C8"/>
                    </a:solidFill>
                    <a:latin typeface="Arial" panose="020B0604020202020204" pitchFamily="34" charset="0"/>
                    <a:cs typeface="Arial" panose="020B0604020202020204" pitchFamily="34" charset="0"/>
                  </a:rPr>
                  <a:t> industrial capabilities</a:t>
                </a:r>
              </a:p>
            </p:txBody>
          </p:sp>
          <p:sp>
            <p:nvSpPr>
              <p:cNvPr id="46" name="object 165"/>
              <p:cNvSpPr txBox="1"/>
              <p:nvPr/>
            </p:nvSpPr>
            <p:spPr>
              <a:xfrm>
                <a:off x="2311678" y="3964870"/>
                <a:ext cx="2410681" cy="156271"/>
              </a:xfrm>
              <a:prstGeom prst="rect">
                <a:avLst/>
              </a:prstGeom>
            </p:spPr>
            <p:txBody>
              <a:bodyPr vert="horz" wrap="square" lIns="0" tIns="12627" rIns="0" bIns="0" rtlCol="0">
                <a:spAutoFit/>
              </a:bodyPr>
              <a:lstStyle/>
              <a:p>
                <a:pPr marL="12626" marR="273360">
                  <a:spcBef>
                    <a:spcPts val="388"/>
                  </a:spcBef>
                </a:pPr>
                <a:r>
                  <a:rPr sz="1292" spc="50" dirty="0">
                    <a:solidFill>
                      <a:srgbClr val="1057C8"/>
                    </a:solidFill>
                    <a:latin typeface="Arial" panose="020B0604020202020204" pitchFamily="34" charset="0"/>
                    <a:cs typeface="Arial" panose="020B0604020202020204" pitchFamily="34" charset="0"/>
                  </a:rPr>
                  <a:t>Unrivalled operating experience</a:t>
                </a:r>
              </a:p>
            </p:txBody>
          </p:sp>
          <p:grpSp>
            <p:nvGrpSpPr>
              <p:cNvPr id="47" name="object 166"/>
              <p:cNvGrpSpPr/>
              <p:nvPr/>
            </p:nvGrpSpPr>
            <p:grpSpPr>
              <a:xfrm>
                <a:off x="2336029" y="1685347"/>
                <a:ext cx="4914900" cy="3223895"/>
                <a:chOff x="297789" y="6051346"/>
                <a:chExt cx="4914900" cy="3223895"/>
              </a:xfrm>
            </p:grpSpPr>
            <p:sp>
              <p:nvSpPr>
                <p:cNvPr id="48" name="object 167"/>
                <p:cNvSpPr/>
                <p:nvPr/>
              </p:nvSpPr>
              <p:spPr>
                <a:xfrm>
                  <a:off x="304139" y="6057696"/>
                  <a:ext cx="2840355" cy="692150"/>
                </a:xfrm>
                <a:custGeom>
                  <a:avLst/>
                  <a:gdLst/>
                  <a:ahLst/>
                  <a:cxnLst/>
                  <a:rect l="l" t="t" r="r" b="b"/>
                  <a:pathLst>
                    <a:path w="2840355" h="692150">
                      <a:moveTo>
                        <a:pt x="2839948" y="692048"/>
                      </a:moveTo>
                      <a:lnTo>
                        <a:pt x="2373287" y="0"/>
                      </a:lnTo>
                      <a:lnTo>
                        <a:pt x="0" y="0"/>
                      </a:lnTo>
                    </a:path>
                  </a:pathLst>
                </a:custGeom>
                <a:ln w="12700">
                  <a:solidFill>
                    <a:srgbClr val="000000"/>
                  </a:solidFill>
                </a:ln>
              </p:spPr>
              <p:txBody>
                <a:bodyPr wrap="square" lIns="0" tIns="0" rIns="0" bIns="0" rtlCol="0"/>
                <a:lstStyle/>
                <a:p>
                  <a:pPr defTabSz="909096">
                    <a:defRPr/>
                  </a:pPr>
                  <a:endParaRPr sz="2386" kern="0">
                    <a:solidFill>
                      <a:prstClr val="black"/>
                    </a:solidFill>
                  </a:endParaRPr>
                </a:p>
              </p:txBody>
            </p:sp>
            <p:sp>
              <p:nvSpPr>
                <p:cNvPr id="49" name="object 168"/>
                <p:cNvSpPr/>
                <p:nvPr/>
              </p:nvSpPr>
              <p:spPr>
                <a:xfrm>
                  <a:off x="304139" y="6821284"/>
                  <a:ext cx="2379980" cy="351790"/>
                </a:xfrm>
                <a:custGeom>
                  <a:avLst/>
                  <a:gdLst/>
                  <a:ahLst/>
                  <a:cxnLst/>
                  <a:rect l="l" t="t" r="r" b="b"/>
                  <a:pathLst>
                    <a:path w="2379980" h="351790">
                      <a:moveTo>
                        <a:pt x="2379662" y="351205"/>
                      </a:moveTo>
                      <a:lnTo>
                        <a:pt x="1984603" y="0"/>
                      </a:lnTo>
                      <a:lnTo>
                        <a:pt x="0" y="0"/>
                      </a:lnTo>
                    </a:path>
                  </a:pathLst>
                </a:custGeom>
                <a:ln w="12700">
                  <a:solidFill>
                    <a:srgbClr val="000000"/>
                  </a:solidFill>
                </a:ln>
              </p:spPr>
              <p:txBody>
                <a:bodyPr wrap="square" lIns="0" tIns="0" rIns="0" bIns="0" rtlCol="0"/>
                <a:lstStyle/>
                <a:p>
                  <a:pPr defTabSz="909096">
                    <a:defRPr/>
                  </a:pPr>
                  <a:endParaRPr sz="2386" kern="0">
                    <a:solidFill>
                      <a:prstClr val="black"/>
                    </a:solidFill>
                  </a:endParaRPr>
                </a:p>
              </p:txBody>
            </p:sp>
            <p:sp>
              <p:nvSpPr>
                <p:cNvPr id="50" name="object 169"/>
                <p:cNvSpPr/>
                <p:nvPr/>
              </p:nvSpPr>
              <p:spPr>
                <a:xfrm>
                  <a:off x="304139" y="7566545"/>
                  <a:ext cx="2181860" cy="227329"/>
                </a:xfrm>
                <a:custGeom>
                  <a:avLst/>
                  <a:gdLst/>
                  <a:ahLst/>
                  <a:cxnLst/>
                  <a:rect l="l" t="t" r="r" b="b"/>
                  <a:pathLst>
                    <a:path w="2181860" h="227329">
                      <a:moveTo>
                        <a:pt x="2181644" y="227202"/>
                      </a:moveTo>
                      <a:lnTo>
                        <a:pt x="1981377" y="0"/>
                      </a:lnTo>
                      <a:lnTo>
                        <a:pt x="0" y="0"/>
                      </a:lnTo>
                    </a:path>
                  </a:pathLst>
                </a:custGeom>
                <a:ln w="12699">
                  <a:solidFill>
                    <a:srgbClr val="000000"/>
                  </a:solidFill>
                </a:ln>
              </p:spPr>
              <p:txBody>
                <a:bodyPr wrap="square" lIns="0" tIns="0" rIns="0" bIns="0" rtlCol="0"/>
                <a:lstStyle/>
                <a:p>
                  <a:pPr defTabSz="909096">
                    <a:defRPr/>
                  </a:pPr>
                  <a:endParaRPr sz="2386" kern="0">
                    <a:solidFill>
                      <a:prstClr val="black"/>
                    </a:solidFill>
                  </a:endParaRPr>
                </a:p>
              </p:txBody>
            </p:sp>
            <p:sp>
              <p:nvSpPr>
                <p:cNvPr id="51" name="object 170"/>
                <p:cNvSpPr/>
                <p:nvPr/>
              </p:nvSpPr>
              <p:spPr>
                <a:xfrm>
                  <a:off x="304139" y="8320024"/>
                  <a:ext cx="2282190" cy="143510"/>
                </a:xfrm>
                <a:custGeom>
                  <a:avLst/>
                  <a:gdLst/>
                  <a:ahLst/>
                  <a:cxnLst/>
                  <a:rect l="l" t="t" r="r" b="b"/>
                  <a:pathLst>
                    <a:path w="2282190" h="143509">
                      <a:moveTo>
                        <a:pt x="2282088" y="143319"/>
                      </a:moveTo>
                      <a:lnTo>
                        <a:pt x="2117826" y="0"/>
                      </a:lnTo>
                      <a:lnTo>
                        <a:pt x="0" y="0"/>
                      </a:lnTo>
                    </a:path>
                  </a:pathLst>
                </a:custGeom>
                <a:ln w="12700">
                  <a:solidFill>
                    <a:srgbClr val="000000"/>
                  </a:solidFill>
                </a:ln>
              </p:spPr>
              <p:txBody>
                <a:bodyPr wrap="square" lIns="0" tIns="0" rIns="0" bIns="0" rtlCol="0"/>
                <a:lstStyle/>
                <a:p>
                  <a:pPr defTabSz="909096">
                    <a:defRPr/>
                  </a:pPr>
                  <a:endParaRPr sz="2386" kern="0">
                    <a:solidFill>
                      <a:prstClr val="black"/>
                    </a:solidFill>
                  </a:endParaRPr>
                </a:p>
              </p:txBody>
            </p:sp>
            <p:sp>
              <p:nvSpPr>
                <p:cNvPr id="52" name="object 171"/>
                <p:cNvSpPr/>
                <p:nvPr/>
              </p:nvSpPr>
              <p:spPr>
                <a:xfrm>
                  <a:off x="2455798" y="6715760"/>
                  <a:ext cx="2756408" cy="2559189"/>
                </a:xfrm>
                <a:prstGeom prst="rect">
                  <a:avLst/>
                </a:prstGeom>
                <a:blipFill>
                  <a:blip r:embed="rId3" cstate="print">
                    <a:duotone>
                      <a:schemeClr val="accent2">
                        <a:shade val="45000"/>
                        <a:satMod val="135000"/>
                      </a:schemeClr>
                      <a:prstClr val="white"/>
                    </a:duotone>
                  </a:blip>
                  <a:stretch>
                    <a:fillRect/>
                  </a:stretch>
                </a:blipFill>
              </p:spPr>
              <p:txBody>
                <a:bodyPr wrap="square" lIns="0" tIns="0" rIns="0" bIns="0" rtlCol="0"/>
                <a:lstStyle/>
                <a:p>
                  <a:pPr defTabSz="909096">
                    <a:defRPr/>
                  </a:pPr>
                  <a:endParaRPr sz="2386" kern="0">
                    <a:solidFill>
                      <a:prstClr val="black"/>
                    </a:solidFill>
                  </a:endParaRPr>
                </a:p>
              </p:txBody>
            </p:sp>
          </p:grpSp>
        </p:grpSp>
        <p:grpSp>
          <p:nvGrpSpPr>
            <p:cNvPr id="10" name="Groupe 9">
              <a:extLst>
                <a:ext uri="{FF2B5EF4-FFF2-40B4-BE49-F238E27FC236}">
                  <a16:creationId xmlns:a16="http://schemas.microsoft.com/office/drawing/2014/main" id="{A3F92A24-322E-4C4F-BF67-4729736AA286}"/>
                </a:ext>
              </a:extLst>
            </p:cNvPr>
            <p:cNvGrpSpPr/>
            <p:nvPr/>
          </p:nvGrpSpPr>
          <p:grpSpPr>
            <a:xfrm>
              <a:off x="4538992" y="2440589"/>
              <a:ext cx="2986862" cy="2650311"/>
              <a:chOff x="8055284" y="1472679"/>
              <a:chExt cx="2986862" cy="2650311"/>
            </a:xfrm>
          </p:grpSpPr>
          <p:sp>
            <p:nvSpPr>
              <p:cNvPr id="6" name="Ellipse 5">
                <a:extLst>
                  <a:ext uri="{FF2B5EF4-FFF2-40B4-BE49-F238E27FC236}">
                    <a16:creationId xmlns:a16="http://schemas.microsoft.com/office/drawing/2014/main" id="{159C5D79-61C1-4BEF-8532-505F442A6CC1}"/>
                  </a:ext>
                </a:extLst>
              </p:cNvPr>
              <p:cNvSpPr/>
              <p:nvPr/>
            </p:nvSpPr>
            <p:spPr>
              <a:xfrm>
                <a:off x="8055284" y="1472679"/>
                <a:ext cx="2986862" cy="2650311"/>
              </a:xfrm>
              <a:prstGeom prst="ellipse">
                <a:avLst/>
              </a:prstGeom>
              <a:solidFill>
                <a:srgbClr val="001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0">
                  <a:solidFill>
                    <a:srgbClr val="1089FF"/>
                  </a:solidFill>
                </a:endParaRPr>
              </a:p>
            </p:txBody>
          </p:sp>
          <p:sp>
            <p:nvSpPr>
              <p:cNvPr id="7" name="Ellipse 6">
                <a:extLst>
                  <a:ext uri="{FF2B5EF4-FFF2-40B4-BE49-F238E27FC236}">
                    <a16:creationId xmlns:a16="http://schemas.microsoft.com/office/drawing/2014/main" id="{0F3737D2-FF3B-4BAD-889E-957852C37000}"/>
                  </a:ext>
                </a:extLst>
              </p:cNvPr>
              <p:cNvSpPr/>
              <p:nvPr/>
            </p:nvSpPr>
            <p:spPr>
              <a:xfrm>
                <a:off x="8284569" y="1673586"/>
                <a:ext cx="2496276" cy="2222769"/>
              </a:xfrm>
              <a:prstGeom prst="ellipse">
                <a:avLst/>
              </a:prstGeom>
              <a:solidFill>
                <a:srgbClr val="F0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784" dirty="0">
                    <a:solidFill>
                      <a:srgbClr val="002D74"/>
                    </a:solidFill>
                    <a:latin typeface="Trebuchet MS" panose="020B0603020202020204" pitchFamily="34" charset="0"/>
                  </a:rPr>
                  <a:t>OUR KEY ASSETS</a:t>
                </a:r>
                <a:r>
                  <a:rPr lang="fr-FR" sz="1591" dirty="0">
                    <a:solidFill>
                      <a:srgbClr val="002D74"/>
                    </a:solidFill>
                    <a:latin typeface="Trebuchet MS" panose="020B0603020202020204" pitchFamily="34" charset="0"/>
                  </a:rPr>
                  <a:t> </a:t>
                </a:r>
              </a:p>
            </p:txBody>
          </p:sp>
        </p:grpSp>
      </p:grpSp>
      <p:sp>
        <p:nvSpPr>
          <p:cNvPr id="32" name="Espace réservé du pied de page 2">
            <a:extLst>
              <a:ext uri="{FF2B5EF4-FFF2-40B4-BE49-F238E27FC236}">
                <a16:creationId xmlns:a16="http://schemas.microsoft.com/office/drawing/2014/main" id="{84369EDC-11B7-4027-B193-243B16EA6EE0}"/>
              </a:ext>
            </a:extLst>
          </p:cNvPr>
          <p:cNvSpPr txBox="1">
            <a:spLocks/>
          </p:cNvSpPr>
          <p:nvPr/>
        </p:nvSpPr>
        <p:spPr>
          <a:xfrm>
            <a:off x="2822333" y="6450915"/>
            <a:ext cx="8343900" cy="34399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7F7F7F">
                    <a:tint val="75000"/>
                  </a:srgbClr>
                </a:solidFill>
              </a:rPr>
              <a:t>EDF reserves all rights in this document and in the information contained therein. </a:t>
            </a:r>
          </a:p>
          <a:p>
            <a:r>
              <a:rPr lang="en-US" sz="1050" dirty="0">
                <a:solidFill>
                  <a:srgbClr val="7F7F7F">
                    <a:tint val="75000"/>
                  </a:srgbClr>
                </a:solidFill>
              </a:rPr>
              <a:t>Reproduction, use or disclosure to third party without express authorization is strictly prohibited</a:t>
            </a:r>
            <a:endParaRPr lang="fr-FR" sz="1050" dirty="0">
              <a:solidFill>
                <a:srgbClr val="7F7F7F">
                  <a:tint val="75000"/>
                </a:srgbClr>
              </a:solidFill>
            </a:endParaRPr>
          </a:p>
        </p:txBody>
      </p:sp>
      <p:sp>
        <p:nvSpPr>
          <p:cNvPr id="53" name="Espace réservé du numéro de diapositive 1">
            <a:extLst>
              <a:ext uri="{FF2B5EF4-FFF2-40B4-BE49-F238E27FC236}">
                <a16:creationId xmlns:a16="http://schemas.microsoft.com/office/drawing/2014/main" id="{8DF88116-86FB-4259-BF9D-08AB9C24EF01}"/>
              </a:ext>
            </a:extLst>
          </p:cNvPr>
          <p:cNvSpPr txBox="1">
            <a:spLocks/>
          </p:cNvSpPr>
          <p:nvPr/>
        </p:nvSpPr>
        <p:spPr>
          <a:xfrm>
            <a:off x="11658617" y="6317220"/>
            <a:ext cx="56345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DD543F6-8A65-4B3F-AB13-207133842824}" type="slidenum">
              <a:rPr lang="fr-FR" sz="900" smtClean="0">
                <a:solidFill>
                  <a:schemeClr val="bg1"/>
                </a:solidFill>
                <a:latin typeface="+mj-lt"/>
              </a:rPr>
              <a:pPr algn="r"/>
              <a:t>13</a:t>
            </a:fld>
            <a:endParaRPr lang="fr-FR" sz="900" dirty="0">
              <a:solidFill>
                <a:schemeClr val="bg1"/>
              </a:solidFill>
              <a:latin typeface="+mj-lt"/>
            </a:endParaRPr>
          </a:p>
        </p:txBody>
      </p:sp>
    </p:spTree>
    <p:extLst>
      <p:ext uri="{BB962C8B-B14F-4D97-AF65-F5344CB8AC3E}">
        <p14:creationId xmlns:p14="http://schemas.microsoft.com/office/powerpoint/2010/main" val="421988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FCFA7DE-C084-4FA6-B116-A64EEF482EDD}"/>
              </a:ext>
            </a:extLst>
          </p:cNvPr>
          <p:cNvPicPr>
            <a:picLocks noChangeAspect="1"/>
          </p:cNvPicPr>
          <p:nvPr/>
        </p:nvPicPr>
        <p:blipFill>
          <a:blip r:embed="rId2"/>
          <a:stretch>
            <a:fillRect/>
          </a:stretch>
        </p:blipFill>
        <p:spPr>
          <a:xfrm>
            <a:off x="839739" y="1781730"/>
            <a:ext cx="4169663" cy="3241658"/>
          </a:xfrm>
          <a:prstGeom prst="rect">
            <a:avLst/>
          </a:prstGeom>
        </p:spPr>
      </p:pic>
      <p:pic>
        <p:nvPicPr>
          <p:cNvPr id="7" name="Image 6">
            <a:extLst>
              <a:ext uri="{FF2B5EF4-FFF2-40B4-BE49-F238E27FC236}">
                <a16:creationId xmlns:a16="http://schemas.microsoft.com/office/drawing/2014/main" id="{A75903C4-5258-4B91-A242-2AB952385A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8948" y="1776991"/>
            <a:ext cx="6291988" cy="3246397"/>
          </a:xfrm>
          <a:prstGeom prst="rect">
            <a:avLst/>
          </a:prstGeom>
        </p:spPr>
      </p:pic>
      <p:sp>
        <p:nvSpPr>
          <p:cNvPr id="3" name="Espace réservé du pied de page 2">
            <a:extLst>
              <a:ext uri="{FF2B5EF4-FFF2-40B4-BE49-F238E27FC236}">
                <a16:creationId xmlns:a16="http://schemas.microsoft.com/office/drawing/2014/main" id="{FCE5A3C7-ED25-429B-84B4-BA4F6B234A43}"/>
              </a:ext>
            </a:extLst>
          </p:cNvPr>
          <p:cNvSpPr>
            <a:spLocks noGrp="1"/>
          </p:cNvSpPr>
          <p:nvPr>
            <p:ph type="ftr" sz="quarter" idx="3"/>
          </p:nvPr>
        </p:nvSpPr>
        <p:spPr>
          <a:xfrm>
            <a:off x="321732" y="6500896"/>
            <a:ext cx="4114800" cy="274320"/>
          </a:xfrm>
        </p:spPr>
        <p:txBody>
          <a:bodyPr vert="horz" lIns="91440" tIns="45720" rIns="91440" bIns="45720" rtlCol="0" anchor="ctr">
            <a:normAutofit/>
          </a:bodyPr>
          <a:lstStyle/>
          <a:p>
            <a:pPr algn="l">
              <a:lnSpc>
                <a:spcPct val="90000"/>
              </a:lnSpc>
              <a:spcAft>
                <a:spcPts val="600"/>
              </a:spcAft>
            </a:pPr>
            <a:r>
              <a:rPr lang="en-US" sz="300" kern="1200">
                <a:solidFill>
                  <a:schemeClr val="tx1">
                    <a:tint val="75000"/>
                  </a:schemeClr>
                </a:solidFill>
                <a:latin typeface="+mn-lt"/>
                <a:ea typeface="+mn-ea"/>
                <a:cs typeface="+mn-cs"/>
              </a:rPr>
              <a:t>EDF reserves all rights in this document and in the information contained therein. </a:t>
            </a:r>
          </a:p>
          <a:p>
            <a:pPr algn="l">
              <a:lnSpc>
                <a:spcPct val="90000"/>
              </a:lnSpc>
              <a:spcAft>
                <a:spcPts val="600"/>
              </a:spcAft>
            </a:pPr>
            <a:r>
              <a:rPr lang="en-US" sz="300" kern="1200">
                <a:solidFill>
                  <a:schemeClr val="tx1">
                    <a:tint val="75000"/>
                  </a:schemeClr>
                </a:solidFill>
                <a:latin typeface="+mn-lt"/>
                <a:ea typeface="+mn-ea"/>
                <a:cs typeface="+mn-cs"/>
              </a:rPr>
              <a:t>Reproduction, use or disclosure to third party without express authorization is strictly prohibited</a:t>
            </a:r>
          </a:p>
        </p:txBody>
      </p:sp>
      <p:sp>
        <p:nvSpPr>
          <p:cNvPr id="15" name="ZoneTexte 14">
            <a:extLst>
              <a:ext uri="{FF2B5EF4-FFF2-40B4-BE49-F238E27FC236}">
                <a16:creationId xmlns:a16="http://schemas.microsoft.com/office/drawing/2014/main" id="{89322885-FDD5-4340-A688-232810BCEF0D}"/>
              </a:ext>
            </a:extLst>
          </p:cNvPr>
          <p:cNvSpPr txBox="1"/>
          <p:nvPr/>
        </p:nvSpPr>
        <p:spPr>
          <a:xfrm>
            <a:off x="742084" y="120121"/>
            <a:ext cx="10337248" cy="757130"/>
          </a:xfrm>
          <a:prstGeom prst="rect">
            <a:avLst/>
          </a:prstGeom>
        </p:spPr>
        <p:txBody>
          <a:bodyPr vert="horz" lIns="91440" tIns="45720" rIns="91440" bIns="45720" rtlCol="0" anchor="t">
            <a:noAutofit/>
          </a:bodyPr>
          <a:lstStyle>
            <a:defPPr>
              <a:defRPr lang="fr-FR"/>
            </a:defPPr>
            <a:lvl1pPr>
              <a:lnSpc>
                <a:spcPct val="90000"/>
              </a:lnSpc>
              <a:spcBef>
                <a:spcPct val="0"/>
              </a:spcBef>
              <a:buNone/>
              <a:defRPr sz="2400" b="1" i="0">
                <a:solidFill>
                  <a:schemeClr val="accent1"/>
                </a:solidFill>
                <a:latin typeface="Arial" panose="020B0604020202020204" pitchFamily="34" charset="0"/>
                <a:ea typeface="+mj-ea"/>
                <a:cs typeface="+mj-cs"/>
              </a:defRPr>
            </a:lvl1pPr>
          </a:lstStyle>
          <a:p>
            <a:r>
              <a:rPr lang="en-US" dirty="0"/>
              <a:t>European proximity and local value: the example of Hinkley Point C</a:t>
            </a:r>
            <a:endParaRPr lang="fr-FR" dirty="0"/>
          </a:p>
        </p:txBody>
      </p:sp>
      <p:sp>
        <p:nvSpPr>
          <p:cNvPr id="19" name="Rectangle 18">
            <a:extLst>
              <a:ext uri="{FF2B5EF4-FFF2-40B4-BE49-F238E27FC236}">
                <a16:creationId xmlns:a16="http://schemas.microsoft.com/office/drawing/2014/main" id="{AB99EDFB-69EE-4288-8DB2-23E85FE100AA}"/>
              </a:ext>
            </a:extLst>
          </p:cNvPr>
          <p:cNvSpPr/>
          <p:nvPr/>
        </p:nvSpPr>
        <p:spPr>
          <a:xfrm>
            <a:off x="34286" y="5389479"/>
            <a:ext cx="12123429" cy="499029"/>
          </a:xfrm>
          <a:prstGeom prst="rect">
            <a:avLst/>
          </a:prstGeom>
          <a:solidFill>
            <a:srgbClr val="105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868">
              <a:lnSpc>
                <a:spcPct val="90000"/>
              </a:lnSpc>
              <a:spcBef>
                <a:spcPct val="0"/>
              </a:spcBef>
            </a:pPr>
            <a:r>
              <a:rPr lang="en-US" sz="1790" b="1" dirty="0">
                <a:solidFill>
                  <a:schemeClr val="bg1"/>
                </a:solidFill>
                <a:latin typeface="Arial" panose="020B0604020202020204" pitchFamily="34" charset="0"/>
                <a:cs typeface="Arial" panose="020B0604020202020204" pitchFamily="34" charset="0"/>
              </a:rPr>
              <a:t>EDF: your European local partner</a:t>
            </a:r>
          </a:p>
        </p:txBody>
      </p:sp>
      <p:pic>
        <p:nvPicPr>
          <p:cNvPr id="11" name="Image 10">
            <a:extLst>
              <a:ext uri="{FF2B5EF4-FFF2-40B4-BE49-F238E27FC236}">
                <a16:creationId xmlns:a16="http://schemas.microsoft.com/office/drawing/2014/main" id="{8AD7E448-526F-4E22-A85B-62D3A712C8CD}"/>
              </a:ext>
            </a:extLst>
          </p:cNvPr>
          <p:cNvPicPr>
            <a:picLocks noChangeAspect="1"/>
          </p:cNvPicPr>
          <p:nvPr/>
        </p:nvPicPr>
        <p:blipFill>
          <a:blip r:embed="rId4"/>
          <a:stretch>
            <a:fillRect/>
          </a:stretch>
        </p:blipFill>
        <p:spPr>
          <a:xfrm>
            <a:off x="839739" y="5088745"/>
            <a:ext cx="1370801" cy="197312"/>
          </a:xfrm>
          <a:prstGeom prst="rect">
            <a:avLst/>
          </a:prstGeom>
        </p:spPr>
      </p:pic>
      <p:sp>
        <p:nvSpPr>
          <p:cNvPr id="21" name="Espace réservé du pied de page 2">
            <a:extLst>
              <a:ext uri="{FF2B5EF4-FFF2-40B4-BE49-F238E27FC236}">
                <a16:creationId xmlns:a16="http://schemas.microsoft.com/office/drawing/2014/main" id="{D3FE5E9C-2E4D-474D-9834-D78EAB764722}"/>
              </a:ext>
            </a:extLst>
          </p:cNvPr>
          <p:cNvSpPr txBox="1">
            <a:spLocks/>
          </p:cNvSpPr>
          <p:nvPr/>
        </p:nvSpPr>
        <p:spPr>
          <a:xfrm>
            <a:off x="1952625" y="6523108"/>
            <a:ext cx="8343900" cy="343995"/>
          </a:xfrm>
          <a:prstGeom prst="rect">
            <a:avLst/>
          </a:prstGeom>
        </p:spPr>
        <p:txBody>
          <a:bodyPr vert="horz" lIns="91440" tIns="45720" rIns="91440" bIns="45720" rtlCol="0" anchor="ctr"/>
          <a:lstStyle>
            <a:defPPr>
              <a:defRPr lang="fr-FR"/>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7F7F7F">
                    <a:tint val="75000"/>
                  </a:srgbClr>
                </a:solidFill>
              </a:rPr>
              <a:t>EDF reserves all rights in this document and in the information contained therein. </a:t>
            </a:r>
          </a:p>
          <a:p>
            <a:r>
              <a:rPr lang="en-US">
                <a:solidFill>
                  <a:srgbClr val="7F7F7F">
                    <a:tint val="75000"/>
                  </a:srgbClr>
                </a:solidFill>
              </a:rPr>
              <a:t>Reproduction, use or disclosure to third party without express authorization is strictly prohibited</a:t>
            </a:r>
            <a:endParaRPr lang="fr-FR" dirty="0">
              <a:solidFill>
                <a:srgbClr val="7F7F7F">
                  <a:tint val="75000"/>
                </a:srgbClr>
              </a:solidFill>
            </a:endParaRPr>
          </a:p>
        </p:txBody>
      </p:sp>
      <p:sp>
        <p:nvSpPr>
          <p:cNvPr id="22" name="Espace réservé du numéro de diapositive 1">
            <a:extLst>
              <a:ext uri="{FF2B5EF4-FFF2-40B4-BE49-F238E27FC236}">
                <a16:creationId xmlns:a16="http://schemas.microsoft.com/office/drawing/2014/main" id="{A8BB4010-70E4-412E-8F26-2E2B28280B98}"/>
              </a:ext>
            </a:extLst>
          </p:cNvPr>
          <p:cNvSpPr txBox="1">
            <a:spLocks/>
          </p:cNvSpPr>
          <p:nvPr/>
        </p:nvSpPr>
        <p:spPr>
          <a:xfrm>
            <a:off x="11658617" y="6317220"/>
            <a:ext cx="56345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DD543F6-8A65-4B3F-AB13-207133842824}" type="slidenum">
              <a:rPr lang="fr-FR" sz="900" smtClean="0">
                <a:solidFill>
                  <a:schemeClr val="bg1"/>
                </a:solidFill>
                <a:latin typeface="+mj-lt"/>
              </a:rPr>
              <a:pPr algn="r"/>
              <a:t>14</a:t>
            </a:fld>
            <a:endParaRPr lang="fr-FR" sz="900" dirty="0">
              <a:solidFill>
                <a:schemeClr val="bg1"/>
              </a:solidFill>
              <a:latin typeface="+mj-lt"/>
            </a:endParaRPr>
          </a:p>
        </p:txBody>
      </p:sp>
    </p:spTree>
    <p:extLst>
      <p:ext uri="{BB962C8B-B14F-4D97-AF65-F5344CB8AC3E}">
        <p14:creationId xmlns:p14="http://schemas.microsoft.com/office/powerpoint/2010/main" val="2280450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636E259-18A8-4783-A76B-03CCEDF097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543F6-8A65-4B3F-AB13-207133842824}" type="slidenum">
              <a:rPr kumimoji="0" lang="fr-FR"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9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 name="Titre 2">
            <a:extLst>
              <a:ext uri="{FF2B5EF4-FFF2-40B4-BE49-F238E27FC236}">
                <a16:creationId xmlns:a16="http://schemas.microsoft.com/office/drawing/2014/main" id="{053C8C25-47B2-47E3-9B62-579981810779}"/>
              </a:ext>
            </a:extLst>
          </p:cNvPr>
          <p:cNvSpPr>
            <a:spLocks noGrp="1"/>
          </p:cNvSpPr>
          <p:nvPr>
            <p:ph type="ctrTitle"/>
          </p:nvPr>
        </p:nvSpPr>
        <p:spPr>
          <a:xfrm>
            <a:off x="1019010" y="1581991"/>
            <a:ext cx="6479662" cy="1705081"/>
          </a:xfrm>
        </p:spPr>
        <p:txBody>
          <a:bodyPr>
            <a:normAutofit fontScale="90000"/>
          </a:bodyPr>
          <a:lstStyle/>
          <a:p>
            <a:pPr>
              <a:spcBef>
                <a:spcPts val="1800"/>
              </a:spcBef>
            </a:pPr>
            <a:r>
              <a:rPr lang="az-Cyrl-AZ" dirty="0"/>
              <a:t>мерси</a:t>
            </a:r>
            <a:br>
              <a:rPr lang="en-GB" dirty="0"/>
            </a:br>
            <a:br>
              <a:rPr lang="en-GB" sz="1800" b="1" i="0" u="none" strike="noStrike" baseline="0" dirty="0">
                <a:solidFill>
                  <a:srgbClr val="001A70"/>
                </a:solidFill>
                <a:latin typeface="Arial" panose="020B0604020202020204" pitchFamily="34" charset="0"/>
              </a:rPr>
            </a:br>
            <a:r>
              <a:rPr lang="en-GB" sz="5300" dirty="0"/>
              <a:t>Thank You</a:t>
            </a:r>
            <a:br>
              <a:rPr lang="en-GB" dirty="0"/>
            </a:br>
            <a:endParaRPr lang="en-GB" dirty="0"/>
          </a:p>
        </p:txBody>
      </p:sp>
      <p:pic>
        <p:nvPicPr>
          <p:cNvPr id="4" name="Image 3">
            <a:extLst>
              <a:ext uri="{FF2B5EF4-FFF2-40B4-BE49-F238E27FC236}">
                <a16:creationId xmlns:a16="http://schemas.microsoft.com/office/drawing/2014/main" id="{9DBE315C-9D18-4C01-B645-1EE7B99CEC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74821" y="1612707"/>
            <a:ext cx="2425452" cy="2425452"/>
          </a:xfrm>
          <a:prstGeom prst="rect">
            <a:avLst/>
          </a:prstGeom>
        </p:spPr>
      </p:pic>
      <p:sp>
        <p:nvSpPr>
          <p:cNvPr id="5" name="ZoneTexte 4">
            <a:extLst>
              <a:ext uri="{FF2B5EF4-FFF2-40B4-BE49-F238E27FC236}">
                <a16:creationId xmlns:a16="http://schemas.microsoft.com/office/drawing/2014/main" id="{2E41A71B-ED0A-4338-B8C6-CAFFA1D04C42}"/>
              </a:ext>
            </a:extLst>
          </p:cNvPr>
          <p:cNvSpPr txBox="1"/>
          <p:nvPr/>
        </p:nvSpPr>
        <p:spPr>
          <a:xfrm>
            <a:off x="7961420" y="966376"/>
            <a:ext cx="2885243" cy="646331"/>
          </a:xfrm>
          <a:prstGeom prst="rect">
            <a:avLst/>
          </a:prstGeom>
          <a:noFill/>
        </p:spPr>
        <p:txBody>
          <a:bodyPr wrap="square" rtlCol="0">
            <a:spAutoFit/>
          </a:bodyPr>
          <a:lstStyle/>
          <a:p>
            <a:pPr algn="ctr"/>
            <a:r>
              <a:rPr lang="fr-FR" dirty="0"/>
              <a:t>For more information:</a:t>
            </a:r>
          </a:p>
          <a:p>
            <a:pPr algn="ctr"/>
            <a:r>
              <a:rPr lang="fr-FR" dirty="0"/>
              <a:t>Scan me!</a:t>
            </a:r>
          </a:p>
        </p:txBody>
      </p:sp>
    </p:spTree>
    <p:extLst>
      <p:ext uri="{BB962C8B-B14F-4D97-AF65-F5344CB8AC3E}">
        <p14:creationId xmlns:p14="http://schemas.microsoft.com/office/powerpoint/2010/main" val="150451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E3C57F7-DD17-5D4C-AF19-51586115A862}"/>
              </a:ext>
            </a:extLst>
          </p:cNvPr>
          <p:cNvSpPr>
            <a:spLocks noGrp="1"/>
          </p:cNvSpPr>
          <p:nvPr>
            <p:ph type="title"/>
          </p:nvPr>
        </p:nvSpPr>
        <p:spPr>
          <a:xfrm>
            <a:off x="5285182" y="1026081"/>
            <a:ext cx="6362305" cy="824345"/>
          </a:xfrm>
        </p:spPr>
        <p:txBody>
          <a:bodyPr>
            <a:normAutofit fontScale="90000"/>
          </a:bodyPr>
          <a:lstStyle/>
          <a:p>
            <a:r>
              <a:rPr lang="fr-FR" dirty="0"/>
              <a:t>E</a:t>
            </a:r>
            <a:r>
              <a:rPr lang="en-US" dirty="0"/>
              <a:t>DF reserves all rights to this document and the information it contains.</a:t>
            </a:r>
            <a:br>
              <a:rPr lang="fr-FR" dirty="0"/>
            </a:br>
            <a:endParaRPr lang="fr-FR" dirty="0"/>
          </a:p>
        </p:txBody>
      </p:sp>
      <p:sp>
        <p:nvSpPr>
          <p:cNvPr id="6" name="Espace réservé du contenu 5">
            <a:extLst>
              <a:ext uri="{FF2B5EF4-FFF2-40B4-BE49-F238E27FC236}">
                <a16:creationId xmlns:a16="http://schemas.microsoft.com/office/drawing/2014/main" id="{E8F2B5D0-831A-CE4C-80C0-83F3D439BED9}"/>
              </a:ext>
            </a:extLst>
          </p:cNvPr>
          <p:cNvSpPr>
            <a:spLocks noGrp="1"/>
          </p:cNvSpPr>
          <p:nvPr>
            <p:ph idx="1"/>
          </p:nvPr>
        </p:nvSpPr>
        <p:spPr>
          <a:xfrm>
            <a:off x="5190946" y="2146569"/>
            <a:ext cx="5861367" cy="2685184"/>
          </a:xfrm>
        </p:spPr>
        <p:txBody>
          <a:bodyPr/>
          <a:lstStyle/>
          <a:p>
            <a:r>
              <a:rPr lang="en-US" dirty="0"/>
              <a:t>Any reproduction, use or disclosure to third parties without express permission is strictly prohibited</a:t>
            </a:r>
            <a:r>
              <a:rPr lang="fr-FR" dirty="0"/>
              <a:t>. </a:t>
            </a:r>
          </a:p>
        </p:txBody>
      </p:sp>
      <p:sp>
        <p:nvSpPr>
          <p:cNvPr id="7" name="Espace réservé du contenu 6">
            <a:extLst>
              <a:ext uri="{FF2B5EF4-FFF2-40B4-BE49-F238E27FC236}">
                <a16:creationId xmlns:a16="http://schemas.microsoft.com/office/drawing/2014/main" id="{EA87994A-2C0F-6D45-BDC0-D965F80499B4}"/>
              </a:ext>
            </a:extLst>
          </p:cNvPr>
          <p:cNvSpPr>
            <a:spLocks noGrp="1"/>
          </p:cNvSpPr>
          <p:nvPr>
            <p:ph idx="13"/>
          </p:nvPr>
        </p:nvSpPr>
        <p:spPr>
          <a:xfrm>
            <a:off x="554037" y="1080032"/>
            <a:ext cx="3461576" cy="1337544"/>
          </a:xfrm>
        </p:spPr>
        <p:txBody>
          <a:bodyPr/>
          <a:lstStyle/>
          <a:p>
            <a:pPr lvl="1"/>
            <a:r>
              <a:rPr lang="en-GB" sz="1800" dirty="0"/>
              <a:t>NUWARD</a:t>
            </a:r>
            <a:r>
              <a:rPr lang="en-GB" sz="1800" baseline="30000" dirty="0"/>
              <a:t>TM</a:t>
            </a:r>
            <a:r>
              <a:rPr lang="en-GB" sz="1800" dirty="0"/>
              <a:t> </a:t>
            </a:r>
          </a:p>
          <a:p>
            <a:pPr lvl="1"/>
            <a:r>
              <a:rPr lang="en-GB" sz="1800" dirty="0"/>
              <a:t>Experience Based Technology</a:t>
            </a:r>
          </a:p>
        </p:txBody>
      </p:sp>
      <p:grpSp>
        <p:nvGrpSpPr>
          <p:cNvPr id="12" name="Groupe 11">
            <a:extLst>
              <a:ext uri="{FF2B5EF4-FFF2-40B4-BE49-F238E27FC236}">
                <a16:creationId xmlns:a16="http://schemas.microsoft.com/office/drawing/2014/main" id="{D68D6D13-85D5-4D3F-AB3F-14EE50424000}"/>
              </a:ext>
            </a:extLst>
          </p:cNvPr>
          <p:cNvGrpSpPr/>
          <p:nvPr/>
        </p:nvGrpSpPr>
        <p:grpSpPr>
          <a:xfrm>
            <a:off x="140972" y="3159935"/>
            <a:ext cx="3874641" cy="1907027"/>
            <a:chOff x="233440" y="3180484"/>
            <a:chExt cx="3874641" cy="1907027"/>
          </a:xfrm>
        </p:grpSpPr>
        <p:pic>
          <p:nvPicPr>
            <p:cNvPr id="13" name="Image 12">
              <a:extLst>
                <a:ext uri="{FF2B5EF4-FFF2-40B4-BE49-F238E27FC236}">
                  <a16:creationId xmlns:a16="http://schemas.microsoft.com/office/drawing/2014/main" id="{13BB6B25-8D33-4C19-B46A-91E845478D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6926" y="3180484"/>
              <a:ext cx="1050185" cy="449611"/>
            </a:xfrm>
            <a:prstGeom prst="rect">
              <a:avLst/>
            </a:prstGeom>
          </p:spPr>
        </p:pic>
        <p:pic>
          <p:nvPicPr>
            <p:cNvPr id="14" name="Image 13">
              <a:extLst>
                <a:ext uri="{FF2B5EF4-FFF2-40B4-BE49-F238E27FC236}">
                  <a16:creationId xmlns:a16="http://schemas.microsoft.com/office/drawing/2014/main" id="{22988501-C75A-48B2-880B-9AE528CA7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3440" y="4085153"/>
              <a:ext cx="423334" cy="345689"/>
            </a:xfrm>
            <a:prstGeom prst="rect">
              <a:avLst/>
            </a:prstGeom>
          </p:spPr>
        </p:pic>
        <p:pic>
          <p:nvPicPr>
            <p:cNvPr id="15" name="Image 14">
              <a:extLst>
                <a:ext uri="{FF2B5EF4-FFF2-40B4-BE49-F238E27FC236}">
                  <a16:creationId xmlns:a16="http://schemas.microsoft.com/office/drawing/2014/main" id="{247312C9-5BA7-45EF-8EA7-8B62EFAEF4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3082" y="4227979"/>
              <a:ext cx="747948" cy="211529"/>
            </a:xfrm>
            <a:prstGeom prst="rect">
              <a:avLst/>
            </a:prstGeom>
          </p:spPr>
        </p:pic>
        <p:pic>
          <p:nvPicPr>
            <p:cNvPr id="16" name="Image 15">
              <a:extLst>
                <a:ext uri="{FF2B5EF4-FFF2-40B4-BE49-F238E27FC236}">
                  <a16:creationId xmlns:a16="http://schemas.microsoft.com/office/drawing/2014/main" id="{7B8617D1-E876-4E89-8750-E6353E0A55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12604" y="4093672"/>
              <a:ext cx="495477" cy="379350"/>
            </a:xfrm>
            <a:prstGeom prst="rect">
              <a:avLst/>
            </a:prstGeom>
          </p:spPr>
        </p:pic>
        <p:pic>
          <p:nvPicPr>
            <p:cNvPr id="17" name="Image 16">
              <a:extLst>
                <a:ext uri="{FF2B5EF4-FFF2-40B4-BE49-F238E27FC236}">
                  <a16:creationId xmlns:a16="http://schemas.microsoft.com/office/drawing/2014/main" id="{B0928719-6DEB-45FD-A3EF-6DFDADF850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65710" y="4154748"/>
              <a:ext cx="1365663" cy="213385"/>
            </a:xfrm>
            <a:prstGeom prst="rect">
              <a:avLst/>
            </a:prstGeom>
          </p:spPr>
        </p:pic>
        <p:pic>
          <p:nvPicPr>
            <p:cNvPr id="18" name="Image 17">
              <a:extLst>
                <a:ext uri="{FF2B5EF4-FFF2-40B4-BE49-F238E27FC236}">
                  <a16:creationId xmlns:a16="http://schemas.microsoft.com/office/drawing/2014/main" id="{6874433C-5302-467D-B836-F62DBCC654B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38064" y="4630945"/>
              <a:ext cx="1584000" cy="456566"/>
            </a:xfrm>
            <a:prstGeom prst="rect">
              <a:avLst/>
            </a:prstGeom>
          </p:spPr>
        </p:pic>
      </p:grpSp>
      <p:sp>
        <p:nvSpPr>
          <p:cNvPr id="19" name="Espace réservé du numéro de diapositive 1">
            <a:extLst>
              <a:ext uri="{FF2B5EF4-FFF2-40B4-BE49-F238E27FC236}">
                <a16:creationId xmlns:a16="http://schemas.microsoft.com/office/drawing/2014/main" id="{230EDA4D-A92E-45FE-AC68-9A29BD5F439A}"/>
              </a:ext>
            </a:extLst>
          </p:cNvPr>
          <p:cNvSpPr txBox="1">
            <a:spLocks/>
          </p:cNvSpPr>
          <p:nvPr/>
        </p:nvSpPr>
        <p:spPr>
          <a:xfrm>
            <a:off x="11658617" y="6274688"/>
            <a:ext cx="56345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DD543F6-8A65-4B3F-AB13-207133842824}" type="slidenum">
              <a:rPr lang="fr-FR" sz="900" smtClean="0">
                <a:solidFill>
                  <a:schemeClr val="bg1"/>
                </a:solidFill>
              </a:rPr>
              <a:pPr algn="r"/>
              <a:t>2</a:t>
            </a:fld>
            <a:endParaRPr lang="fr-FR" sz="900" dirty="0">
              <a:solidFill>
                <a:schemeClr val="bg1"/>
              </a:solidFill>
            </a:endParaRPr>
          </a:p>
        </p:txBody>
      </p:sp>
    </p:spTree>
    <p:extLst>
      <p:ext uri="{BB962C8B-B14F-4D97-AF65-F5344CB8AC3E}">
        <p14:creationId xmlns:p14="http://schemas.microsoft.com/office/powerpoint/2010/main" val="340917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E28B6BA-8402-4411-9D37-74D2ADDB6543}"/>
              </a:ext>
            </a:extLst>
          </p:cNvPr>
          <p:cNvSpPr>
            <a:spLocks noGrp="1"/>
          </p:cNvSpPr>
          <p:nvPr>
            <p:ph type="sldNum" sz="quarter" idx="12"/>
          </p:nvPr>
        </p:nvSpPr>
        <p:spPr/>
        <p:txBody>
          <a:bodyPr/>
          <a:lstStyle/>
          <a:p>
            <a:fld id="{7DD543F6-8A65-4B3F-AB13-207133842824}" type="slidenum">
              <a:rPr lang="fr-FR" smtClean="0"/>
              <a:pPr/>
              <a:t>3</a:t>
            </a:fld>
            <a:endParaRPr lang="fr-FR" dirty="0"/>
          </a:p>
        </p:txBody>
      </p:sp>
      <p:sp>
        <p:nvSpPr>
          <p:cNvPr id="4" name="Sous-titre 3">
            <a:extLst>
              <a:ext uri="{FF2B5EF4-FFF2-40B4-BE49-F238E27FC236}">
                <a16:creationId xmlns:a16="http://schemas.microsoft.com/office/drawing/2014/main" id="{FEFF5DD4-FB2B-40AB-9152-265591E4E000}"/>
              </a:ext>
            </a:extLst>
          </p:cNvPr>
          <p:cNvSpPr>
            <a:spLocks noGrp="1"/>
          </p:cNvSpPr>
          <p:nvPr>
            <p:ph type="subTitle" idx="1"/>
          </p:nvPr>
        </p:nvSpPr>
        <p:spPr/>
        <p:txBody>
          <a:bodyPr/>
          <a:lstStyle/>
          <a:p>
            <a:r>
              <a:rPr lang="fr-FR" dirty="0" err="1"/>
              <a:t>What</a:t>
            </a:r>
            <a:r>
              <a:rPr lang="fr-FR" dirty="0"/>
              <a:t> </a:t>
            </a:r>
            <a:r>
              <a:rPr lang="fr-FR" dirty="0" err="1"/>
              <a:t>is</a:t>
            </a:r>
            <a:r>
              <a:rPr lang="fr-FR" dirty="0"/>
              <a:t> NUWARD™?</a:t>
            </a:r>
          </a:p>
        </p:txBody>
      </p:sp>
    </p:spTree>
    <p:extLst>
      <p:ext uri="{BB962C8B-B14F-4D97-AF65-F5344CB8AC3E}">
        <p14:creationId xmlns:p14="http://schemas.microsoft.com/office/powerpoint/2010/main" val="1098600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 name="Tableau 105">
            <a:extLst>
              <a:ext uri="{FF2B5EF4-FFF2-40B4-BE49-F238E27FC236}">
                <a16:creationId xmlns:a16="http://schemas.microsoft.com/office/drawing/2014/main" id="{D5ED7000-C526-4C5C-9CF1-E73466A2E5D8}"/>
              </a:ext>
            </a:extLst>
          </p:cNvPr>
          <p:cNvGraphicFramePr>
            <a:graphicFrameLocks noGrp="1"/>
          </p:cNvGraphicFramePr>
          <p:nvPr>
            <p:extLst>
              <p:ext uri="{D42A27DB-BD31-4B8C-83A1-F6EECF244321}">
                <p14:modId xmlns:p14="http://schemas.microsoft.com/office/powerpoint/2010/main" val="2647798589"/>
              </p:ext>
            </p:extLst>
          </p:nvPr>
        </p:nvGraphicFramePr>
        <p:xfrm>
          <a:off x="6890519" y="485600"/>
          <a:ext cx="5050869" cy="6035040"/>
        </p:xfrm>
        <a:graphic>
          <a:graphicData uri="http://schemas.openxmlformats.org/drawingml/2006/table">
            <a:tbl>
              <a:tblPr firstRow="1" bandRow="1">
                <a:tableStyleId>{2D5ABB26-0587-4C30-8999-92F81FD0307C}</a:tableStyleId>
              </a:tblPr>
              <a:tblGrid>
                <a:gridCol w="418257">
                  <a:extLst>
                    <a:ext uri="{9D8B030D-6E8A-4147-A177-3AD203B41FA5}">
                      <a16:colId xmlns:a16="http://schemas.microsoft.com/office/drawing/2014/main" val="20000"/>
                    </a:ext>
                  </a:extLst>
                </a:gridCol>
                <a:gridCol w="4632612">
                  <a:extLst>
                    <a:ext uri="{9D8B030D-6E8A-4147-A177-3AD203B41FA5}">
                      <a16:colId xmlns:a16="http://schemas.microsoft.com/office/drawing/2014/main" val="20001"/>
                    </a:ext>
                  </a:extLst>
                </a:gridCol>
              </a:tblGrid>
              <a:tr h="1179217">
                <a:tc>
                  <a:txBody>
                    <a:bodyPr/>
                    <a:lstStyle/>
                    <a:p>
                      <a:pPr algn="just" rtl="0"/>
                      <a:endParaRPr lang="en-GB" sz="1600" dirty="0">
                        <a:solidFill>
                          <a:srgbClr val="00206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0" kern="1200" dirty="0">
                          <a:solidFill>
                            <a:schemeClr val="accent3"/>
                          </a:solidFill>
                          <a:latin typeface="Arial" panose="020B0604020202020204" pitchFamily="34" charset="0"/>
                          <a:ea typeface="+mn-ea"/>
                          <a:cs typeface="+mn-cs"/>
                          <a:sym typeface="+mn-lt"/>
                        </a:rPr>
                        <a:t>A nominal power of </a:t>
                      </a:r>
                      <a:r>
                        <a:rPr lang="en-GB" sz="1800" b="1" i="0" kern="1200" dirty="0">
                          <a:solidFill>
                            <a:schemeClr val="accent3"/>
                          </a:solidFill>
                          <a:latin typeface="Arial" panose="020B0604020202020204" pitchFamily="34" charset="0"/>
                          <a:ea typeface="+mn-ea"/>
                          <a:cs typeface="+mn-cs"/>
                          <a:sym typeface="+mn-lt"/>
                        </a:rPr>
                        <a:t>340 MWe </a:t>
                      </a:r>
                      <a:r>
                        <a:rPr lang="en-GB" sz="1800" b="0" i="0" kern="1200" dirty="0">
                          <a:solidFill>
                            <a:schemeClr val="accent3"/>
                          </a:solidFill>
                          <a:latin typeface="Arial" panose="020B0604020202020204" pitchFamily="34" charset="0"/>
                          <a:ea typeface="+mn-ea"/>
                          <a:cs typeface="+mn-cs"/>
                          <a:sym typeface="+mn-lt"/>
                        </a:rPr>
                        <a:t>from 2 integrated reactors of 170 MWe each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accent3"/>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i="0" kern="1200" dirty="0">
                          <a:solidFill>
                            <a:schemeClr val="accent3"/>
                          </a:solidFill>
                          <a:latin typeface="Arial" panose="020B0604020202020204" pitchFamily="34" charset="0"/>
                          <a:ea typeface="+mn-ea"/>
                          <a:cs typeface="+mn-cs"/>
                        </a:rPr>
                        <a:t>&gt;90% </a:t>
                      </a:r>
                      <a:r>
                        <a:rPr lang="en-GB" sz="1800" b="0" i="0" kern="1200" dirty="0">
                          <a:solidFill>
                            <a:schemeClr val="accent3"/>
                          </a:solidFill>
                          <a:latin typeface="Arial" panose="020B0604020202020204" pitchFamily="34" charset="0"/>
                          <a:ea typeface="+mn-ea"/>
                          <a:cs typeface="+mn-cs"/>
                        </a:rPr>
                        <a:t>availability; compatible with ENTSO-E network requirements; </a:t>
                      </a:r>
                      <a:r>
                        <a:rPr lang="en-GB" sz="1800" b="1" i="0" kern="1200" dirty="0">
                          <a:solidFill>
                            <a:schemeClr val="accent3"/>
                          </a:solidFill>
                          <a:latin typeface="Arial" panose="020B0604020202020204" pitchFamily="34" charset="0"/>
                          <a:ea typeface="+mn-ea"/>
                          <a:cs typeface="+mn-cs"/>
                        </a:rPr>
                        <a:t>60 years </a:t>
                      </a:r>
                      <a:r>
                        <a:rPr lang="en-GB" sz="1800" b="0" i="0" kern="1200" dirty="0">
                          <a:solidFill>
                            <a:schemeClr val="accent3"/>
                          </a:solidFill>
                          <a:latin typeface="Arial" panose="020B0604020202020204" pitchFamily="34" charset="0"/>
                          <a:ea typeface="+mn-ea"/>
                          <a:cs typeface="+mn-cs"/>
                        </a:rPr>
                        <a:t>of operation; </a:t>
                      </a:r>
                      <a:r>
                        <a:rPr lang="en-GB" sz="1800" b="1" i="0" kern="1200" dirty="0">
                          <a:solidFill>
                            <a:schemeClr val="accent3"/>
                          </a:solidFill>
                          <a:latin typeface="Arial" panose="020B0604020202020204" pitchFamily="34" charset="0"/>
                          <a:ea typeface="+mn-ea"/>
                          <a:cs typeface="+mn-cs"/>
                        </a:rPr>
                        <a:t>load-following</a:t>
                      </a:r>
                      <a:r>
                        <a:rPr lang="en-GB" sz="1800" b="0" i="0" kern="1200" dirty="0">
                          <a:solidFill>
                            <a:schemeClr val="accent3"/>
                          </a:solidFill>
                          <a:latin typeface="Arial" panose="020B0604020202020204" pitchFamily="34" charset="0"/>
                          <a:ea typeface="+mn-ea"/>
                          <a:cs typeface="+mn-cs"/>
                        </a:rPr>
                        <a:t> capability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accent3"/>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i="0" kern="1200" dirty="0">
                          <a:solidFill>
                            <a:schemeClr val="accent3"/>
                          </a:solidFill>
                          <a:latin typeface="Arial" panose="020B0604020202020204" pitchFamily="34" charset="0"/>
                          <a:ea typeface="+mn-ea"/>
                          <a:cs typeface="+mn-cs"/>
                        </a:rPr>
                        <a:t>Safety objectives </a:t>
                      </a:r>
                      <a:r>
                        <a:rPr lang="en-GB" sz="1800" b="0" i="0" kern="1200" dirty="0">
                          <a:solidFill>
                            <a:schemeClr val="accent3"/>
                          </a:solidFill>
                          <a:latin typeface="Arial" panose="020B0604020202020204" pitchFamily="34" charset="0"/>
                          <a:ea typeface="+mn-ea"/>
                          <a:cs typeface="+mn-cs"/>
                        </a:rPr>
                        <a:t>that meet the best international standards (inc. 0,3g seismic withstand)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accent3"/>
                        </a:solidFill>
                        <a:latin typeface="Arial" panose="020B0604020202020204" pitchFamily="34" charset="0"/>
                        <a:ea typeface="+mn-ea"/>
                        <a:cs typeface="+mn-cs"/>
                      </a:endParaRPr>
                    </a:p>
                  </a:txBody>
                  <a:tcPr/>
                </a:tc>
                <a:extLst>
                  <a:ext uri="{0D108BD9-81ED-4DB2-BD59-A6C34878D82A}">
                    <a16:rowId xmlns:a16="http://schemas.microsoft.com/office/drawing/2014/main" val="10000"/>
                  </a:ext>
                </a:extLst>
              </a:tr>
              <a:tr h="1365409">
                <a:tc>
                  <a:txBody>
                    <a:bodyPr/>
                    <a:lstStyle/>
                    <a:p>
                      <a:pPr algn="just" rtl="0"/>
                      <a:endParaRPr lang="en-GB" sz="1600" dirty="0">
                        <a:solidFill>
                          <a:srgbClr val="00206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i="0" kern="1200" dirty="0">
                          <a:solidFill>
                            <a:schemeClr val="accent3"/>
                          </a:solidFill>
                          <a:latin typeface="Arial" panose="020B0604020202020204" pitchFamily="34" charset="0"/>
                          <a:ea typeface="+mn-ea"/>
                          <a:cs typeface="+mn-cs"/>
                          <a:sym typeface="+mn-lt"/>
                        </a:rPr>
                        <a:t>Modular</a:t>
                      </a:r>
                      <a:r>
                        <a:rPr lang="en-GB" sz="1800" b="0" i="0" kern="1200" dirty="0">
                          <a:solidFill>
                            <a:schemeClr val="accent3"/>
                          </a:solidFill>
                          <a:latin typeface="Arial" panose="020B0604020202020204" pitchFamily="34" charset="0"/>
                          <a:ea typeface="+mn-ea"/>
                          <a:cs typeface="+mn-cs"/>
                          <a:sym typeface="+mn-lt"/>
                        </a:rPr>
                        <a:t> approach and </a:t>
                      </a:r>
                      <a:r>
                        <a:rPr lang="en-GB" sz="1800" b="1" i="0" kern="1200" dirty="0">
                          <a:solidFill>
                            <a:schemeClr val="accent3"/>
                          </a:solidFill>
                          <a:latin typeface="Arial" panose="020B0604020202020204" pitchFamily="34" charset="0"/>
                          <a:ea typeface="+mn-ea"/>
                          <a:cs typeface="+mn-cs"/>
                          <a:sym typeface="+mn-lt"/>
                        </a:rPr>
                        <a:t>simple competitive design</a:t>
                      </a:r>
                      <a:r>
                        <a:rPr lang="en-GB" sz="1800" b="0" i="0" kern="1200" dirty="0">
                          <a:solidFill>
                            <a:schemeClr val="accent3"/>
                          </a:solidFill>
                          <a:latin typeface="Arial" panose="020B0604020202020204" pitchFamily="34" charset="0"/>
                          <a:ea typeface="+mn-ea"/>
                          <a:cs typeface="+mn-cs"/>
                          <a:sym typeface="+mn-lt"/>
                        </a:rPr>
                        <a:t> targeting </a:t>
                      </a:r>
                      <a:r>
                        <a:rPr lang="en-GB" sz="1800" b="1" i="0" kern="1200" dirty="0">
                          <a:solidFill>
                            <a:schemeClr val="accent3"/>
                          </a:solidFill>
                          <a:latin typeface="Arial" panose="020B0604020202020204" pitchFamily="34" charset="0"/>
                          <a:ea typeface="+mn-ea"/>
                          <a:cs typeface="+mn-cs"/>
                        </a:rPr>
                        <a:t>40-month</a:t>
                      </a:r>
                      <a:r>
                        <a:rPr lang="en-GB" sz="1800" b="0" i="0" kern="1200" dirty="0">
                          <a:solidFill>
                            <a:schemeClr val="accent3"/>
                          </a:solidFill>
                          <a:latin typeface="Arial" panose="020B0604020202020204" pitchFamily="34" charset="0"/>
                          <a:ea typeface="+mn-ea"/>
                          <a:cs typeface="+mn-cs"/>
                        </a:rPr>
                        <a:t> construction duration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accent3"/>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0" kern="1200" dirty="0">
                          <a:solidFill>
                            <a:schemeClr val="accent3"/>
                          </a:solidFill>
                          <a:latin typeface="Arial" panose="020B0604020202020204" pitchFamily="34" charset="0"/>
                          <a:ea typeface="+mn-ea"/>
                          <a:cs typeface="+mn-cs"/>
                        </a:rPr>
                        <a:t>Improved </a:t>
                      </a:r>
                      <a:r>
                        <a:rPr lang="en-GB" sz="1800" b="1" i="0" kern="1200" dirty="0">
                          <a:solidFill>
                            <a:schemeClr val="accent3"/>
                          </a:solidFill>
                          <a:latin typeface="Arial" panose="020B0604020202020204" pitchFamily="34" charset="0"/>
                          <a:ea typeface="+mn-ea"/>
                          <a:cs typeface="+mn-cs"/>
                        </a:rPr>
                        <a:t>landscape</a:t>
                      </a:r>
                      <a:r>
                        <a:rPr lang="en-GB" sz="1800" b="0" i="0" kern="1200" dirty="0">
                          <a:solidFill>
                            <a:schemeClr val="accent3"/>
                          </a:solidFill>
                          <a:latin typeface="Arial" panose="020B0604020202020204" pitchFamily="34" charset="0"/>
                          <a:ea typeface="+mn-ea"/>
                          <a:cs typeface="+mn-cs"/>
                        </a:rPr>
                        <a:t> integration </a:t>
                      </a:r>
                    </a:p>
                  </a:txBody>
                  <a:tcPr/>
                </a:tc>
                <a:extLst>
                  <a:ext uri="{0D108BD9-81ED-4DB2-BD59-A6C34878D82A}">
                    <a16:rowId xmlns:a16="http://schemas.microsoft.com/office/drawing/2014/main" val="10001"/>
                  </a:ext>
                </a:extLst>
              </a:tr>
              <a:tr h="248256">
                <a:tc>
                  <a:txBody>
                    <a:bodyPr/>
                    <a:lstStyle/>
                    <a:p>
                      <a:pPr algn="just" rtl="0"/>
                      <a:endParaRPr lang="en-GB" sz="1800" dirty="0">
                        <a:solidFill>
                          <a:srgbClr val="002060"/>
                        </a:solidFill>
                        <a:latin typeface="+mn-l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kern="1200" dirty="0">
                        <a:solidFill>
                          <a:srgbClr val="002060"/>
                        </a:solidFill>
                        <a:effectLst/>
                        <a:latin typeface="+mn-lt"/>
                        <a:ea typeface="+mn-ea"/>
                        <a:cs typeface="+mn-cs"/>
                      </a:endParaRPr>
                    </a:p>
                  </a:txBody>
                  <a:tcPr/>
                </a:tc>
                <a:extLst>
                  <a:ext uri="{0D108BD9-81ED-4DB2-BD59-A6C34878D82A}">
                    <a16:rowId xmlns:a16="http://schemas.microsoft.com/office/drawing/2014/main" val="10002"/>
                  </a:ext>
                </a:extLst>
              </a:tr>
              <a:tr h="248256">
                <a:tc>
                  <a:txBody>
                    <a:bodyPr/>
                    <a:lstStyle/>
                    <a:p>
                      <a:pPr algn="just" rtl="0"/>
                      <a:endParaRPr lang="en-GB" sz="1800" dirty="0">
                        <a:solidFill>
                          <a:srgbClr val="002060"/>
                        </a:solidFill>
                        <a:latin typeface="+mn-l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kern="1200" dirty="0">
                        <a:solidFill>
                          <a:srgbClr val="002060"/>
                        </a:solidFill>
                        <a:effectLst/>
                        <a:latin typeface="+mn-lt"/>
                        <a:ea typeface="+mn-ea"/>
                        <a:cs typeface="+mn-cs"/>
                      </a:endParaRPr>
                    </a:p>
                  </a:txBody>
                  <a:tcPr/>
                </a:tc>
                <a:extLst>
                  <a:ext uri="{0D108BD9-81ED-4DB2-BD59-A6C34878D82A}">
                    <a16:rowId xmlns:a16="http://schemas.microsoft.com/office/drawing/2014/main" val="10003"/>
                  </a:ext>
                </a:extLst>
              </a:tr>
              <a:tr h="248256">
                <a:tc>
                  <a:txBody>
                    <a:bodyPr/>
                    <a:lstStyle/>
                    <a:p>
                      <a:pPr algn="just" rtl="0"/>
                      <a:endParaRPr lang="en-GB" sz="1800" dirty="0">
                        <a:solidFill>
                          <a:srgbClr val="002060"/>
                        </a:solidFill>
                        <a:latin typeface="+mn-l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kern="1200" dirty="0">
                        <a:solidFill>
                          <a:srgbClr val="002060"/>
                        </a:solidFill>
                        <a:effectLst/>
                        <a:latin typeface="+mn-lt"/>
                        <a:ea typeface="+mn-ea"/>
                        <a:cs typeface="+mn-cs"/>
                      </a:endParaRPr>
                    </a:p>
                  </a:txBody>
                  <a:tcPr/>
                </a:tc>
                <a:extLst>
                  <a:ext uri="{0D108BD9-81ED-4DB2-BD59-A6C34878D82A}">
                    <a16:rowId xmlns:a16="http://schemas.microsoft.com/office/drawing/2014/main" val="10004"/>
                  </a:ext>
                </a:extLst>
              </a:tr>
              <a:tr h="248256">
                <a:tc>
                  <a:txBody>
                    <a:bodyPr/>
                    <a:lstStyle/>
                    <a:p>
                      <a:pPr algn="just" rtl="0"/>
                      <a:endParaRPr lang="en-GB" sz="1800" dirty="0">
                        <a:solidFill>
                          <a:srgbClr val="002060"/>
                        </a:solidFill>
                        <a:latin typeface="+mn-l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kern="1200" dirty="0">
                        <a:solidFill>
                          <a:srgbClr val="002060"/>
                        </a:solidFill>
                        <a:effectLst/>
                        <a:latin typeface="+mn-lt"/>
                        <a:ea typeface="+mn-ea"/>
                        <a:cs typeface="+mn-cs"/>
                      </a:endParaRPr>
                    </a:p>
                  </a:txBody>
                  <a:tcPr/>
                </a:tc>
                <a:extLst>
                  <a:ext uri="{0D108BD9-81ED-4DB2-BD59-A6C34878D82A}">
                    <a16:rowId xmlns:a16="http://schemas.microsoft.com/office/drawing/2014/main" val="10005"/>
                  </a:ext>
                </a:extLst>
              </a:tr>
              <a:tr h="248256">
                <a:tc>
                  <a:txBody>
                    <a:bodyPr/>
                    <a:lstStyle/>
                    <a:p>
                      <a:pPr algn="just" rtl="0"/>
                      <a:endParaRPr lang="en-GB" sz="1800" dirty="0">
                        <a:solidFill>
                          <a:srgbClr val="002060"/>
                        </a:solidFill>
                        <a:latin typeface="+mn-l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kern="1200" dirty="0">
                        <a:solidFill>
                          <a:srgbClr val="002060"/>
                        </a:solidFill>
                        <a:effectLst/>
                        <a:latin typeface="+mn-lt"/>
                        <a:ea typeface="+mn-ea"/>
                        <a:cs typeface="+mn-cs"/>
                      </a:endParaRPr>
                    </a:p>
                  </a:txBody>
                  <a:tcPr/>
                </a:tc>
                <a:extLst>
                  <a:ext uri="{0D108BD9-81ED-4DB2-BD59-A6C34878D82A}">
                    <a16:rowId xmlns:a16="http://schemas.microsoft.com/office/drawing/2014/main" val="10006"/>
                  </a:ext>
                </a:extLst>
              </a:tr>
            </a:tbl>
          </a:graphicData>
        </a:graphic>
      </p:graphicFrame>
      <p:sp>
        <p:nvSpPr>
          <p:cNvPr id="5" name="Titre 4">
            <a:extLst>
              <a:ext uri="{FF2B5EF4-FFF2-40B4-BE49-F238E27FC236}">
                <a16:creationId xmlns:a16="http://schemas.microsoft.com/office/drawing/2014/main" id="{A3EC207C-F127-FA4D-91D2-D3B6ADF26900}"/>
              </a:ext>
            </a:extLst>
          </p:cNvPr>
          <p:cNvSpPr>
            <a:spLocks noGrp="1"/>
          </p:cNvSpPr>
          <p:nvPr>
            <p:ph type="title"/>
          </p:nvPr>
        </p:nvSpPr>
        <p:spPr>
          <a:xfrm>
            <a:off x="422564" y="295543"/>
            <a:ext cx="11224924" cy="869178"/>
          </a:xfrm>
        </p:spPr>
        <p:txBody>
          <a:bodyPr/>
          <a:lstStyle/>
          <a:p>
            <a:r>
              <a:rPr lang="en-GB" b="1" dirty="0"/>
              <a:t>NUWARD</a:t>
            </a:r>
            <a:r>
              <a:rPr lang="en-GB" b="1" baseline="30000" dirty="0">
                <a:cs typeface="Arial" panose="020B0604020202020204" pitchFamily="34" charset="0"/>
              </a:rPr>
              <a:t>TM</a:t>
            </a:r>
            <a:r>
              <a:rPr lang="en-GB" b="1" dirty="0"/>
              <a:t> : a PWR 340MWe power plant</a:t>
            </a:r>
            <a:br>
              <a:rPr lang="en-GB" b="1" dirty="0">
                <a:cs typeface="Arial" panose="020B0604020202020204" pitchFamily="34" charset="0"/>
              </a:rPr>
            </a:br>
            <a:endParaRPr lang="en-GB" dirty="0"/>
          </a:p>
        </p:txBody>
      </p:sp>
      <p:pic>
        <p:nvPicPr>
          <p:cNvPr id="107" name="Image 106">
            <a:extLst>
              <a:ext uri="{FF2B5EF4-FFF2-40B4-BE49-F238E27FC236}">
                <a16:creationId xmlns:a16="http://schemas.microsoft.com/office/drawing/2014/main" id="{20984950-C395-4E08-86D3-2FAE0E3FE4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4580" y="836589"/>
            <a:ext cx="391624" cy="324036"/>
          </a:xfrm>
          <a:prstGeom prst="rect">
            <a:avLst/>
          </a:prstGeom>
        </p:spPr>
      </p:pic>
      <p:pic>
        <p:nvPicPr>
          <p:cNvPr id="108" name="Image 107">
            <a:extLst>
              <a:ext uri="{FF2B5EF4-FFF2-40B4-BE49-F238E27FC236}">
                <a16:creationId xmlns:a16="http://schemas.microsoft.com/office/drawing/2014/main" id="{55E9CF71-95B6-44C9-98AF-62F76E5F8DC1}"/>
              </a:ext>
            </a:extLst>
          </p:cNvPr>
          <p:cNvPicPr>
            <a:picLocks noChangeAspect="1"/>
          </p:cNvPicPr>
          <p:nvPr/>
        </p:nvPicPr>
        <p:blipFill>
          <a:blip r:embed="rId4" cstate="screen">
            <a:clrChange>
              <a:clrFrom>
                <a:srgbClr val="ECECEC"/>
              </a:clrFrom>
              <a:clrTo>
                <a:srgbClr val="ECECEC">
                  <a:alpha val="0"/>
                </a:srgbClr>
              </a:clrTo>
            </a:clrChange>
            <a:extLst>
              <a:ext uri="{28A0092B-C50C-407E-A947-70E740481C1C}">
                <a14:useLocalDpi xmlns:a14="http://schemas.microsoft.com/office/drawing/2010/main"/>
              </a:ext>
            </a:extLst>
          </a:blip>
          <a:stretch>
            <a:fillRect/>
          </a:stretch>
        </p:blipFill>
        <p:spPr>
          <a:xfrm>
            <a:off x="6953885" y="3479368"/>
            <a:ext cx="253015" cy="275487"/>
          </a:xfrm>
          <a:prstGeom prst="rect">
            <a:avLst/>
          </a:prstGeom>
        </p:spPr>
      </p:pic>
      <p:pic>
        <p:nvPicPr>
          <p:cNvPr id="109" name="Image 108">
            <a:extLst>
              <a:ext uri="{FF2B5EF4-FFF2-40B4-BE49-F238E27FC236}">
                <a16:creationId xmlns:a16="http://schemas.microsoft.com/office/drawing/2014/main" id="{506EC65B-BE85-4D1B-AC34-27ABE328E2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67461" y="2524008"/>
            <a:ext cx="425862" cy="425862"/>
          </a:xfrm>
          <a:prstGeom prst="rect">
            <a:avLst/>
          </a:prstGeom>
        </p:spPr>
      </p:pic>
      <p:pic>
        <p:nvPicPr>
          <p:cNvPr id="110" name="Image 109">
            <a:extLst>
              <a:ext uri="{FF2B5EF4-FFF2-40B4-BE49-F238E27FC236}">
                <a16:creationId xmlns:a16="http://schemas.microsoft.com/office/drawing/2014/main" id="{FD314D2F-F6E4-4442-B7FA-1731686540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7886" y="5877274"/>
            <a:ext cx="387636" cy="367915"/>
          </a:xfrm>
          <a:prstGeom prst="rect">
            <a:avLst/>
          </a:prstGeom>
        </p:spPr>
      </p:pic>
      <p:pic>
        <p:nvPicPr>
          <p:cNvPr id="111" name="Image 110">
            <a:extLst>
              <a:ext uri="{FF2B5EF4-FFF2-40B4-BE49-F238E27FC236}">
                <a16:creationId xmlns:a16="http://schemas.microsoft.com/office/drawing/2014/main" id="{5E50898F-0097-47FA-94C8-78EB82D9B2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1013485" y="5346409"/>
            <a:ext cx="336438" cy="387636"/>
          </a:xfrm>
          <a:prstGeom prst="rect">
            <a:avLst/>
          </a:prstGeom>
        </p:spPr>
      </p:pic>
      <p:sp>
        <p:nvSpPr>
          <p:cNvPr id="10" name="Espace réservé du pied de page 3">
            <a:extLst>
              <a:ext uri="{FF2B5EF4-FFF2-40B4-BE49-F238E27FC236}">
                <a16:creationId xmlns:a16="http://schemas.microsoft.com/office/drawing/2014/main" id="{7099B50E-5048-4CD4-9474-8B54021008AD}"/>
              </a:ext>
            </a:extLst>
          </p:cNvPr>
          <p:cNvSpPr txBox="1">
            <a:spLocks/>
          </p:cNvSpPr>
          <p:nvPr/>
        </p:nvSpPr>
        <p:spPr>
          <a:xfrm>
            <a:off x="3694335" y="6274688"/>
            <a:ext cx="5689600" cy="467313"/>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None/>
              <a:defRPr sz="105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800" dirty="0">
                <a:solidFill>
                  <a:srgbClr val="7F7F7F">
                    <a:tint val="75000"/>
                  </a:srgbClr>
                </a:solidFill>
              </a:rPr>
              <a:t>EDF reserves all rights in this document and in the information contained therein. </a:t>
            </a:r>
          </a:p>
          <a:p>
            <a:r>
              <a:rPr lang="en-US" sz="800" dirty="0">
                <a:solidFill>
                  <a:srgbClr val="7F7F7F">
                    <a:tint val="75000"/>
                  </a:srgbClr>
                </a:solidFill>
              </a:rPr>
              <a:t>Reproduction, use or disclosure to third party without express authorization is strictly prohibited</a:t>
            </a:r>
          </a:p>
        </p:txBody>
      </p:sp>
      <p:pic>
        <p:nvPicPr>
          <p:cNvPr id="12" name="Image 11">
            <a:extLst>
              <a:ext uri="{FF2B5EF4-FFF2-40B4-BE49-F238E27FC236}">
                <a16:creationId xmlns:a16="http://schemas.microsoft.com/office/drawing/2014/main" id="{67C32792-DDEE-4A66-BE86-2B1F7180E77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31274" y="822846"/>
            <a:ext cx="6143811" cy="3674857"/>
          </a:xfrm>
          <a:prstGeom prst="rect">
            <a:avLst/>
          </a:prstGeom>
          <a:ln>
            <a:noFill/>
          </a:ln>
          <a:effectLst/>
        </p:spPr>
      </p:pic>
      <p:graphicFrame>
        <p:nvGraphicFramePr>
          <p:cNvPr id="14" name="Tableau 13">
            <a:extLst>
              <a:ext uri="{FF2B5EF4-FFF2-40B4-BE49-F238E27FC236}">
                <a16:creationId xmlns:a16="http://schemas.microsoft.com/office/drawing/2014/main" id="{983D5A9C-8500-4C77-B02F-A49484211688}"/>
              </a:ext>
            </a:extLst>
          </p:cNvPr>
          <p:cNvGraphicFramePr>
            <a:graphicFrameLocks noGrp="1"/>
          </p:cNvGraphicFramePr>
          <p:nvPr/>
        </p:nvGraphicFramePr>
        <p:xfrm>
          <a:off x="544512" y="3526871"/>
          <a:ext cx="11224923" cy="4562497"/>
        </p:xfrm>
        <a:graphic>
          <a:graphicData uri="http://schemas.openxmlformats.org/drawingml/2006/table">
            <a:tbl>
              <a:tblPr firstRow="1" bandRow="1">
                <a:tableStyleId>{2D5ABB26-0587-4C30-8999-92F81FD0307C}</a:tableStyleId>
              </a:tblPr>
              <a:tblGrid>
                <a:gridCol w="929522">
                  <a:extLst>
                    <a:ext uri="{9D8B030D-6E8A-4147-A177-3AD203B41FA5}">
                      <a16:colId xmlns:a16="http://schemas.microsoft.com/office/drawing/2014/main" val="20000"/>
                    </a:ext>
                  </a:extLst>
                </a:gridCol>
                <a:gridCol w="10295401">
                  <a:extLst>
                    <a:ext uri="{9D8B030D-6E8A-4147-A177-3AD203B41FA5}">
                      <a16:colId xmlns:a16="http://schemas.microsoft.com/office/drawing/2014/main" val="20001"/>
                    </a:ext>
                  </a:extLst>
                </a:gridCol>
              </a:tblGrid>
              <a:tr h="1179217">
                <a:tc>
                  <a:txBody>
                    <a:bodyPr/>
                    <a:lstStyle/>
                    <a:p>
                      <a:pPr algn="just" rtl="0"/>
                      <a:endParaRPr lang="en-GB" sz="1600" dirty="0">
                        <a:solidFill>
                          <a:srgbClr val="00206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1" i="0" kern="1200" dirty="0">
                        <a:solidFill>
                          <a:schemeClr val="accent3"/>
                        </a:solidFill>
                        <a:latin typeface="Arial" panose="020B0604020202020204" pitchFamily="34" charset="0"/>
                        <a:ea typeface="+mn-ea"/>
                        <a:cs typeface="+mn-cs"/>
                      </a:endParaRPr>
                    </a:p>
                  </a:txBody>
                  <a:tcPr/>
                </a:tc>
                <a:extLst>
                  <a:ext uri="{0D108BD9-81ED-4DB2-BD59-A6C34878D82A}">
                    <a16:rowId xmlns:a16="http://schemas.microsoft.com/office/drawing/2014/main" val="10000"/>
                  </a:ext>
                </a:extLst>
              </a:tr>
              <a:tr h="1365409">
                <a:tc>
                  <a:txBody>
                    <a:bodyPr/>
                    <a:lstStyle/>
                    <a:p>
                      <a:pPr algn="just" rtl="0"/>
                      <a:endParaRPr lang="en-GB" sz="1600" b="0" dirty="0">
                        <a:solidFill>
                          <a:srgbClr val="00206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i="0" kern="1200" dirty="0">
                          <a:solidFill>
                            <a:schemeClr val="accent3"/>
                          </a:solidFill>
                          <a:latin typeface="Arial" panose="020B0604020202020204" pitchFamily="34" charset="0"/>
                          <a:ea typeface="+mn-ea"/>
                          <a:cs typeface="+mn-cs"/>
                          <a:sym typeface="+mn-lt"/>
                        </a:rPr>
                        <a:t>Multipurpose by design</a:t>
                      </a:r>
                      <a:r>
                        <a:rPr lang="en-GB" sz="1800" b="0" i="0" kern="1200" dirty="0">
                          <a:solidFill>
                            <a:schemeClr val="accent3"/>
                          </a:solidFill>
                          <a:latin typeface="Arial" panose="020B0604020202020204" pitchFamily="34" charset="0"/>
                          <a:ea typeface="+mn-ea"/>
                          <a:cs typeface="+mn-cs"/>
                          <a:sym typeface="+mn-lt"/>
                        </a:rPr>
                        <a:t> (H2, district heating, desalination, heat &amp; electricity cogeneration, CO2 capture</a:t>
                      </a:r>
                      <a:r>
                        <a:rPr lang="en-GB" sz="1800" b="0" i="0" kern="1200" dirty="0">
                          <a:solidFill>
                            <a:srgbClr val="1089FF"/>
                          </a:solidFill>
                          <a:latin typeface="Arial" panose="020B0604020202020204" pitchFamily="34" charset="0"/>
                          <a:ea typeface="+mn-ea"/>
                          <a:cs typeface="+mn-cs"/>
                          <a:sym typeface="+mn-lt"/>
                        </a:rPr>
                        <a:t>)</a:t>
                      </a:r>
                      <a:endParaRPr lang="en-GB" sz="1800" b="0" i="0" kern="1200" dirty="0">
                        <a:solidFill>
                          <a:srgbClr val="1089FF"/>
                        </a:solidFill>
                        <a:highlight>
                          <a:srgbClr val="FFFF00"/>
                        </a:highlight>
                        <a:latin typeface="Arial" panose="020B0604020202020204" pitchFamily="34" charset="0"/>
                        <a:ea typeface="+mn-ea"/>
                        <a:cs typeface="+mn-cs"/>
                        <a:sym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kern="1200" dirty="0">
                        <a:solidFill>
                          <a:schemeClr val="accent3"/>
                        </a:solidFill>
                        <a:latin typeface="Arial" panose="020B0604020202020204" pitchFamily="34" charset="0"/>
                        <a:ea typeface="+mn-ea"/>
                        <a:cs typeface="+mn-cs"/>
                        <a:sym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i="0" kern="1200" dirty="0">
                          <a:solidFill>
                            <a:schemeClr val="accent3"/>
                          </a:solidFill>
                          <a:latin typeface="Arial" panose="020B0604020202020204" pitchFamily="34" charset="0"/>
                          <a:ea typeface="+mn-ea"/>
                          <a:cs typeface="+mn-cs"/>
                          <a:sym typeface="+mn-lt"/>
                        </a:rPr>
                        <a:t>Designed for export</a:t>
                      </a:r>
                      <a:r>
                        <a:rPr lang="en-GB" sz="1800" b="0" i="0" kern="1200" dirty="0">
                          <a:solidFill>
                            <a:schemeClr val="accent3"/>
                          </a:solidFill>
                          <a:latin typeface="Arial" panose="020B0604020202020204" pitchFamily="34" charset="0"/>
                          <a:ea typeface="+mn-ea"/>
                          <a:cs typeface="+mn-cs"/>
                          <a:sym typeface="+mn-lt"/>
                        </a:rPr>
                        <a:t>, allowing adaptation to multiple markets without significant re-design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kern="1200" dirty="0">
                        <a:solidFill>
                          <a:schemeClr val="accent3"/>
                        </a:solidFill>
                        <a:latin typeface="Arial" panose="020B0604020202020204" pitchFamily="34" charset="0"/>
                        <a:ea typeface="+mn-ea"/>
                        <a:cs typeface="+mn-cs"/>
                        <a:sym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i="0" kern="1200" dirty="0">
                          <a:solidFill>
                            <a:schemeClr val="accent3"/>
                          </a:solidFill>
                          <a:latin typeface="Arial" panose="020B0604020202020204" pitchFamily="34" charset="0"/>
                          <a:ea typeface="+mn-ea"/>
                          <a:cs typeface="+mn-cs"/>
                        </a:rPr>
                        <a:t>First Nuclear Concrete in France in 2030</a:t>
                      </a:r>
                      <a:endParaRPr lang="en-GB" sz="1800" b="0" i="0" kern="1200" dirty="0">
                        <a:solidFill>
                          <a:schemeClr val="accent3"/>
                        </a:solidFill>
                        <a:latin typeface="Arial" panose="020B0604020202020204" pitchFamily="34" charset="0"/>
                        <a:ea typeface="+mn-ea"/>
                        <a:cs typeface="+mn-cs"/>
                      </a:endParaRPr>
                    </a:p>
                  </a:txBody>
                  <a:tcPr/>
                </a:tc>
                <a:extLst>
                  <a:ext uri="{0D108BD9-81ED-4DB2-BD59-A6C34878D82A}">
                    <a16:rowId xmlns:a16="http://schemas.microsoft.com/office/drawing/2014/main" val="10001"/>
                  </a:ext>
                </a:extLst>
              </a:tr>
              <a:tr h="248256">
                <a:tc>
                  <a:txBody>
                    <a:bodyPr/>
                    <a:lstStyle/>
                    <a:p>
                      <a:pPr algn="just" rtl="0"/>
                      <a:endParaRPr lang="en-GB" sz="1800" dirty="0">
                        <a:solidFill>
                          <a:srgbClr val="002060"/>
                        </a:solidFill>
                        <a:latin typeface="+mn-l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kern="1200" dirty="0">
                        <a:solidFill>
                          <a:srgbClr val="002060"/>
                        </a:solidFill>
                        <a:effectLst/>
                        <a:latin typeface="+mn-lt"/>
                        <a:ea typeface="+mn-ea"/>
                        <a:cs typeface="+mn-cs"/>
                      </a:endParaRPr>
                    </a:p>
                  </a:txBody>
                  <a:tcPr/>
                </a:tc>
                <a:extLst>
                  <a:ext uri="{0D108BD9-81ED-4DB2-BD59-A6C34878D82A}">
                    <a16:rowId xmlns:a16="http://schemas.microsoft.com/office/drawing/2014/main" val="10002"/>
                  </a:ext>
                </a:extLst>
              </a:tr>
              <a:tr h="248256">
                <a:tc>
                  <a:txBody>
                    <a:bodyPr/>
                    <a:lstStyle/>
                    <a:p>
                      <a:pPr algn="just" rtl="0"/>
                      <a:endParaRPr lang="en-GB" sz="1800" dirty="0">
                        <a:solidFill>
                          <a:srgbClr val="002060"/>
                        </a:solidFill>
                        <a:latin typeface="+mn-l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kern="1200" dirty="0">
                        <a:solidFill>
                          <a:srgbClr val="002060"/>
                        </a:solidFill>
                        <a:effectLst/>
                        <a:latin typeface="+mn-lt"/>
                        <a:ea typeface="+mn-ea"/>
                        <a:cs typeface="+mn-cs"/>
                      </a:endParaRPr>
                    </a:p>
                  </a:txBody>
                  <a:tcPr/>
                </a:tc>
                <a:extLst>
                  <a:ext uri="{0D108BD9-81ED-4DB2-BD59-A6C34878D82A}">
                    <a16:rowId xmlns:a16="http://schemas.microsoft.com/office/drawing/2014/main" val="10003"/>
                  </a:ext>
                </a:extLst>
              </a:tr>
              <a:tr h="248256">
                <a:tc>
                  <a:txBody>
                    <a:bodyPr/>
                    <a:lstStyle/>
                    <a:p>
                      <a:pPr algn="just" rtl="0"/>
                      <a:endParaRPr lang="en-GB" sz="1800" dirty="0">
                        <a:solidFill>
                          <a:srgbClr val="002060"/>
                        </a:solidFill>
                        <a:latin typeface="+mn-l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kern="1200" dirty="0">
                        <a:solidFill>
                          <a:srgbClr val="002060"/>
                        </a:solidFill>
                        <a:effectLst/>
                        <a:latin typeface="+mn-lt"/>
                        <a:ea typeface="+mn-ea"/>
                        <a:cs typeface="+mn-cs"/>
                      </a:endParaRPr>
                    </a:p>
                  </a:txBody>
                  <a:tcPr/>
                </a:tc>
                <a:extLst>
                  <a:ext uri="{0D108BD9-81ED-4DB2-BD59-A6C34878D82A}">
                    <a16:rowId xmlns:a16="http://schemas.microsoft.com/office/drawing/2014/main" val="10004"/>
                  </a:ext>
                </a:extLst>
              </a:tr>
              <a:tr h="248256">
                <a:tc>
                  <a:txBody>
                    <a:bodyPr/>
                    <a:lstStyle/>
                    <a:p>
                      <a:pPr algn="just" rtl="0"/>
                      <a:endParaRPr lang="en-GB" sz="1800" dirty="0">
                        <a:solidFill>
                          <a:srgbClr val="002060"/>
                        </a:solidFill>
                        <a:latin typeface="+mn-l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kern="1200" dirty="0">
                        <a:solidFill>
                          <a:srgbClr val="002060"/>
                        </a:solidFill>
                        <a:effectLst/>
                        <a:latin typeface="+mn-lt"/>
                        <a:ea typeface="+mn-ea"/>
                        <a:cs typeface="+mn-cs"/>
                      </a:endParaRPr>
                    </a:p>
                  </a:txBody>
                  <a:tcPr/>
                </a:tc>
                <a:extLst>
                  <a:ext uri="{0D108BD9-81ED-4DB2-BD59-A6C34878D82A}">
                    <a16:rowId xmlns:a16="http://schemas.microsoft.com/office/drawing/2014/main" val="10005"/>
                  </a:ext>
                </a:extLst>
              </a:tr>
              <a:tr h="248256">
                <a:tc>
                  <a:txBody>
                    <a:bodyPr/>
                    <a:lstStyle/>
                    <a:p>
                      <a:pPr algn="just" rtl="0"/>
                      <a:endParaRPr lang="en-GB" sz="1800" dirty="0">
                        <a:solidFill>
                          <a:srgbClr val="002060"/>
                        </a:solidFill>
                        <a:latin typeface="+mn-lt"/>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kern="1200" dirty="0">
                        <a:solidFill>
                          <a:srgbClr val="002060"/>
                        </a:solidFill>
                        <a:effectLst/>
                        <a:latin typeface="+mn-lt"/>
                        <a:ea typeface="+mn-ea"/>
                        <a:cs typeface="+mn-cs"/>
                      </a:endParaRPr>
                    </a:p>
                  </a:txBody>
                  <a:tcPr/>
                </a:tc>
                <a:extLst>
                  <a:ext uri="{0D108BD9-81ED-4DB2-BD59-A6C34878D82A}">
                    <a16:rowId xmlns:a16="http://schemas.microsoft.com/office/drawing/2014/main" val="10006"/>
                  </a:ext>
                </a:extLst>
              </a:tr>
            </a:tbl>
          </a:graphicData>
        </a:graphic>
      </p:graphicFrame>
      <p:sp>
        <p:nvSpPr>
          <p:cNvPr id="16" name="Espace réservé du numéro de diapositive 1">
            <a:extLst>
              <a:ext uri="{FF2B5EF4-FFF2-40B4-BE49-F238E27FC236}">
                <a16:creationId xmlns:a16="http://schemas.microsoft.com/office/drawing/2014/main" id="{DBAD0F8D-DB86-4535-83B9-E76C8DA66EBB}"/>
              </a:ext>
            </a:extLst>
          </p:cNvPr>
          <p:cNvSpPr txBox="1">
            <a:spLocks/>
          </p:cNvSpPr>
          <p:nvPr/>
        </p:nvSpPr>
        <p:spPr>
          <a:xfrm>
            <a:off x="11658617" y="6317220"/>
            <a:ext cx="56345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DD543F6-8A65-4B3F-AB13-207133842824}" type="slidenum">
              <a:rPr lang="fr-FR" sz="900" smtClean="0">
                <a:solidFill>
                  <a:schemeClr val="bg1"/>
                </a:solidFill>
                <a:latin typeface="+mj-lt"/>
              </a:rPr>
              <a:pPr algn="r"/>
              <a:t>4</a:t>
            </a:fld>
            <a:endParaRPr lang="fr-FR" sz="900" dirty="0">
              <a:solidFill>
                <a:schemeClr val="bg1"/>
              </a:solidFill>
              <a:latin typeface="+mj-lt"/>
            </a:endParaRPr>
          </a:p>
        </p:txBody>
      </p:sp>
      <p:pic>
        <p:nvPicPr>
          <p:cNvPr id="17" name="Image 16">
            <a:extLst>
              <a:ext uri="{FF2B5EF4-FFF2-40B4-BE49-F238E27FC236}">
                <a16:creationId xmlns:a16="http://schemas.microsoft.com/office/drawing/2014/main" id="{F168E392-E6DA-4535-B62D-F6BCBFD8301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82392" y="1690123"/>
            <a:ext cx="396000" cy="304387"/>
          </a:xfrm>
          <a:prstGeom prst="rect">
            <a:avLst/>
          </a:prstGeom>
        </p:spPr>
      </p:pic>
      <p:pic>
        <p:nvPicPr>
          <p:cNvPr id="5122" name="Picture 2" descr="Environment - Environment Icon Free Png, Transparent Png , Transparent Png  Image - PNGitem">
            <a:extLst>
              <a:ext uri="{FF2B5EF4-FFF2-40B4-BE49-F238E27FC236}">
                <a16:creationId xmlns:a16="http://schemas.microsoft.com/office/drawing/2014/main" id="{AFB94131-97EB-4499-A426-BB0657EFA00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90519" y="4284353"/>
            <a:ext cx="379745" cy="39881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Versatile icon multifunction sign Royalty Free Vector Image">
            <a:extLst>
              <a:ext uri="{FF2B5EF4-FFF2-40B4-BE49-F238E27FC236}">
                <a16:creationId xmlns:a16="http://schemas.microsoft.com/office/drawing/2014/main" id="{6C7B45F1-3647-4DE0-8C9C-921521FEADD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14232"/>
          <a:stretch/>
        </p:blipFill>
        <p:spPr bwMode="auto">
          <a:xfrm>
            <a:off x="1015968" y="4801001"/>
            <a:ext cx="331473" cy="27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43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D34A4797-C85B-4BD4-AB5B-BA8DDFE35068}"/>
              </a:ext>
            </a:extLst>
          </p:cNvPr>
          <p:cNvSpPr>
            <a:spLocks noGrp="1"/>
          </p:cNvSpPr>
          <p:nvPr>
            <p:ph type="ftr" sz="quarter" idx="3"/>
          </p:nvPr>
        </p:nvSpPr>
        <p:spPr/>
        <p:txBody>
          <a:bodyPr/>
          <a:lstStyle/>
          <a:p>
            <a:r>
              <a:rPr lang="en-GB" dirty="0">
                <a:solidFill>
                  <a:srgbClr val="7F7F7F">
                    <a:tint val="75000"/>
                  </a:srgbClr>
                </a:solidFill>
              </a:rPr>
              <a:t>EDF reserves all rights in this document and in the information contained therein. </a:t>
            </a:r>
          </a:p>
          <a:p>
            <a:r>
              <a:rPr lang="en-GB" sz="1050" dirty="0">
                <a:solidFill>
                  <a:srgbClr val="7F7F7F">
                    <a:tint val="75000"/>
                  </a:srgbClr>
                </a:solidFill>
              </a:rPr>
              <a:t>Reproduction, use or disclosure to third party without express authorisation is strictly prohibited</a:t>
            </a:r>
          </a:p>
        </p:txBody>
      </p:sp>
      <p:grpSp>
        <p:nvGrpSpPr>
          <p:cNvPr id="21" name="Groupe 20">
            <a:extLst>
              <a:ext uri="{FF2B5EF4-FFF2-40B4-BE49-F238E27FC236}">
                <a16:creationId xmlns:a16="http://schemas.microsoft.com/office/drawing/2014/main" id="{70C3D6B3-9F5C-4328-BEE4-459176A4E732}"/>
              </a:ext>
            </a:extLst>
          </p:cNvPr>
          <p:cNvGrpSpPr/>
          <p:nvPr/>
        </p:nvGrpSpPr>
        <p:grpSpPr>
          <a:xfrm>
            <a:off x="1489165" y="269966"/>
            <a:ext cx="8734697" cy="5991497"/>
            <a:chOff x="3514724" y="979033"/>
            <a:chExt cx="5740690" cy="4246109"/>
          </a:xfrm>
        </p:grpSpPr>
        <p:pic>
          <p:nvPicPr>
            <p:cNvPr id="8" name="Image 7">
              <a:extLst>
                <a:ext uri="{FF2B5EF4-FFF2-40B4-BE49-F238E27FC236}">
                  <a16:creationId xmlns:a16="http://schemas.microsoft.com/office/drawing/2014/main" id="{6BFE4902-C5F4-4CB9-9F15-84843FEFD1DC}"/>
                </a:ext>
              </a:extLst>
            </p:cNvPr>
            <p:cNvPicPr>
              <a:picLocks noChangeAspect="1"/>
            </p:cNvPicPr>
            <p:nvPr/>
          </p:nvPicPr>
          <p:blipFill>
            <a:blip r:embed="rId2"/>
            <a:stretch>
              <a:fillRect/>
            </a:stretch>
          </p:blipFill>
          <p:spPr>
            <a:xfrm>
              <a:off x="3514724" y="979033"/>
              <a:ext cx="5740690" cy="4246109"/>
            </a:xfrm>
            <a:prstGeom prst="rect">
              <a:avLst/>
            </a:prstGeom>
          </p:spPr>
        </p:pic>
        <p:sp>
          <p:nvSpPr>
            <p:cNvPr id="9" name="ZoneTexte 8">
              <a:extLst>
                <a:ext uri="{FF2B5EF4-FFF2-40B4-BE49-F238E27FC236}">
                  <a16:creationId xmlns:a16="http://schemas.microsoft.com/office/drawing/2014/main" id="{EAEE8F47-2878-4B67-A469-F6AD24DC58CA}"/>
                </a:ext>
              </a:extLst>
            </p:cNvPr>
            <p:cNvSpPr txBox="1"/>
            <p:nvPr/>
          </p:nvSpPr>
          <p:spPr>
            <a:xfrm>
              <a:off x="5615784" y="2107291"/>
              <a:ext cx="1268963" cy="400110"/>
            </a:xfrm>
            <a:prstGeom prst="rect">
              <a:avLst/>
            </a:prstGeom>
            <a:noFill/>
          </p:spPr>
          <p:txBody>
            <a:bodyPr wrap="square" rtlCol="0">
              <a:spAutoFit/>
            </a:bodyPr>
            <a:lstStyle/>
            <a:p>
              <a:pPr algn="ctr"/>
              <a:r>
                <a:rPr lang="fr-FR" sz="1000" b="1" dirty="0">
                  <a:solidFill>
                    <a:schemeClr val="bg1"/>
                  </a:solidFill>
                </a:rPr>
                <a:t>Nuclear Island (NI) Building</a:t>
              </a:r>
            </a:p>
          </p:txBody>
        </p:sp>
        <p:sp>
          <p:nvSpPr>
            <p:cNvPr id="10" name="ZoneTexte 9">
              <a:extLst>
                <a:ext uri="{FF2B5EF4-FFF2-40B4-BE49-F238E27FC236}">
                  <a16:creationId xmlns:a16="http://schemas.microsoft.com/office/drawing/2014/main" id="{560ACDDC-3C12-4426-ABB5-330F184CF01D}"/>
                </a:ext>
              </a:extLst>
            </p:cNvPr>
            <p:cNvSpPr txBox="1"/>
            <p:nvPr/>
          </p:nvSpPr>
          <p:spPr>
            <a:xfrm>
              <a:off x="7522961" y="3368842"/>
              <a:ext cx="1268963" cy="400110"/>
            </a:xfrm>
            <a:prstGeom prst="rect">
              <a:avLst/>
            </a:prstGeom>
            <a:noFill/>
          </p:spPr>
          <p:txBody>
            <a:bodyPr wrap="square" rtlCol="0">
              <a:spAutoFit/>
            </a:bodyPr>
            <a:lstStyle/>
            <a:p>
              <a:pPr algn="ctr"/>
              <a:r>
                <a:rPr lang="en-GB" sz="1000" b="1" dirty="0">
                  <a:solidFill>
                    <a:schemeClr val="bg1"/>
                  </a:solidFill>
                </a:rPr>
                <a:t>Nuclear Auxiliary Building</a:t>
              </a:r>
            </a:p>
          </p:txBody>
        </p:sp>
        <p:sp>
          <p:nvSpPr>
            <p:cNvPr id="11" name="ZoneTexte 10">
              <a:extLst>
                <a:ext uri="{FF2B5EF4-FFF2-40B4-BE49-F238E27FC236}">
                  <a16:creationId xmlns:a16="http://schemas.microsoft.com/office/drawing/2014/main" id="{79E219DE-D0E6-4A9A-AF94-2F0CF77E163F}"/>
                </a:ext>
              </a:extLst>
            </p:cNvPr>
            <p:cNvSpPr txBox="1"/>
            <p:nvPr/>
          </p:nvSpPr>
          <p:spPr>
            <a:xfrm>
              <a:off x="5273934" y="4105782"/>
              <a:ext cx="1268963" cy="553998"/>
            </a:xfrm>
            <a:prstGeom prst="rect">
              <a:avLst/>
            </a:prstGeom>
            <a:noFill/>
          </p:spPr>
          <p:txBody>
            <a:bodyPr wrap="square" rtlCol="0">
              <a:spAutoFit/>
            </a:bodyPr>
            <a:lstStyle/>
            <a:p>
              <a:pPr algn="ctr"/>
              <a:r>
                <a:rPr lang="en-GB" sz="1000" b="1" dirty="0">
                  <a:solidFill>
                    <a:schemeClr val="bg1"/>
                  </a:solidFill>
                </a:rPr>
                <a:t>Turbine Hall Buildings – one per unit</a:t>
              </a:r>
            </a:p>
          </p:txBody>
        </p:sp>
        <p:sp>
          <p:nvSpPr>
            <p:cNvPr id="12" name="ZoneTexte 11">
              <a:extLst>
                <a:ext uri="{FF2B5EF4-FFF2-40B4-BE49-F238E27FC236}">
                  <a16:creationId xmlns:a16="http://schemas.microsoft.com/office/drawing/2014/main" id="{96C1672B-E72A-4B4F-BC3E-C1A302919862}"/>
                </a:ext>
              </a:extLst>
            </p:cNvPr>
            <p:cNvSpPr txBox="1"/>
            <p:nvPr/>
          </p:nvSpPr>
          <p:spPr>
            <a:xfrm>
              <a:off x="4161452" y="3429000"/>
              <a:ext cx="1268963" cy="246221"/>
            </a:xfrm>
            <a:prstGeom prst="rect">
              <a:avLst/>
            </a:prstGeom>
            <a:noFill/>
          </p:spPr>
          <p:txBody>
            <a:bodyPr wrap="square" rtlCol="0">
              <a:spAutoFit/>
            </a:bodyPr>
            <a:lstStyle/>
            <a:p>
              <a:pPr algn="ctr"/>
              <a:r>
                <a:rPr lang="en-GB" sz="1000" b="1" dirty="0">
                  <a:solidFill>
                    <a:schemeClr val="bg1"/>
                  </a:solidFill>
                </a:rPr>
                <a:t>Pumping Station</a:t>
              </a:r>
            </a:p>
          </p:txBody>
        </p:sp>
        <p:sp>
          <p:nvSpPr>
            <p:cNvPr id="13" name="ZoneTexte 12">
              <a:extLst>
                <a:ext uri="{FF2B5EF4-FFF2-40B4-BE49-F238E27FC236}">
                  <a16:creationId xmlns:a16="http://schemas.microsoft.com/office/drawing/2014/main" id="{551B440D-AFAE-46D2-AB21-6DCEFC72F59C}"/>
                </a:ext>
              </a:extLst>
            </p:cNvPr>
            <p:cNvSpPr txBox="1"/>
            <p:nvPr/>
          </p:nvSpPr>
          <p:spPr>
            <a:xfrm>
              <a:off x="7043987" y="1854888"/>
              <a:ext cx="1268963" cy="246221"/>
            </a:xfrm>
            <a:prstGeom prst="rect">
              <a:avLst/>
            </a:prstGeom>
            <a:noFill/>
          </p:spPr>
          <p:txBody>
            <a:bodyPr wrap="square" rtlCol="0">
              <a:spAutoFit/>
            </a:bodyPr>
            <a:lstStyle/>
            <a:p>
              <a:pPr algn="ctr"/>
              <a:r>
                <a:rPr lang="en-GB" sz="1000" b="1" dirty="0">
                  <a:solidFill>
                    <a:schemeClr val="bg1"/>
                  </a:solidFill>
                </a:rPr>
                <a:t>Tertiary Buildings</a:t>
              </a:r>
            </a:p>
          </p:txBody>
        </p:sp>
        <p:sp>
          <p:nvSpPr>
            <p:cNvPr id="14" name="ZoneTexte 13">
              <a:extLst>
                <a:ext uri="{FF2B5EF4-FFF2-40B4-BE49-F238E27FC236}">
                  <a16:creationId xmlns:a16="http://schemas.microsoft.com/office/drawing/2014/main" id="{F09C8FB8-700D-4A38-B476-C3B035980400}"/>
                </a:ext>
              </a:extLst>
            </p:cNvPr>
            <p:cNvSpPr txBox="1"/>
            <p:nvPr/>
          </p:nvSpPr>
          <p:spPr>
            <a:xfrm>
              <a:off x="3861172" y="1454778"/>
              <a:ext cx="1268963" cy="400110"/>
            </a:xfrm>
            <a:prstGeom prst="rect">
              <a:avLst/>
            </a:prstGeom>
            <a:noFill/>
          </p:spPr>
          <p:txBody>
            <a:bodyPr wrap="square" rtlCol="0">
              <a:spAutoFit/>
            </a:bodyPr>
            <a:lstStyle/>
            <a:p>
              <a:pPr algn="ctr"/>
              <a:r>
                <a:rPr lang="en-GB" sz="1000" b="1" dirty="0">
                  <a:solidFill>
                    <a:schemeClr val="bg1"/>
                  </a:solidFill>
                </a:rPr>
                <a:t>Showing Open Heat Sink Option</a:t>
              </a:r>
            </a:p>
          </p:txBody>
        </p:sp>
        <p:sp>
          <p:nvSpPr>
            <p:cNvPr id="15" name="Ellipse 14">
              <a:extLst>
                <a:ext uri="{FF2B5EF4-FFF2-40B4-BE49-F238E27FC236}">
                  <a16:creationId xmlns:a16="http://schemas.microsoft.com/office/drawing/2014/main" id="{39FBD7B5-5A21-47BA-9050-84F29742C94E}"/>
                </a:ext>
              </a:extLst>
            </p:cNvPr>
            <p:cNvSpPr/>
            <p:nvPr/>
          </p:nvSpPr>
          <p:spPr>
            <a:xfrm>
              <a:off x="5695406" y="2185851"/>
              <a:ext cx="1364065" cy="12431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31859684-DC98-4942-B2F3-353D9F66F33D}"/>
                </a:ext>
              </a:extLst>
            </p:cNvPr>
            <p:cNvSpPr/>
            <p:nvPr/>
          </p:nvSpPr>
          <p:spPr>
            <a:xfrm>
              <a:off x="6642429" y="2885985"/>
              <a:ext cx="1364065" cy="12431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99E42411-30F6-46CF-B7A5-5A8E336F4C19}"/>
                </a:ext>
              </a:extLst>
            </p:cNvPr>
            <p:cNvSpPr/>
            <p:nvPr/>
          </p:nvSpPr>
          <p:spPr>
            <a:xfrm>
              <a:off x="5276149" y="3014084"/>
              <a:ext cx="1364065" cy="12431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F0D9C09C-AAB3-4781-A839-2F35EE8D4AEC}"/>
                </a:ext>
              </a:extLst>
            </p:cNvPr>
            <p:cNvSpPr/>
            <p:nvPr/>
          </p:nvSpPr>
          <p:spPr>
            <a:xfrm>
              <a:off x="3980506" y="2647352"/>
              <a:ext cx="1364065" cy="12431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4A577F7B-E6B4-49BC-96C3-BA16E3EE19C8}"/>
                </a:ext>
              </a:extLst>
            </p:cNvPr>
            <p:cNvSpPr/>
            <p:nvPr/>
          </p:nvSpPr>
          <p:spPr>
            <a:xfrm>
              <a:off x="6745546" y="1357618"/>
              <a:ext cx="1364065" cy="12431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AAAB26E4-40AE-48C0-969D-E8CBCD720CFA}"/>
                </a:ext>
              </a:extLst>
            </p:cNvPr>
            <p:cNvSpPr/>
            <p:nvPr/>
          </p:nvSpPr>
          <p:spPr>
            <a:xfrm>
              <a:off x="4235678" y="1380111"/>
              <a:ext cx="1364065" cy="12431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space réservé du numéro de diapositive 1">
            <a:extLst>
              <a:ext uri="{FF2B5EF4-FFF2-40B4-BE49-F238E27FC236}">
                <a16:creationId xmlns:a16="http://schemas.microsoft.com/office/drawing/2014/main" id="{F921DEC4-907F-46FF-B2C0-5A30EE307B67}"/>
              </a:ext>
            </a:extLst>
          </p:cNvPr>
          <p:cNvSpPr txBox="1">
            <a:spLocks/>
          </p:cNvSpPr>
          <p:nvPr/>
        </p:nvSpPr>
        <p:spPr>
          <a:xfrm>
            <a:off x="11658617" y="6317220"/>
            <a:ext cx="56345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DD543F6-8A65-4B3F-AB13-207133842824}" type="slidenum">
              <a:rPr lang="fr-FR" sz="900" smtClean="0">
                <a:solidFill>
                  <a:schemeClr val="bg1"/>
                </a:solidFill>
                <a:latin typeface="+mj-lt"/>
              </a:rPr>
              <a:pPr algn="r"/>
              <a:t>5</a:t>
            </a:fld>
            <a:endParaRPr lang="fr-FR" sz="900" dirty="0">
              <a:solidFill>
                <a:schemeClr val="bg1"/>
              </a:solidFill>
              <a:latin typeface="+mj-lt"/>
            </a:endParaRPr>
          </a:p>
        </p:txBody>
      </p:sp>
    </p:spTree>
    <p:extLst>
      <p:ext uri="{BB962C8B-B14F-4D97-AF65-F5344CB8AC3E}">
        <p14:creationId xmlns:p14="http://schemas.microsoft.com/office/powerpoint/2010/main" val="327539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3EC207C-F127-FA4D-91D2-D3B6ADF26900}"/>
              </a:ext>
            </a:extLst>
          </p:cNvPr>
          <p:cNvSpPr>
            <a:spLocks noGrp="1"/>
          </p:cNvSpPr>
          <p:nvPr>
            <p:ph type="title"/>
          </p:nvPr>
        </p:nvSpPr>
        <p:spPr>
          <a:xfrm>
            <a:off x="226084" y="249993"/>
            <a:ext cx="12235881" cy="869178"/>
          </a:xfrm>
        </p:spPr>
        <p:txBody>
          <a:bodyPr/>
          <a:lstStyle/>
          <a:p>
            <a:r>
              <a:rPr lang="en-GB" b="1" dirty="0"/>
              <a:t>NUWARD</a:t>
            </a:r>
            <a:r>
              <a:rPr lang="en-GB" b="1" baseline="30000" dirty="0">
                <a:cs typeface="Arial" panose="020B0604020202020204" pitchFamily="34" charset="0"/>
              </a:rPr>
              <a:t>TM</a:t>
            </a:r>
            <a:r>
              <a:rPr lang="en-GB" b="1" dirty="0"/>
              <a:t> : </a:t>
            </a:r>
            <a:r>
              <a:rPr lang="en-GB" b="1" dirty="0">
                <a:solidFill>
                  <a:srgbClr val="1C92CB"/>
                </a:solidFill>
              </a:rPr>
              <a:t>safe,</a:t>
            </a:r>
            <a:r>
              <a:rPr lang="en-GB" b="1" dirty="0"/>
              <a:t> </a:t>
            </a:r>
            <a:r>
              <a:rPr lang="en-GB" b="1" dirty="0">
                <a:solidFill>
                  <a:srgbClr val="9AC234"/>
                </a:solidFill>
              </a:rPr>
              <a:t>simple, </a:t>
            </a:r>
            <a:r>
              <a:rPr lang="en-GB" b="1" dirty="0">
                <a:solidFill>
                  <a:srgbClr val="FFD241"/>
                </a:solidFill>
              </a:rPr>
              <a:t>affordable.</a:t>
            </a:r>
            <a:endParaRPr lang="en-GB" dirty="0">
              <a:solidFill>
                <a:srgbClr val="FFD241"/>
              </a:solidFill>
            </a:endParaRPr>
          </a:p>
        </p:txBody>
      </p:sp>
      <p:sp>
        <p:nvSpPr>
          <p:cNvPr id="78" name="Espace réservé du pied de page 3">
            <a:extLst>
              <a:ext uri="{FF2B5EF4-FFF2-40B4-BE49-F238E27FC236}">
                <a16:creationId xmlns:a16="http://schemas.microsoft.com/office/drawing/2014/main" id="{DB0D2155-2FAC-45E1-BAFB-76C50EB6D7CD}"/>
              </a:ext>
            </a:extLst>
          </p:cNvPr>
          <p:cNvSpPr txBox="1">
            <a:spLocks/>
          </p:cNvSpPr>
          <p:nvPr/>
        </p:nvSpPr>
        <p:spPr>
          <a:xfrm>
            <a:off x="3694335" y="6274688"/>
            <a:ext cx="5689600" cy="467313"/>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None/>
              <a:defRPr sz="105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800" dirty="0">
                <a:solidFill>
                  <a:srgbClr val="7F7F7F">
                    <a:tint val="75000"/>
                  </a:srgbClr>
                </a:solidFill>
              </a:rPr>
              <a:t>EDF reserves all rights in this document and in the information contained therein. </a:t>
            </a:r>
          </a:p>
          <a:p>
            <a:r>
              <a:rPr lang="en-US" sz="800" dirty="0">
                <a:solidFill>
                  <a:srgbClr val="7F7F7F">
                    <a:tint val="75000"/>
                  </a:srgbClr>
                </a:solidFill>
              </a:rPr>
              <a:t>Reproduction, use or disclosure to third party without express authorization is strictly prohibited</a:t>
            </a:r>
          </a:p>
        </p:txBody>
      </p:sp>
      <p:sp>
        <p:nvSpPr>
          <p:cNvPr id="152" name="Espace réservé du numéro de diapositive 1">
            <a:extLst>
              <a:ext uri="{FF2B5EF4-FFF2-40B4-BE49-F238E27FC236}">
                <a16:creationId xmlns:a16="http://schemas.microsoft.com/office/drawing/2014/main" id="{E1F7BADD-3D5B-46FE-8C72-FD4C13162722}"/>
              </a:ext>
            </a:extLst>
          </p:cNvPr>
          <p:cNvSpPr txBox="1">
            <a:spLocks/>
          </p:cNvSpPr>
          <p:nvPr/>
        </p:nvSpPr>
        <p:spPr>
          <a:xfrm>
            <a:off x="11658617" y="6274688"/>
            <a:ext cx="563457" cy="365125"/>
          </a:xfrm>
          <a:prstGeom prst="rect">
            <a:avLst/>
          </a:prstGeom>
        </p:spPr>
        <p:txBody>
          <a:bodyPr/>
          <a:lstStyle>
            <a:defPPr>
              <a:defRPr lang="fr-FR"/>
            </a:defPPr>
            <a:lvl1pPr algn="r">
              <a:defRPr sz="900">
                <a:solidFill>
                  <a:schemeClr val="bg1"/>
                </a:solidFill>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D543F6-8A65-4B3F-AB13-207133842824}" type="slidenum">
              <a:rPr lang="fr-FR"/>
              <a:pPr/>
              <a:t>6</a:t>
            </a:fld>
            <a:endParaRPr lang="fr-FR" dirty="0"/>
          </a:p>
        </p:txBody>
      </p:sp>
      <p:pic>
        <p:nvPicPr>
          <p:cNvPr id="153" name="Image 152">
            <a:extLst>
              <a:ext uri="{FF2B5EF4-FFF2-40B4-BE49-F238E27FC236}">
                <a16:creationId xmlns:a16="http://schemas.microsoft.com/office/drawing/2014/main" id="{C2CF9E4F-33A6-4EAB-8570-A498AC5456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54055">
            <a:off x="6737000" y="1045034"/>
            <a:ext cx="3289834" cy="2412000"/>
          </a:xfrm>
          <a:prstGeom prst="rect">
            <a:avLst/>
          </a:prstGeom>
        </p:spPr>
      </p:pic>
      <p:pic>
        <p:nvPicPr>
          <p:cNvPr id="154" name="Image 153">
            <a:extLst>
              <a:ext uri="{FF2B5EF4-FFF2-40B4-BE49-F238E27FC236}">
                <a16:creationId xmlns:a16="http://schemas.microsoft.com/office/drawing/2014/main" id="{DB668528-4BC7-4644-BA8E-C3CCA01E71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25139" y="715829"/>
            <a:ext cx="4094400" cy="2829057"/>
          </a:xfrm>
          <a:prstGeom prst="rect">
            <a:avLst/>
          </a:prstGeom>
        </p:spPr>
      </p:pic>
      <p:sp>
        <p:nvSpPr>
          <p:cNvPr id="155" name="Flèche droite 10">
            <a:extLst>
              <a:ext uri="{FF2B5EF4-FFF2-40B4-BE49-F238E27FC236}">
                <a16:creationId xmlns:a16="http://schemas.microsoft.com/office/drawing/2014/main" id="{8E1021A8-2756-490B-BC89-FCAEDB2DC60A}"/>
              </a:ext>
            </a:extLst>
          </p:cNvPr>
          <p:cNvSpPr>
            <a:spLocks/>
          </p:cNvSpPr>
          <p:nvPr/>
        </p:nvSpPr>
        <p:spPr>
          <a:xfrm>
            <a:off x="6256414" y="2221362"/>
            <a:ext cx="298381" cy="298381"/>
          </a:xfrm>
          <a:prstGeom prst="rightArrow">
            <a:avLst>
              <a:gd name="adj1" fmla="val 50000"/>
              <a:gd name="adj2" fmla="val 63719"/>
            </a:avLst>
          </a:prstGeom>
          <a:solidFill>
            <a:srgbClr val="1089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dirty="0">
              <a:solidFill>
                <a:srgbClr val="FFFFFF"/>
              </a:solidFill>
            </a:endParaRPr>
          </a:p>
        </p:txBody>
      </p:sp>
      <p:sp>
        <p:nvSpPr>
          <p:cNvPr id="156" name="ZoneTexte 155">
            <a:extLst>
              <a:ext uri="{FF2B5EF4-FFF2-40B4-BE49-F238E27FC236}">
                <a16:creationId xmlns:a16="http://schemas.microsoft.com/office/drawing/2014/main" id="{13DC46FE-6B32-4242-AB1F-558897C6DB19}"/>
              </a:ext>
            </a:extLst>
          </p:cNvPr>
          <p:cNvSpPr txBox="1"/>
          <p:nvPr/>
        </p:nvSpPr>
        <p:spPr>
          <a:xfrm>
            <a:off x="7644188" y="757112"/>
            <a:ext cx="2833106" cy="430887"/>
          </a:xfrm>
          <a:prstGeom prst="rect">
            <a:avLst/>
          </a:prstGeom>
          <a:noFill/>
        </p:spPr>
        <p:txBody>
          <a:bodyPr wrap="square">
            <a:spAutoFit/>
          </a:bodyPr>
          <a:lstStyle/>
          <a:p>
            <a:pPr algn="ctr"/>
            <a:r>
              <a:rPr lang="en-GB" sz="1100" b="1" dirty="0">
                <a:solidFill>
                  <a:srgbClr val="4C618E"/>
                </a:solidFill>
                <a:uFill>
                  <a:solidFill>
                    <a:srgbClr val="1786C3"/>
                  </a:solidFill>
                </a:uFill>
                <a:ea typeface="Arial" panose="020B0604020202020204" pitchFamily="34" charset="0"/>
                <a:cs typeface="Calibri" panose="020F0502020204030204" pitchFamily="34" charset="0"/>
              </a:rPr>
              <a:t>2 independent  reactors (2x170MWe)</a:t>
            </a:r>
          </a:p>
          <a:p>
            <a:pPr algn="ctr"/>
            <a:r>
              <a:rPr lang="en-GB" sz="1100" b="1" dirty="0">
                <a:solidFill>
                  <a:srgbClr val="4C618E"/>
                </a:solidFill>
                <a:uFill>
                  <a:solidFill>
                    <a:srgbClr val="1786C3"/>
                  </a:solidFill>
                </a:uFill>
                <a:ea typeface="Arial" panose="020B0604020202020204" pitchFamily="34" charset="0"/>
                <a:cs typeface="Calibri" panose="020F0502020204030204" pitchFamily="34" charset="0"/>
              </a:rPr>
              <a:t>in the same Nuclear Building</a:t>
            </a:r>
            <a:endParaRPr lang="fr-FR" sz="1100" b="1" dirty="0">
              <a:solidFill>
                <a:srgbClr val="4C618E"/>
              </a:solidFill>
              <a:cs typeface="Calibri" panose="020F0502020204030204" pitchFamily="34" charset="0"/>
            </a:endParaRPr>
          </a:p>
        </p:txBody>
      </p:sp>
      <p:grpSp>
        <p:nvGrpSpPr>
          <p:cNvPr id="157" name="Groupe 156">
            <a:extLst>
              <a:ext uri="{FF2B5EF4-FFF2-40B4-BE49-F238E27FC236}">
                <a16:creationId xmlns:a16="http://schemas.microsoft.com/office/drawing/2014/main" id="{5231A2F1-8B85-4C6C-9D3F-54BF77D117C0}"/>
              </a:ext>
            </a:extLst>
          </p:cNvPr>
          <p:cNvGrpSpPr/>
          <p:nvPr/>
        </p:nvGrpSpPr>
        <p:grpSpPr>
          <a:xfrm>
            <a:off x="788329" y="1264124"/>
            <a:ext cx="2109322" cy="1731594"/>
            <a:chOff x="218706" y="2032692"/>
            <a:chExt cx="1519372" cy="1614351"/>
          </a:xfrm>
        </p:grpSpPr>
        <p:pic>
          <p:nvPicPr>
            <p:cNvPr id="158" name="Image 157">
              <a:extLst>
                <a:ext uri="{FF2B5EF4-FFF2-40B4-BE49-F238E27FC236}">
                  <a16:creationId xmlns:a16="http://schemas.microsoft.com/office/drawing/2014/main" id="{1FE1BDE8-8FE2-4E51-B884-DB701019EDBC}"/>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18706" y="2032692"/>
              <a:ext cx="908266" cy="1142657"/>
            </a:xfrm>
            <a:prstGeom prst="rect">
              <a:avLst/>
            </a:prstGeom>
          </p:spPr>
        </p:pic>
        <p:sp>
          <p:nvSpPr>
            <p:cNvPr id="159" name="Flèche en arc 16">
              <a:extLst>
                <a:ext uri="{FF2B5EF4-FFF2-40B4-BE49-F238E27FC236}">
                  <a16:creationId xmlns:a16="http://schemas.microsoft.com/office/drawing/2014/main" id="{9924EEFB-2301-4541-8390-00257E86E600}"/>
                </a:ext>
              </a:extLst>
            </p:cNvPr>
            <p:cNvSpPr/>
            <p:nvPr/>
          </p:nvSpPr>
          <p:spPr>
            <a:xfrm rot="15646415" flipH="1">
              <a:off x="679426" y="2588392"/>
              <a:ext cx="940165" cy="1177138"/>
            </a:xfrm>
            <a:prstGeom prst="circularArrow">
              <a:avLst>
                <a:gd name="adj1" fmla="val 9026"/>
                <a:gd name="adj2" fmla="val 1142319"/>
                <a:gd name="adj3" fmla="val 19871903"/>
                <a:gd name="adj4" fmla="val 15584562"/>
                <a:gd name="adj5"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chemeClr val="tx1"/>
                </a:solidFill>
              </a:endParaRPr>
            </a:p>
          </p:txBody>
        </p:sp>
      </p:grpSp>
      <p:pic>
        <p:nvPicPr>
          <p:cNvPr id="2" name="Image 1">
            <a:extLst>
              <a:ext uri="{FF2B5EF4-FFF2-40B4-BE49-F238E27FC236}">
                <a16:creationId xmlns:a16="http://schemas.microsoft.com/office/drawing/2014/main" id="{BF72C857-FF7F-4E97-A67A-4E8C0F6FDD32}"/>
              </a:ext>
            </a:extLst>
          </p:cNvPr>
          <p:cNvPicPr>
            <a:picLocks noChangeAspect="1"/>
          </p:cNvPicPr>
          <p:nvPr/>
        </p:nvPicPr>
        <p:blipFill>
          <a:blip r:embed="rId6"/>
          <a:stretch>
            <a:fillRect/>
          </a:stretch>
        </p:blipFill>
        <p:spPr>
          <a:xfrm>
            <a:off x="99669" y="3516322"/>
            <a:ext cx="11558947" cy="2992022"/>
          </a:xfrm>
          <a:prstGeom prst="rect">
            <a:avLst/>
          </a:prstGeom>
        </p:spPr>
      </p:pic>
      <p:sp>
        <p:nvSpPr>
          <p:cNvPr id="162" name="Titre 1">
            <a:extLst>
              <a:ext uri="{FF2B5EF4-FFF2-40B4-BE49-F238E27FC236}">
                <a16:creationId xmlns:a16="http://schemas.microsoft.com/office/drawing/2014/main" id="{D0060800-6323-48CD-B9BC-A44C8F1F7EE7}"/>
              </a:ext>
            </a:extLst>
          </p:cNvPr>
          <p:cNvSpPr txBox="1">
            <a:spLocks/>
          </p:cNvSpPr>
          <p:nvPr/>
        </p:nvSpPr>
        <p:spPr>
          <a:xfrm>
            <a:off x="1575575" y="803278"/>
            <a:ext cx="2208605" cy="338554"/>
          </a:xfrm>
          <a:prstGeom prst="rect">
            <a:avLst/>
          </a:prstGeom>
          <a:solidFill>
            <a:schemeClr val="bg2"/>
          </a:solid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2800"/>
              <a:buFont typeface="Arial"/>
              <a:buNone/>
              <a:defRPr sz="2800" b="0" i="0" u="none" strike="noStrike" cap="none">
                <a:solidFill>
                  <a:srgbClr val="1089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lgn="ctr" rtl="0">
              <a:buClr>
                <a:srgbClr val="001A70"/>
              </a:buClr>
            </a:pPr>
            <a:r>
              <a:rPr lang="en-gb" sz="1100" b="1" i="0" u="none" baseline="0" dirty="0">
                <a:solidFill>
                  <a:srgbClr val="4C618E"/>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An integrated </a:t>
            </a:r>
          </a:p>
          <a:p>
            <a:pPr algn="ctr" rtl="0">
              <a:buClr>
                <a:srgbClr val="001A70"/>
              </a:buClr>
            </a:pPr>
            <a:r>
              <a:rPr lang="en-gb" sz="1100" b="1" i="0" u="none" baseline="0" dirty="0">
                <a:solidFill>
                  <a:srgbClr val="4C618E"/>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reactor...</a:t>
            </a:r>
          </a:p>
        </p:txBody>
      </p:sp>
      <p:sp>
        <p:nvSpPr>
          <p:cNvPr id="163" name="Titre 1">
            <a:extLst>
              <a:ext uri="{FF2B5EF4-FFF2-40B4-BE49-F238E27FC236}">
                <a16:creationId xmlns:a16="http://schemas.microsoft.com/office/drawing/2014/main" id="{5A6DF22C-7F16-4325-AE98-A2FEF7D41F06}"/>
              </a:ext>
            </a:extLst>
          </p:cNvPr>
          <p:cNvSpPr txBox="1">
            <a:spLocks/>
          </p:cNvSpPr>
          <p:nvPr/>
        </p:nvSpPr>
        <p:spPr>
          <a:xfrm>
            <a:off x="3560246" y="803278"/>
            <a:ext cx="2935171" cy="338554"/>
          </a:xfrm>
          <a:prstGeom prst="rect">
            <a:avLst/>
          </a:prstGeom>
          <a:solidFill>
            <a:schemeClr val="bg2"/>
          </a:solidFill>
          <a:ln>
            <a:noFill/>
          </a:ln>
        </p:spPr>
        <p:txBody>
          <a:bodyPr spcFirstLastPara="1" wrap="square" lIns="0" tIns="0" rIns="0" bIns="0" anchor="ctr" anchorCtr="0">
            <a:spAutoFit/>
          </a:bodyPr>
          <a:lstStyle>
            <a:defPPr marR="0" lvl="0" algn="l" rtl="0">
              <a:lnSpc>
                <a:spcPct val="100000"/>
              </a:lnSpc>
              <a:spcBef>
                <a:spcPts val="0"/>
              </a:spcBef>
              <a:spcAft>
                <a:spcPts val="0"/>
              </a:spcAft>
              <a:defRPr/>
            </a:defPPr>
            <a:lvl1pPr algn="ctr">
              <a:buClr>
                <a:srgbClr val="001A70"/>
              </a:buClr>
              <a:buSzPts val="2800"/>
              <a:buFont typeface="Arial"/>
              <a:defRPr sz="2000">
                <a:solidFill>
                  <a:srgbClr val="1089FF"/>
                </a:solidFill>
              </a:defRPr>
            </a:lvl1pPr>
            <a:lvl2pPr>
              <a:buSzPts val="1400"/>
              <a:defRPr sz="1800"/>
            </a:lvl2pPr>
            <a:lvl3pPr>
              <a:buSzPts val="1400"/>
              <a:defRPr sz="1800"/>
            </a:lvl3pPr>
            <a:lvl4pPr>
              <a:buSzPts val="1400"/>
              <a:defRPr sz="1800"/>
            </a:lvl4pPr>
            <a:lvl5pPr>
              <a:buSzPts val="1400"/>
              <a:defRPr sz="1800"/>
            </a:lvl5pPr>
            <a:lvl6pPr>
              <a:buSzPts val="1400"/>
              <a:defRPr sz="1800"/>
            </a:lvl6pPr>
            <a:lvl7pPr>
              <a:buSzPts val="1400"/>
              <a:defRPr sz="1800"/>
            </a:lvl7pPr>
            <a:lvl8pPr>
              <a:buSzPts val="1400"/>
              <a:defRPr sz="1800"/>
            </a:lvl8pPr>
            <a:lvl9pPr>
              <a:buSzPts val="1400"/>
              <a:defRPr sz="1800"/>
            </a:lvl9pPr>
          </a:lstStyle>
          <a:p>
            <a:pPr rtl="0"/>
            <a:r>
              <a:rPr lang="en-gb" sz="1100" b="1" i="0" u="none" baseline="0" dirty="0">
                <a:solidFill>
                  <a:srgbClr val="4C618E"/>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...installed in a metallic containment submerged in a water pool</a:t>
            </a:r>
          </a:p>
        </p:txBody>
      </p:sp>
      <p:pic>
        <p:nvPicPr>
          <p:cNvPr id="15" name="Image 14">
            <a:extLst>
              <a:ext uri="{FF2B5EF4-FFF2-40B4-BE49-F238E27FC236}">
                <a16:creationId xmlns:a16="http://schemas.microsoft.com/office/drawing/2014/main" id="{1F60BC73-FAEE-4943-BF7F-25D994076A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31782" y="1259059"/>
            <a:ext cx="1240986" cy="1975458"/>
          </a:xfrm>
          <a:prstGeom prst="rect">
            <a:avLst/>
          </a:prstGeom>
        </p:spPr>
      </p:pic>
    </p:spTree>
    <p:extLst>
      <p:ext uri="{BB962C8B-B14F-4D97-AF65-F5344CB8AC3E}">
        <p14:creationId xmlns:p14="http://schemas.microsoft.com/office/powerpoint/2010/main" val="379241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E28B6BA-8402-4411-9D37-74D2ADDB6543}"/>
              </a:ext>
            </a:extLst>
          </p:cNvPr>
          <p:cNvSpPr>
            <a:spLocks noGrp="1"/>
          </p:cNvSpPr>
          <p:nvPr>
            <p:ph type="sldNum" sz="quarter" idx="12"/>
          </p:nvPr>
        </p:nvSpPr>
        <p:spPr/>
        <p:txBody>
          <a:bodyPr/>
          <a:lstStyle/>
          <a:p>
            <a:fld id="{7DD543F6-8A65-4B3F-AB13-207133842824}" type="slidenum">
              <a:rPr lang="fr-FR" smtClean="0"/>
              <a:pPr/>
              <a:t>7</a:t>
            </a:fld>
            <a:endParaRPr lang="fr-FR"/>
          </a:p>
        </p:txBody>
      </p:sp>
      <p:sp>
        <p:nvSpPr>
          <p:cNvPr id="4" name="Sous-titre 3">
            <a:extLst>
              <a:ext uri="{FF2B5EF4-FFF2-40B4-BE49-F238E27FC236}">
                <a16:creationId xmlns:a16="http://schemas.microsoft.com/office/drawing/2014/main" id="{FEFF5DD4-FB2B-40AB-9152-265591E4E000}"/>
              </a:ext>
            </a:extLst>
          </p:cNvPr>
          <p:cNvSpPr>
            <a:spLocks noGrp="1"/>
          </p:cNvSpPr>
          <p:nvPr>
            <p:ph type="subTitle" idx="1"/>
          </p:nvPr>
        </p:nvSpPr>
        <p:spPr/>
        <p:txBody>
          <a:bodyPr/>
          <a:lstStyle/>
          <a:p>
            <a:r>
              <a:rPr lang="fr-FR" dirty="0" err="1"/>
              <a:t>When</a:t>
            </a:r>
            <a:r>
              <a:rPr lang="fr-FR" dirty="0"/>
              <a:t>?</a:t>
            </a:r>
          </a:p>
        </p:txBody>
      </p:sp>
    </p:spTree>
    <p:extLst>
      <p:ext uri="{BB962C8B-B14F-4D97-AF65-F5344CB8AC3E}">
        <p14:creationId xmlns:p14="http://schemas.microsoft.com/office/powerpoint/2010/main" val="414071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Connecteur droit avec flèche 72">
            <a:extLst>
              <a:ext uri="{FF2B5EF4-FFF2-40B4-BE49-F238E27FC236}">
                <a16:creationId xmlns:a16="http://schemas.microsoft.com/office/drawing/2014/main" id="{FD8F7693-4D8B-4789-9871-77DACC94CDFC}"/>
              </a:ext>
            </a:extLst>
          </p:cNvPr>
          <p:cNvCxnSpPr>
            <a:cxnSpLocks/>
          </p:cNvCxnSpPr>
          <p:nvPr/>
        </p:nvCxnSpPr>
        <p:spPr>
          <a:xfrm flipH="1">
            <a:off x="7836138" y="1285151"/>
            <a:ext cx="19184" cy="27513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a:extLst>
              <a:ext uri="{FF2B5EF4-FFF2-40B4-BE49-F238E27FC236}">
                <a16:creationId xmlns:a16="http://schemas.microsoft.com/office/drawing/2014/main" id="{6DA18C38-E1F2-4AE9-9F2A-33BDD41A97AA}"/>
              </a:ext>
            </a:extLst>
          </p:cNvPr>
          <p:cNvCxnSpPr>
            <a:cxnSpLocks/>
          </p:cNvCxnSpPr>
          <p:nvPr/>
        </p:nvCxnSpPr>
        <p:spPr>
          <a:xfrm flipH="1">
            <a:off x="4010814" y="1218253"/>
            <a:ext cx="23976" cy="28851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a:extLst>
              <a:ext uri="{FF2B5EF4-FFF2-40B4-BE49-F238E27FC236}">
                <a16:creationId xmlns:a16="http://schemas.microsoft.com/office/drawing/2014/main" id="{CBCA1305-3B10-4EFD-925E-CAEC9E0FE20E}"/>
              </a:ext>
            </a:extLst>
          </p:cNvPr>
          <p:cNvCxnSpPr>
            <a:cxnSpLocks/>
          </p:cNvCxnSpPr>
          <p:nvPr/>
        </p:nvCxnSpPr>
        <p:spPr>
          <a:xfrm flipH="1">
            <a:off x="5891771" y="1298738"/>
            <a:ext cx="19184" cy="27513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Titre 4">
            <a:extLst>
              <a:ext uri="{FF2B5EF4-FFF2-40B4-BE49-F238E27FC236}">
                <a16:creationId xmlns:a16="http://schemas.microsoft.com/office/drawing/2014/main" id="{A3EC207C-F127-FA4D-91D2-D3B6ADF26900}"/>
              </a:ext>
            </a:extLst>
          </p:cNvPr>
          <p:cNvSpPr>
            <a:spLocks noGrp="1"/>
          </p:cNvSpPr>
          <p:nvPr>
            <p:ph type="title"/>
          </p:nvPr>
        </p:nvSpPr>
        <p:spPr>
          <a:xfrm>
            <a:off x="433693" y="146367"/>
            <a:ext cx="11224924" cy="869178"/>
          </a:xfrm>
        </p:spPr>
        <p:txBody>
          <a:bodyPr vert="horz" lIns="91440" tIns="45720" rIns="91440" bIns="45720" rtlCol="0" anchor="t">
            <a:noAutofit/>
          </a:bodyPr>
          <a:lstStyle/>
          <a:p>
            <a:r>
              <a:rPr lang="en-GB" b="1" noProof="0" dirty="0"/>
              <a:t>NUWARD™ Timeline</a:t>
            </a:r>
            <a:br>
              <a:rPr lang="en-GB" b="1" noProof="0" dirty="0"/>
            </a:br>
            <a:br>
              <a:rPr lang="en-GB" b="1" noProof="0" dirty="0"/>
            </a:br>
            <a:endParaRPr lang="en-GB" b="1" noProof="0" dirty="0"/>
          </a:p>
        </p:txBody>
      </p:sp>
      <p:sp>
        <p:nvSpPr>
          <p:cNvPr id="14" name="TextBox 9">
            <a:extLst>
              <a:ext uri="{FF2B5EF4-FFF2-40B4-BE49-F238E27FC236}">
                <a16:creationId xmlns:a16="http://schemas.microsoft.com/office/drawing/2014/main" id="{3E47BD55-26A7-4F22-934A-9D6E0802383D}"/>
              </a:ext>
            </a:extLst>
          </p:cNvPr>
          <p:cNvSpPr txBox="1"/>
          <p:nvPr/>
        </p:nvSpPr>
        <p:spPr>
          <a:xfrm>
            <a:off x="4172567" y="1870781"/>
            <a:ext cx="1501859" cy="416887"/>
          </a:xfrm>
          <a:prstGeom prst="rect">
            <a:avLst/>
          </a:prstGeom>
          <a:noFill/>
        </p:spPr>
        <p:txBody>
          <a:bodyPr wrap="square" rtlCol="0">
            <a:spAutoFit/>
          </a:bodyPr>
          <a:lstStyle/>
          <a:p>
            <a:pPr algn="ctr"/>
            <a:r>
              <a:rPr lang="en-GB" b="1" i="1" dirty="0">
                <a:solidFill>
                  <a:schemeClr val="bg1"/>
                </a:solidFill>
                <a:latin typeface="Calibri" panose="020F0502020204030204"/>
              </a:rPr>
              <a:t>Basic Design</a:t>
            </a:r>
          </a:p>
        </p:txBody>
      </p:sp>
      <p:sp>
        <p:nvSpPr>
          <p:cNvPr id="15" name="TextBox 10">
            <a:extLst>
              <a:ext uri="{FF2B5EF4-FFF2-40B4-BE49-F238E27FC236}">
                <a16:creationId xmlns:a16="http://schemas.microsoft.com/office/drawing/2014/main" id="{DCE0776E-7F24-4626-AAFE-42ACC0EC5D0E}"/>
              </a:ext>
            </a:extLst>
          </p:cNvPr>
          <p:cNvSpPr txBox="1"/>
          <p:nvPr/>
        </p:nvSpPr>
        <p:spPr>
          <a:xfrm>
            <a:off x="6359363" y="1881147"/>
            <a:ext cx="1846383" cy="369332"/>
          </a:xfrm>
          <a:prstGeom prst="rect">
            <a:avLst/>
          </a:prstGeom>
          <a:noFill/>
        </p:spPr>
        <p:txBody>
          <a:bodyPr wrap="square" rtlCol="0">
            <a:spAutoFit/>
          </a:bodyPr>
          <a:lstStyle/>
          <a:p>
            <a:pPr algn="ctr"/>
            <a:r>
              <a:rPr lang="en-GB" b="1" i="1" dirty="0">
                <a:solidFill>
                  <a:prstClr val="white"/>
                </a:solidFill>
                <a:latin typeface="Calibri" panose="020F0502020204030204"/>
              </a:rPr>
              <a:t>Detailed Design</a:t>
            </a:r>
          </a:p>
        </p:txBody>
      </p:sp>
      <p:sp>
        <p:nvSpPr>
          <p:cNvPr id="16" name="TextBox 11">
            <a:extLst>
              <a:ext uri="{FF2B5EF4-FFF2-40B4-BE49-F238E27FC236}">
                <a16:creationId xmlns:a16="http://schemas.microsoft.com/office/drawing/2014/main" id="{6FD8DC6A-2935-4B19-8230-634504D5A3BA}"/>
              </a:ext>
            </a:extLst>
          </p:cNvPr>
          <p:cNvSpPr txBox="1"/>
          <p:nvPr/>
        </p:nvSpPr>
        <p:spPr>
          <a:xfrm>
            <a:off x="8455095" y="1881147"/>
            <a:ext cx="1563793" cy="369332"/>
          </a:xfrm>
          <a:prstGeom prst="rect">
            <a:avLst/>
          </a:prstGeom>
          <a:noFill/>
        </p:spPr>
        <p:txBody>
          <a:bodyPr wrap="square" rtlCol="0">
            <a:spAutoFit/>
          </a:bodyPr>
          <a:lstStyle/>
          <a:p>
            <a:pPr algn="ctr"/>
            <a:r>
              <a:rPr lang="en-GB" b="1" i="1" dirty="0">
                <a:solidFill>
                  <a:schemeClr val="bg1"/>
                </a:solidFill>
                <a:latin typeface="Calibri" panose="020F0502020204030204"/>
              </a:rPr>
              <a:t>Construction</a:t>
            </a:r>
          </a:p>
        </p:txBody>
      </p:sp>
      <p:sp>
        <p:nvSpPr>
          <p:cNvPr id="17" name="TextBox 12">
            <a:extLst>
              <a:ext uri="{FF2B5EF4-FFF2-40B4-BE49-F238E27FC236}">
                <a16:creationId xmlns:a16="http://schemas.microsoft.com/office/drawing/2014/main" id="{B941C0DC-9901-4C53-ABEE-591724DDDCFE}"/>
              </a:ext>
            </a:extLst>
          </p:cNvPr>
          <p:cNvSpPr txBox="1"/>
          <p:nvPr/>
        </p:nvSpPr>
        <p:spPr>
          <a:xfrm>
            <a:off x="10073888" y="1878241"/>
            <a:ext cx="1355082" cy="369332"/>
          </a:xfrm>
          <a:prstGeom prst="rect">
            <a:avLst/>
          </a:prstGeom>
          <a:noFill/>
        </p:spPr>
        <p:txBody>
          <a:bodyPr wrap="square" rtlCol="0">
            <a:spAutoFit/>
          </a:bodyPr>
          <a:lstStyle/>
          <a:p>
            <a:pPr algn="ctr"/>
            <a:r>
              <a:rPr lang="en-GB" b="1" i="1" dirty="0">
                <a:solidFill>
                  <a:prstClr val="white"/>
                </a:solidFill>
                <a:latin typeface="Calibri" panose="020F0502020204030204"/>
              </a:rPr>
              <a:t>Operation</a:t>
            </a:r>
          </a:p>
        </p:txBody>
      </p:sp>
      <p:sp>
        <p:nvSpPr>
          <p:cNvPr id="42" name="Espace réservé du numéro de diapositive 1">
            <a:extLst>
              <a:ext uri="{FF2B5EF4-FFF2-40B4-BE49-F238E27FC236}">
                <a16:creationId xmlns:a16="http://schemas.microsoft.com/office/drawing/2014/main" id="{2C6F410E-EC76-4211-ACD9-A2932E55C098}"/>
              </a:ext>
            </a:extLst>
          </p:cNvPr>
          <p:cNvSpPr txBox="1">
            <a:spLocks/>
          </p:cNvSpPr>
          <p:nvPr/>
        </p:nvSpPr>
        <p:spPr>
          <a:xfrm>
            <a:off x="11657759" y="6280716"/>
            <a:ext cx="56345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DD543F6-8A65-4B3F-AB13-207133842824}" type="slidenum">
              <a:rPr lang="fr-FR" sz="900" smtClean="0">
                <a:solidFill>
                  <a:schemeClr val="bg1"/>
                </a:solidFill>
                <a:latin typeface="+mj-lt"/>
              </a:rPr>
              <a:pPr algn="r"/>
              <a:t>8</a:t>
            </a:fld>
            <a:endParaRPr lang="fr-FR" sz="900" dirty="0">
              <a:solidFill>
                <a:schemeClr val="bg1"/>
              </a:solidFill>
              <a:latin typeface="+mj-lt"/>
            </a:endParaRPr>
          </a:p>
        </p:txBody>
      </p:sp>
      <p:pic>
        <p:nvPicPr>
          <p:cNvPr id="49" name="Image 48">
            <a:extLst>
              <a:ext uri="{FF2B5EF4-FFF2-40B4-BE49-F238E27FC236}">
                <a16:creationId xmlns:a16="http://schemas.microsoft.com/office/drawing/2014/main" id="{1BA5A59D-715F-4A7E-94CF-104AC28453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47366" y="2930805"/>
            <a:ext cx="1208126" cy="699861"/>
          </a:xfrm>
          <a:prstGeom prst="rect">
            <a:avLst/>
          </a:prstGeom>
        </p:spPr>
      </p:pic>
      <p:sp>
        <p:nvSpPr>
          <p:cNvPr id="45" name="Arrow: Pentagon 3">
            <a:extLst>
              <a:ext uri="{FF2B5EF4-FFF2-40B4-BE49-F238E27FC236}">
                <a16:creationId xmlns:a16="http://schemas.microsoft.com/office/drawing/2014/main" id="{1CC0D9E8-6908-472A-A934-C5ED626D1AC4}"/>
              </a:ext>
            </a:extLst>
          </p:cNvPr>
          <p:cNvSpPr/>
          <p:nvPr/>
        </p:nvSpPr>
        <p:spPr>
          <a:xfrm>
            <a:off x="473226" y="1913502"/>
            <a:ext cx="1926593" cy="576000"/>
          </a:xfrm>
          <a:prstGeom prst="homePlate">
            <a:avLst/>
          </a:prstGeom>
          <a:solidFill>
            <a:srgbClr val="1089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Arrow: Chevron 4">
            <a:extLst>
              <a:ext uri="{FF2B5EF4-FFF2-40B4-BE49-F238E27FC236}">
                <a16:creationId xmlns:a16="http://schemas.microsoft.com/office/drawing/2014/main" id="{1CE0C2EA-2912-4FDE-9C91-57473908956A}"/>
              </a:ext>
            </a:extLst>
          </p:cNvPr>
          <p:cNvSpPr/>
          <p:nvPr/>
        </p:nvSpPr>
        <p:spPr>
          <a:xfrm>
            <a:off x="3589173" y="1915889"/>
            <a:ext cx="2584415" cy="576000"/>
          </a:xfrm>
          <a:prstGeom prst="chevron">
            <a:avLst/>
          </a:prstGeom>
          <a:solidFill>
            <a:srgbClr val="1057C8"/>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7" name="Arrow: Chevron 5">
            <a:extLst>
              <a:ext uri="{FF2B5EF4-FFF2-40B4-BE49-F238E27FC236}">
                <a16:creationId xmlns:a16="http://schemas.microsoft.com/office/drawing/2014/main" id="{B666ADC7-24EE-4AF9-8348-E6BCBF034B9E}"/>
              </a:ext>
            </a:extLst>
          </p:cNvPr>
          <p:cNvSpPr/>
          <p:nvPr/>
        </p:nvSpPr>
        <p:spPr>
          <a:xfrm>
            <a:off x="8099683" y="1907846"/>
            <a:ext cx="2003787" cy="576000"/>
          </a:xfrm>
          <a:prstGeom prst="chevron">
            <a:avLst/>
          </a:prstGeom>
          <a:solidFill>
            <a:schemeClr val="accent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 name="Arrow: Chevron 6">
            <a:extLst>
              <a:ext uri="{FF2B5EF4-FFF2-40B4-BE49-F238E27FC236}">
                <a16:creationId xmlns:a16="http://schemas.microsoft.com/office/drawing/2014/main" id="{5766653F-52C0-4282-9AE4-F0D2D70EC31D}"/>
              </a:ext>
            </a:extLst>
          </p:cNvPr>
          <p:cNvSpPr/>
          <p:nvPr/>
        </p:nvSpPr>
        <p:spPr>
          <a:xfrm>
            <a:off x="5845181" y="1913502"/>
            <a:ext cx="2584415" cy="576000"/>
          </a:xfrm>
          <a:prstGeom prst="chevron">
            <a:avLst/>
          </a:prstGeom>
          <a:solidFill>
            <a:srgbClr val="10367A"/>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 name="Arrow: Chevron 7">
            <a:extLst>
              <a:ext uri="{FF2B5EF4-FFF2-40B4-BE49-F238E27FC236}">
                <a16:creationId xmlns:a16="http://schemas.microsoft.com/office/drawing/2014/main" id="{9845ABA1-0931-41F5-9394-AFDCDBB6E10D}"/>
              </a:ext>
            </a:extLst>
          </p:cNvPr>
          <p:cNvSpPr/>
          <p:nvPr/>
        </p:nvSpPr>
        <p:spPr>
          <a:xfrm>
            <a:off x="9776614" y="1907846"/>
            <a:ext cx="1868408" cy="576000"/>
          </a:xfrm>
          <a:prstGeom prst="chevron">
            <a:avLst/>
          </a:prstGeom>
          <a:solidFill>
            <a:schemeClr val="accent3"/>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1" name="TextBox 9">
            <a:extLst>
              <a:ext uri="{FF2B5EF4-FFF2-40B4-BE49-F238E27FC236}">
                <a16:creationId xmlns:a16="http://schemas.microsoft.com/office/drawing/2014/main" id="{9DFCFFD0-2BE3-4499-8432-76ACC6BF6C63}"/>
              </a:ext>
            </a:extLst>
          </p:cNvPr>
          <p:cNvSpPr txBox="1"/>
          <p:nvPr/>
        </p:nvSpPr>
        <p:spPr>
          <a:xfrm>
            <a:off x="4146483" y="2035487"/>
            <a:ext cx="1501859" cy="338554"/>
          </a:xfrm>
          <a:prstGeom prst="rect">
            <a:avLst/>
          </a:prstGeom>
          <a:noFill/>
        </p:spPr>
        <p:txBody>
          <a:bodyPr wrap="square" rtlCol="0">
            <a:spAutoFit/>
          </a:bodyPr>
          <a:lstStyle/>
          <a:p>
            <a:pPr algn="ctr"/>
            <a:r>
              <a:rPr lang="en-GB" sz="1600" b="1" i="1" dirty="0">
                <a:solidFill>
                  <a:prstClr val="white"/>
                </a:solidFill>
              </a:rPr>
              <a:t>Basic Design</a:t>
            </a:r>
          </a:p>
        </p:txBody>
      </p:sp>
      <p:sp>
        <p:nvSpPr>
          <p:cNvPr id="52" name="TextBox 10">
            <a:extLst>
              <a:ext uri="{FF2B5EF4-FFF2-40B4-BE49-F238E27FC236}">
                <a16:creationId xmlns:a16="http://schemas.microsoft.com/office/drawing/2014/main" id="{F87356A2-D250-4EE9-A9C0-C3E013ABE0D9}"/>
              </a:ext>
            </a:extLst>
          </p:cNvPr>
          <p:cNvSpPr txBox="1"/>
          <p:nvPr/>
        </p:nvSpPr>
        <p:spPr>
          <a:xfrm>
            <a:off x="6269667" y="1986366"/>
            <a:ext cx="1846383" cy="338554"/>
          </a:xfrm>
          <a:prstGeom prst="rect">
            <a:avLst/>
          </a:prstGeom>
          <a:noFill/>
        </p:spPr>
        <p:txBody>
          <a:bodyPr wrap="square" rtlCol="0">
            <a:spAutoFit/>
          </a:bodyPr>
          <a:lstStyle/>
          <a:p>
            <a:pPr algn="ctr"/>
            <a:r>
              <a:rPr lang="en-GB" sz="1600" b="1" i="1" dirty="0">
                <a:solidFill>
                  <a:prstClr val="white"/>
                </a:solidFill>
              </a:rPr>
              <a:t>Detailed Design</a:t>
            </a:r>
          </a:p>
        </p:txBody>
      </p:sp>
      <p:sp>
        <p:nvSpPr>
          <p:cNvPr id="53" name="TextBox 11">
            <a:extLst>
              <a:ext uri="{FF2B5EF4-FFF2-40B4-BE49-F238E27FC236}">
                <a16:creationId xmlns:a16="http://schemas.microsoft.com/office/drawing/2014/main" id="{D7CB3514-DDAD-4F72-95D9-F5A840A29D48}"/>
              </a:ext>
            </a:extLst>
          </p:cNvPr>
          <p:cNvSpPr txBox="1"/>
          <p:nvPr/>
        </p:nvSpPr>
        <p:spPr>
          <a:xfrm>
            <a:off x="8414484" y="1986366"/>
            <a:ext cx="1563793" cy="338554"/>
          </a:xfrm>
          <a:prstGeom prst="rect">
            <a:avLst/>
          </a:prstGeom>
          <a:noFill/>
        </p:spPr>
        <p:txBody>
          <a:bodyPr wrap="square" rtlCol="0">
            <a:spAutoFit/>
          </a:bodyPr>
          <a:lstStyle/>
          <a:p>
            <a:pPr algn="ctr"/>
            <a:r>
              <a:rPr lang="en-GB" sz="1600" b="1" i="1" dirty="0">
                <a:solidFill>
                  <a:prstClr val="white"/>
                </a:solidFill>
              </a:rPr>
              <a:t>Construction</a:t>
            </a:r>
          </a:p>
        </p:txBody>
      </p:sp>
      <p:sp>
        <p:nvSpPr>
          <p:cNvPr id="54" name="TextBox 12">
            <a:extLst>
              <a:ext uri="{FF2B5EF4-FFF2-40B4-BE49-F238E27FC236}">
                <a16:creationId xmlns:a16="http://schemas.microsoft.com/office/drawing/2014/main" id="{E645206B-91C9-41BA-814D-F9F3F19F64F4}"/>
              </a:ext>
            </a:extLst>
          </p:cNvPr>
          <p:cNvSpPr txBox="1"/>
          <p:nvPr/>
        </p:nvSpPr>
        <p:spPr>
          <a:xfrm>
            <a:off x="10033277" y="1978843"/>
            <a:ext cx="1355082" cy="338554"/>
          </a:xfrm>
          <a:prstGeom prst="rect">
            <a:avLst/>
          </a:prstGeom>
          <a:noFill/>
        </p:spPr>
        <p:txBody>
          <a:bodyPr wrap="square" rtlCol="0">
            <a:spAutoFit/>
          </a:bodyPr>
          <a:lstStyle/>
          <a:p>
            <a:pPr algn="ctr"/>
            <a:r>
              <a:rPr lang="en-GB" sz="1600" b="1" i="1" dirty="0">
                <a:solidFill>
                  <a:prstClr val="white"/>
                </a:solidFill>
              </a:rPr>
              <a:t>Operation</a:t>
            </a:r>
          </a:p>
        </p:txBody>
      </p:sp>
      <p:sp>
        <p:nvSpPr>
          <p:cNvPr id="55" name="Arrow: Right 13">
            <a:extLst>
              <a:ext uri="{FF2B5EF4-FFF2-40B4-BE49-F238E27FC236}">
                <a16:creationId xmlns:a16="http://schemas.microsoft.com/office/drawing/2014/main" id="{1D4D84FE-A558-494F-BB4E-6BF284E09E77}"/>
              </a:ext>
            </a:extLst>
          </p:cNvPr>
          <p:cNvSpPr/>
          <p:nvPr/>
        </p:nvSpPr>
        <p:spPr>
          <a:xfrm>
            <a:off x="498270" y="1122508"/>
            <a:ext cx="11146752" cy="286175"/>
          </a:xfrm>
          <a:prstGeom prst="rightArrow">
            <a:avLst/>
          </a:prstGeom>
          <a:solidFill>
            <a:schemeClr val="accent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6" name="Diamond 15">
            <a:extLst>
              <a:ext uri="{FF2B5EF4-FFF2-40B4-BE49-F238E27FC236}">
                <a16:creationId xmlns:a16="http://schemas.microsoft.com/office/drawing/2014/main" id="{EB7BE2AA-5927-4D97-9BEE-62EDED3ABF59}"/>
              </a:ext>
            </a:extLst>
          </p:cNvPr>
          <p:cNvSpPr/>
          <p:nvPr/>
        </p:nvSpPr>
        <p:spPr>
          <a:xfrm>
            <a:off x="3832847" y="1104513"/>
            <a:ext cx="390525" cy="361950"/>
          </a:xfrm>
          <a:prstGeom prst="diamond">
            <a:avLst/>
          </a:prstGeom>
          <a:solidFill>
            <a:schemeClr val="accent4"/>
          </a:solidFill>
          <a:ln w="38100" cap="flat" cmpd="sng" algn="ctr">
            <a:solidFill>
              <a:srgbClr val="1057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Diamond 19">
            <a:extLst>
              <a:ext uri="{FF2B5EF4-FFF2-40B4-BE49-F238E27FC236}">
                <a16:creationId xmlns:a16="http://schemas.microsoft.com/office/drawing/2014/main" id="{3F74D14F-9161-4977-82F5-2F414E0E5AE4}"/>
              </a:ext>
            </a:extLst>
          </p:cNvPr>
          <p:cNvSpPr/>
          <p:nvPr/>
        </p:nvSpPr>
        <p:spPr>
          <a:xfrm>
            <a:off x="5707664" y="1104513"/>
            <a:ext cx="390525" cy="361950"/>
          </a:xfrm>
          <a:prstGeom prst="diamond">
            <a:avLst/>
          </a:prstGeom>
          <a:solidFill>
            <a:schemeClr val="accent4"/>
          </a:solidFill>
          <a:ln w="38100" cap="flat" cmpd="sng" algn="ctr">
            <a:solidFill>
              <a:srgbClr val="1057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Diamond 20">
            <a:extLst>
              <a:ext uri="{FF2B5EF4-FFF2-40B4-BE49-F238E27FC236}">
                <a16:creationId xmlns:a16="http://schemas.microsoft.com/office/drawing/2014/main" id="{DE57405A-7EBD-4976-9218-A2D73961ECDD}"/>
              </a:ext>
            </a:extLst>
          </p:cNvPr>
          <p:cNvSpPr/>
          <p:nvPr/>
        </p:nvSpPr>
        <p:spPr>
          <a:xfrm>
            <a:off x="7919970" y="1100733"/>
            <a:ext cx="390525" cy="361950"/>
          </a:xfrm>
          <a:prstGeom prst="diamond">
            <a:avLst/>
          </a:prstGeom>
          <a:solidFill>
            <a:schemeClr val="accent4"/>
          </a:solidFill>
          <a:ln w="38100" cap="flat" cmpd="sng" algn="ctr">
            <a:solidFill>
              <a:srgbClr val="1057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TextBox 23">
            <a:extLst>
              <a:ext uri="{FF2B5EF4-FFF2-40B4-BE49-F238E27FC236}">
                <a16:creationId xmlns:a16="http://schemas.microsoft.com/office/drawing/2014/main" id="{50B7B0CE-37A6-4677-B9D5-C053C711142E}"/>
              </a:ext>
            </a:extLst>
          </p:cNvPr>
          <p:cNvSpPr txBox="1"/>
          <p:nvPr/>
        </p:nvSpPr>
        <p:spPr>
          <a:xfrm>
            <a:off x="5118283" y="1514528"/>
            <a:ext cx="942975" cy="369332"/>
          </a:xfrm>
          <a:prstGeom prst="rect">
            <a:avLst/>
          </a:prstGeom>
          <a:noFill/>
        </p:spPr>
        <p:txBody>
          <a:bodyPr wrap="square" rtlCol="0">
            <a:spAutoFit/>
          </a:bodyPr>
          <a:lstStyle/>
          <a:p>
            <a:pPr algn="ctr"/>
            <a:r>
              <a:rPr lang="en-GB" b="1" i="1" dirty="0">
                <a:solidFill>
                  <a:srgbClr val="002060"/>
                </a:solidFill>
                <a:latin typeface="Calibri" panose="020F0502020204030204"/>
              </a:rPr>
              <a:t>2026</a:t>
            </a:r>
          </a:p>
        </p:txBody>
      </p:sp>
      <p:sp>
        <p:nvSpPr>
          <p:cNvPr id="60" name="TextBox 24">
            <a:extLst>
              <a:ext uri="{FF2B5EF4-FFF2-40B4-BE49-F238E27FC236}">
                <a16:creationId xmlns:a16="http://schemas.microsoft.com/office/drawing/2014/main" id="{A2207400-0A75-4EEE-B8F4-E399519B5294}"/>
              </a:ext>
            </a:extLst>
          </p:cNvPr>
          <p:cNvSpPr txBox="1"/>
          <p:nvPr/>
        </p:nvSpPr>
        <p:spPr>
          <a:xfrm>
            <a:off x="7758365" y="1506585"/>
            <a:ext cx="942975" cy="369332"/>
          </a:xfrm>
          <a:prstGeom prst="rect">
            <a:avLst/>
          </a:prstGeom>
          <a:noFill/>
        </p:spPr>
        <p:txBody>
          <a:bodyPr wrap="square" rtlCol="0">
            <a:spAutoFit/>
          </a:bodyPr>
          <a:lstStyle/>
          <a:p>
            <a:pPr algn="ctr"/>
            <a:r>
              <a:rPr lang="en-GB" b="1" i="1" dirty="0">
                <a:solidFill>
                  <a:srgbClr val="002060"/>
                </a:solidFill>
                <a:latin typeface="Calibri" panose="020F0502020204030204"/>
              </a:rPr>
              <a:t>2030</a:t>
            </a:r>
          </a:p>
        </p:txBody>
      </p:sp>
      <p:sp>
        <p:nvSpPr>
          <p:cNvPr id="61" name="TextBox 22">
            <a:extLst>
              <a:ext uri="{FF2B5EF4-FFF2-40B4-BE49-F238E27FC236}">
                <a16:creationId xmlns:a16="http://schemas.microsoft.com/office/drawing/2014/main" id="{D4D9CBDE-9FE9-488E-A537-64FD8AEFC874}"/>
              </a:ext>
            </a:extLst>
          </p:cNvPr>
          <p:cNvSpPr txBox="1"/>
          <p:nvPr/>
        </p:nvSpPr>
        <p:spPr>
          <a:xfrm>
            <a:off x="3158652" y="1498405"/>
            <a:ext cx="942975" cy="369332"/>
          </a:xfrm>
          <a:prstGeom prst="rect">
            <a:avLst/>
          </a:prstGeom>
          <a:noFill/>
        </p:spPr>
        <p:txBody>
          <a:bodyPr wrap="square" rtlCol="0">
            <a:spAutoFit/>
          </a:bodyPr>
          <a:lstStyle/>
          <a:p>
            <a:pPr algn="ctr"/>
            <a:r>
              <a:rPr lang="en-GB" b="1" i="1" dirty="0">
                <a:solidFill>
                  <a:srgbClr val="002060"/>
                </a:solidFill>
                <a:latin typeface="Calibri" panose="020F0502020204030204"/>
              </a:rPr>
              <a:t>2022</a:t>
            </a:r>
          </a:p>
        </p:txBody>
      </p:sp>
      <p:sp>
        <p:nvSpPr>
          <p:cNvPr id="62" name="TextBox 8">
            <a:extLst>
              <a:ext uri="{FF2B5EF4-FFF2-40B4-BE49-F238E27FC236}">
                <a16:creationId xmlns:a16="http://schemas.microsoft.com/office/drawing/2014/main" id="{27572331-3CE5-4D87-B628-06461C27949B}"/>
              </a:ext>
            </a:extLst>
          </p:cNvPr>
          <p:cNvSpPr txBox="1"/>
          <p:nvPr/>
        </p:nvSpPr>
        <p:spPr>
          <a:xfrm>
            <a:off x="579764" y="1928587"/>
            <a:ext cx="1581152" cy="584775"/>
          </a:xfrm>
          <a:prstGeom prst="rect">
            <a:avLst/>
          </a:prstGeom>
          <a:noFill/>
        </p:spPr>
        <p:txBody>
          <a:bodyPr wrap="square" rtlCol="0">
            <a:spAutoFit/>
          </a:bodyPr>
          <a:lstStyle/>
          <a:p>
            <a:pPr algn="ctr"/>
            <a:r>
              <a:rPr lang="en-GB" sz="1600" b="1" i="1" dirty="0">
                <a:solidFill>
                  <a:prstClr val="white"/>
                </a:solidFill>
              </a:rPr>
              <a:t>Pre-Concept Design</a:t>
            </a:r>
          </a:p>
        </p:txBody>
      </p:sp>
      <p:sp>
        <p:nvSpPr>
          <p:cNvPr id="63" name="Arrow: Chevron 4">
            <a:extLst>
              <a:ext uri="{FF2B5EF4-FFF2-40B4-BE49-F238E27FC236}">
                <a16:creationId xmlns:a16="http://schemas.microsoft.com/office/drawing/2014/main" id="{29108935-B41A-4A9C-AB54-CF5FDBA4DAE3}"/>
              </a:ext>
            </a:extLst>
          </p:cNvPr>
          <p:cNvSpPr/>
          <p:nvPr/>
        </p:nvSpPr>
        <p:spPr>
          <a:xfrm>
            <a:off x="2101747" y="1919590"/>
            <a:ext cx="1880974" cy="576000"/>
          </a:xfrm>
          <a:prstGeom prst="chevron">
            <a:avLst/>
          </a:prstGeom>
          <a:solidFill>
            <a:srgbClr val="92D05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4" name="TextBox 8">
            <a:extLst>
              <a:ext uri="{FF2B5EF4-FFF2-40B4-BE49-F238E27FC236}">
                <a16:creationId xmlns:a16="http://schemas.microsoft.com/office/drawing/2014/main" id="{FE1AA27D-1F4A-4067-A25E-6426F277D6A5}"/>
              </a:ext>
            </a:extLst>
          </p:cNvPr>
          <p:cNvSpPr txBox="1"/>
          <p:nvPr/>
        </p:nvSpPr>
        <p:spPr>
          <a:xfrm>
            <a:off x="2332677" y="1933032"/>
            <a:ext cx="1533054" cy="338554"/>
          </a:xfrm>
          <a:prstGeom prst="rect">
            <a:avLst/>
          </a:prstGeom>
          <a:noFill/>
        </p:spPr>
        <p:txBody>
          <a:bodyPr wrap="square" rtlCol="0">
            <a:spAutoFit/>
          </a:bodyPr>
          <a:lstStyle/>
          <a:p>
            <a:pPr algn="ctr"/>
            <a:r>
              <a:rPr lang="en-GB" sz="1600" b="1" i="1" dirty="0">
                <a:solidFill>
                  <a:prstClr val="white"/>
                </a:solidFill>
              </a:rPr>
              <a:t>Concept Design</a:t>
            </a:r>
          </a:p>
        </p:txBody>
      </p:sp>
      <p:sp>
        <p:nvSpPr>
          <p:cNvPr id="65" name="Diamond 15">
            <a:extLst>
              <a:ext uri="{FF2B5EF4-FFF2-40B4-BE49-F238E27FC236}">
                <a16:creationId xmlns:a16="http://schemas.microsoft.com/office/drawing/2014/main" id="{72D38FF7-17EC-482E-B654-DFD3113EC7DB}"/>
              </a:ext>
            </a:extLst>
          </p:cNvPr>
          <p:cNvSpPr/>
          <p:nvPr/>
        </p:nvSpPr>
        <p:spPr>
          <a:xfrm>
            <a:off x="1832308" y="1104513"/>
            <a:ext cx="390525" cy="361950"/>
          </a:xfrm>
          <a:prstGeom prst="diamond">
            <a:avLst/>
          </a:prstGeom>
          <a:solidFill>
            <a:schemeClr val="accent4"/>
          </a:solidFill>
          <a:ln w="38100" cap="flat" cmpd="sng" algn="ctr">
            <a:solidFill>
              <a:srgbClr val="1057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TextBox 22">
            <a:extLst>
              <a:ext uri="{FF2B5EF4-FFF2-40B4-BE49-F238E27FC236}">
                <a16:creationId xmlns:a16="http://schemas.microsoft.com/office/drawing/2014/main" id="{562DCAA5-A952-4A3E-B807-B0A947EF01E5}"/>
              </a:ext>
            </a:extLst>
          </p:cNvPr>
          <p:cNvSpPr txBox="1"/>
          <p:nvPr/>
        </p:nvSpPr>
        <p:spPr>
          <a:xfrm>
            <a:off x="1482229" y="1505298"/>
            <a:ext cx="1090681" cy="369332"/>
          </a:xfrm>
          <a:prstGeom prst="rect">
            <a:avLst/>
          </a:prstGeom>
          <a:noFill/>
        </p:spPr>
        <p:txBody>
          <a:bodyPr wrap="square" rtlCol="0">
            <a:spAutoFit/>
          </a:bodyPr>
          <a:lstStyle/>
          <a:p>
            <a:pPr algn="ctr"/>
            <a:r>
              <a:rPr lang="en-GB" b="1" i="1" dirty="0">
                <a:solidFill>
                  <a:srgbClr val="002060"/>
                </a:solidFill>
                <a:latin typeface="Calibri" panose="020F0502020204030204"/>
              </a:rPr>
              <a:t>Mid 2019</a:t>
            </a:r>
          </a:p>
        </p:txBody>
      </p:sp>
      <p:sp>
        <p:nvSpPr>
          <p:cNvPr id="67" name="Espace réservé du pied de page 1">
            <a:extLst>
              <a:ext uri="{FF2B5EF4-FFF2-40B4-BE49-F238E27FC236}">
                <a16:creationId xmlns:a16="http://schemas.microsoft.com/office/drawing/2014/main" id="{E2F93C86-C72C-4EE4-B7F7-543708D8F87D}"/>
              </a:ext>
            </a:extLst>
          </p:cNvPr>
          <p:cNvSpPr txBox="1">
            <a:spLocks/>
          </p:cNvSpPr>
          <p:nvPr/>
        </p:nvSpPr>
        <p:spPr>
          <a:xfrm>
            <a:off x="2172880" y="6527588"/>
            <a:ext cx="8537640" cy="44258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GB" sz="800" dirty="0">
                <a:solidFill>
                  <a:schemeClr val="bg1">
                    <a:lumMod val="65000"/>
                  </a:schemeClr>
                </a:solidFill>
              </a:rPr>
              <a:t>EDF reserves all rights in this document and in the information contained therein.</a:t>
            </a:r>
          </a:p>
          <a:p>
            <a:pPr algn="ctr"/>
            <a:r>
              <a:rPr lang="en-GB" sz="800" dirty="0">
                <a:solidFill>
                  <a:schemeClr val="bg1">
                    <a:lumMod val="65000"/>
                  </a:schemeClr>
                </a:solidFill>
              </a:rPr>
              <a:t> Reproduction, use or disclosure to third party without express authorisation is strictly prohibited</a:t>
            </a:r>
          </a:p>
        </p:txBody>
      </p:sp>
      <p:sp>
        <p:nvSpPr>
          <p:cNvPr id="70" name="ZoneTexte 69">
            <a:extLst>
              <a:ext uri="{FF2B5EF4-FFF2-40B4-BE49-F238E27FC236}">
                <a16:creationId xmlns:a16="http://schemas.microsoft.com/office/drawing/2014/main" id="{626A811E-43A8-4250-8D0A-0901F64DC16B}"/>
              </a:ext>
            </a:extLst>
          </p:cNvPr>
          <p:cNvSpPr txBox="1"/>
          <p:nvPr/>
        </p:nvSpPr>
        <p:spPr>
          <a:xfrm>
            <a:off x="7817260" y="505101"/>
            <a:ext cx="1275670" cy="646331"/>
          </a:xfrm>
          <a:prstGeom prst="rect">
            <a:avLst/>
          </a:prstGeom>
          <a:noFill/>
        </p:spPr>
        <p:txBody>
          <a:bodyPr wrap="none" rtlCol="0">
            <a:spAutoFit/>
          </a:bodyPr>
          <a:lstStyle/>
          <a:p>
            <a:pPr algn="ctr"/>
            <a:r>
              <a:rPr lang="fr-FR" b="1" dirty="0">
                <a:solidFill>
                  <a:srgbClr val="10367A"/>
                </a:solidFill>
                <a:latin typeface="Calibri" panose="020F0502020204030204" pitchFamily="34" charset="0"/>
                <a:cs typeface="Calibri" panose="020F0502020204030204" pitchFamily="34" charset="0"/>
              </a:rPr>
              <a:t>Start FOAK </a:t>
            </a:r>
          </a:p>
          <a:p>
            <a:pPr algn="ctr"/>
            <a:r>
              <a:rPr lang="fr-FR" b="1" dirty="0">
                <a:solidFill>
                  <a:srgbClr val="10367A"/>
                </a:solidFill>
                <a:latin typeface="Calibri" panose="020F0502020204030204" pitchFamily="34" charset="0"/>
                <a:cs typeface="Calibri" panose="020F0502020204030204" pitchFamily="34" charset="0"/>
              </a:rPr>
              <a:t>in France</a:t>
            </a:r>
          </a:p>
        </p:txBody>
      </p:sp>
      <p:sp>
        <p:nvSpPr>
          <p:cNvPr id="71" name="TextBox 24">
            <a:extLst>
              <a:ext uri="{FF2B5EF4-FFF2-40B4-BE49-F238E27FC236}">
                <a16:creationId xmlns:a16="http://schemas.microsoft.com/office/drawing/2014/main" id="{AC0B033C-DADC-49E2-9E8C-61D90A2E8728}"/>
              </a:ext>
            </a:extLst>
          </p:cNvPr>
          <p:cNvSpPr txBox="1"/>
          <p:nvPr/>
        </p:nvSpPr>
        <p:spPr>
          <a:xfrm>
            <a:off x="113786" y="3304013"/>
            <a:ext cx="942975" cy="369332"/>
          </a:xfrm>
          <a:prstGeom prst="rect">
            <a:avLst/>
          </a:prstGeom>
          <a:noFill/>
        </p:spPr>
        <p:txBody>
          <a:bodyPr wrap="square" rtlCol="0">
            <a:spAutoFit/>
          </a:bodyPr>
          <a:lstStyle/>
          <a:p>
            <a:pPr algn="ctr"/>
            <a:r>
              <a:rPr lang="en-GB" b="1" i="1" dirty="0">
                <a:solidFill>
                  <a:srgbClr val="002060"/>
                </a:solidFill>
                <a:latin typeface="Calibri" panose="020F0502020204030204"/>
              </a:rPr>
              <a:t>ASN</a:t>
            </a:r>
          </a:p>
        </p:txBody>
      </p:sp>
      <p:sp>
        <p:nvSpPr>
          <p:cNvPr id="72" name="ZoneTexte 71">
            <a:extLst>
              <a:ext uri="{FF2B5EF4-FFF2-40B4-BE49-F238E27FC236}">
                <a16:creationId xmlns:a16="http://schemas.microsoft.com/office/drawing/2014/main" id="{D364986A-5F1B-48EF-BFBE-6B7FFEC5DB33}"/>
              </a:ext>
            </a:extLst>
          </p:cNvPr>
          <p:cNvSpPr txBox="1"/>
          <p:nvPr/>
        </p:nvSpPr>
        <p:spPr>
          <a:xfrm>
            <a:off x="8645326" y="806677"/>
            <a:ext cx="3428732" cy="369332"/>
          </a:xfrm>
          <a:prstGeom prst="rect">
            <a:avLst/>
          </a:prstGeom>
          <a:noFill/>
        </p:spPr>
        <p:txBody>
          <a:bodyPr wrap="square" rtlCol="0">
            <a:spAutoFit/>
          </a:bodyPr>
          <a:lstStyle/>
          <a:p>
            <a:pPr algn="ctr"/>
            <a:r>
              <a:rPr lang="en-GB" b="1" dirty="0">
                <a:solidFill>
                  <a:srgbClr val="002060"/>
                </a:solidFill>
                <a:latin typeface="Calibri" panose="020F0502020204030204" pitchFamily="34" charset="0"/>
                <a:cs typeface="Calibri" panose="020F0502020204030204" pitchFamily="34" charset="0"/>
              </a:rPr>
              <a:t>* </a:t>
            </a:r>
            <a:r>
              <a:rPr lang="en-GB" i="1" dirty="0">
                <a:solidFill>
                  <a:srgbClr val="002060"/>
                </a:solidFill>
                <a:latin typeface="Calibri" panose="020F0502020204030204" pitchFamily="34" charset="0"/>
                <a:cs typeface="Calibri" panose="020F0502020204030204" pitchFamily="34" charset="0"/>
              </a:rPr>
              <a:t>Approximate Date</a:t>
            </a:r>
          </a:p>
        </p:txBody>
      </p:sp>
      <p:sp>
        <p:nvSpPr>
          <p:cNvPr id="76" name="TextBox 24">
            <a:extLst>
              <a:ext uri="{FF2B5EF4-FFF2-40B4-BE49-F238E27FC236}">
                <a16:creationId xmlns:a16="http://schemas.microsoft.com/office/drawing/2014/main" id="{356A5221-EC91-4B47-9A44-3EC6A4ACB1AF}"/>
              </a:ext>
            </a:extLst>
          </p:cNvPr>
          <p:cNvSpPr txBox="1"/>
          <p:nvPr/>
        </p:nvSpPr>
        <p:spPr>
          <a:xfrm>
            <a:off x="6975087" y="1515370"/>
            <a:ext cx="942975" cy="369332"/>
          </a:xfrm>
          <a:prstGeom prst="rect">
            <a:avLst/>
          </a:prstGeom>
          <a:noFill/>
        </p:spPr>
        <p:txBody>
          <a:bodyPr wrap="square" rtlCol="0">
            <a:spAutoFit/>
          </a:bodyPr>
          <a:lstStyle/>
          <a:p>
            <a:pPr algn="ctr"/>
            <a:r>
              <a:rPr lang="en-GB" b="1" i="1" dirty="0">
                <a:solidFill>
                  <a:srgbClr val="002060"/>
                </a:solidFill>
                <a:latin typeface="Calibri" panose="020F0502020204030204"/>
              </a:rPr>
              <a:t>2029*</a:t>
            </a:r>
          </a:p>
        </p:txBody>
      </p:sp>
      <p:grpSp>
        <p:nvGrpSpPr>
          <p:cNvPr id="77" name="Groupe 76">
            <a:extLst>
              <a:ext uri="{FF2B5EF4-FFF2-40B4-BE49-F238E27FC236}">
                <a16:creationId xmlns:a16="http://schemas.microsoft.com/office/drawing/2014/main" id="{38DBCFBE-8A0F-4CD8-80F3-B125DD5DAF8D}"/>
              </a:ext>
            </a:extLst>
          </p:cNvPr>
          <p:cNvGrpSpPr/>
          <p:nvPr/>
        </p:nvGrpSpPr>
        <p:grpSpPr>
          <a:xfrm>
            <a:off x="3291550" y="2941602"/>
            <a:ext cx="2982315" cy="671996"/>
            <a:chOff x="323526" y="5389578"/>
            <a:chExt cx="1880974" cy="671996"/>
          </a:xfrm>
        </p:grpSpPr>
        <p:sp>
          <p:nvSpPr>
            <p:cNvPr id="78" name="Arrow: Chevron 4">
              <a:extLst>
                <a:ext uri="{FF2B5EF4-FFF2-40B4-BE49-F238E27FC236}">
                  <a16:creationId xmlns:a16="http://schemas.microsoft.com/office/drawing/2014/main" id="{46996CE4-53E1-4793-80FE-CC43F073B2B7}"/>
                </a:ext>
              </a:extLst>
            </p:cNvPr>
            <p:cNvSpPr/>
            <p:nvPr/>
          </p:nvSpPr>
          <p:spPr>
            <a:xfrm>
              <a:off x="323526" y="5389578"/>
              <a:ext cx="1880974" cy="671996"/>
            </a:xfrm>
            <a:prstGeom prst="chevron">
              <a:avLst/>
            </a:prstGeom>
            <a:solidFill>
              <a:srgbClr val="C0E41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9" name="TextBox 8">
              <a:extLst>
                <a:ext uri="{FF2B5EF4-FFF2-40B4-BE49-F238E27FC236}">
                  <a16:creationId xmlns:a16="http://schemas.microsoft.com/office/drawing/2014/main" id="{B4E50766-2387-4123-9038-09B5AAD19047}"/>
                </a:ext>
              </a:extLst>
            </p:cNvPr>
            <p:cNvSpPr txBox="1"/>
            <p:nvPr/>
          </p:nvSpPr>
          <p:spPr>
            <a:xfrm>
              <a:off x="547352" y="5530113"/>
              <a:ext cx="1533054" cy="369332"/>
            </a:xfrm>
            <a:prstGeom prst="rect">
              <a:avLst/>
            </a:prstGeom>
            <a:noFill/>
          </p:spPr>
          <p:txBody>
            <a:bodyPr wrap="square" rtlCol="0">
              <a:spAutoFit/>
            </a:bodyPr>
            <a:lstStyle/>
            <a:p>
              <a:pPr algn="ctr"/>
              <a:r>
                <a:rPr lang="en-GB" b="1" i="1" dirty="0">
                  <a:solidFill>
                    <a:schemeClr val="bg1"/>
                  </a:solidFill>
                  <a:latin typeface="Calibri" panose="020F0502020204030204"/>
                </a:rPr>
                <a:t>Pre-Licensing</a:t>
              </a:r>
            </a:p>
          </p:txBody>
        </p:sp>
      </p:grpSp>
      <p:sp>
        <p:nvSpPr>
          <p:cNvPr id="80" name="ZoneTexte 79">
            <a:extLst>
              <a:ext uri="{FF2B5EF4-FFF2-40B4-BE49-F238E27FC236}">
                <a16:creationId xmlns:a16="http://schemas.microsoft.com/office/drawing/2014/main" id="{7F273FAB-E5A4-4FEA-8A0E-24A2080D8B61}"/>
              </a:ext>
            </a:extLst>
          </p:cNvPr>
          <p:cNvSpPr txBox="1"/>
          <p:nvPr/>
        </p:nvSpPr>
        <p:spPr>
          <a:xfrm>
            <a:off x="3271776" y="4019871"/>
            <a:ext cx="1385121" cy="430887"/>
          </a:xfrm>
          <a:prstGeom prst="rect">
            <a:avLst/>
          </a:prstGeom>
          <a:noFill/>
          <a:ln>
            <a:solidFill>
              <a:srgbClr val="002060"/>
            </a:solidFill>
            <a:prstDash val="dashDot"/>
          </a:ln>
        </p:spPr>
        <p:txBody>
          <a:bodyPr wrap="square" rtlCol="0">
            <a:spAutoFit/>
          </a:bodyPr>
          <a:lstStyle/>
          <a:p>
            <a:pPr algn="ctr"/>
            <a:r>
              <a:rPr lang="en-GB" sz="1100" b="1" dirty="0">
                <a:solidFill>
                  <a:srgbClr val="002060"/>
                </a:solidFill>
                <a:latin typeface="Calibri" panose="020F0502020204030204" pitchFamily="34" charset="0"/>
                <a:cs typeface="Calibri" panose="020F0502020204030204" pitchFamily="34" charset="0"/>
              </a:rPr>
              <a:t>Safety Options File (DOS) Submission</a:t>
            </a:r>
          </a:p>
        </p:txBody>
      </p:sp>
      <p:grpSp>
        <p:nvGrpSpPr>
          <p:cNvPr id="81" name="Groupe 80">
            <a:extLst>
              <a:ext uri="{FF2B5EF4-FFF2-40B4-BE49-F238E27FC236}">
                <a16:creationId xmlns:a16="http://schemas.microsoft.com/office/drawing/2014/main" id="{6329B68B-544A-426B-A4C8-132CDC47A8A1}"/>
              </a:ext>
            </a:extLst>
          </p:cNvPr>
          <p:cNvGrpSpPr/>
          <p:nvPr/>
        </p:nvGrpSpPr>
        <p:grpSpPr>
          <a:xfrm>
            <a:off x="5891771" y="2935734"/>
            <a:ext cx="2101813" cy="681855"/>
            <a:chOff x="3756674" y="3108323"/>
            <a:chExt cx="2584415" cy="681855"/>
          </a:xfrm>
        </p:grpSpPr>
        <p:sp>
          <p:nvSpPr>
            <p:cNvPr id="82" name="Arrow: Chevron 4">
              <a:extLst>
                <a:ext uri="{FF2B5EF4-FFF2-40B4-BE49-F238E27FC236}">
                  <a16:creationId xmlns:a16="http://schemas.microsoft.com/office/drawing/2014/main" id="{8BE283C6-EA6C-4A7A-A596-2F7B191026F4}"/>
                </a:ext>
              </a:extLst>
            </p:cNvPr>
            <p:cNvSpPr/>
            <p:nvPr/>
          </p:nvSpPr>
          <p:spPr>
            <a:xfrm>
              <a:off x="3756674" y="3108323"/>
              <a:ext cx="2584415" cy="671996"/>
            </a:xfrm>
            <a:prstGeom prst="chevron">
              <a:avLst/>
            </a:prstGeom>
            <a:solidFill>
              <a:srgbClr val="0070C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3" name="TextBox 9">
              <a:extLst>
                <a:ext uri="{FF2B5EF4-FFF2-40B4-BE49-F238E27FC236}">
                  <a16:creationId xmlns:a16="http://schemas.microsoft.com/office/drawing/2014/main" id="{F4659CEE-26D5-4E82-A478-4BF83E0D2CD7}"/>
                </a:ext>
              </a:extLst>
            </p:cNvPr>
            <p:cNvSpPr txBox="1"/>
            <p:nvPr/>
          </p:nvSpPr>
          <p:spPr>
            <a:xfrm>
              <a:off x="4258506" y="3143847"/>
              <a:ext cx="1501859" cy="646331"/>
            </a:xfrm>
            <a:prstGeom prst="rect">
              <a:avLst/>
            </a:prstGeom>
            <a:noFill/>
          </p:spPr>
          <p:txBody>
            <a:bodyPr wrap="square" rtlCol="0">
              <a:spAutoFit/>
            </a:bodyPr>
            <a:lstStyle/>
            <a:p>
              <a:pPr algn="ctr"/>
              <a:r>
                <a:rPr lang="en-GB" b="1" i="1" dirty="0">
                  <a:solidFill>
                    <a:schemeClr val="bg1"/>
                  </a:solidFill>
                  <a:latin typeface="Calibri" panose="020F0502020204030204"/>
                </a:rPr>
                <a:t>Licensing DAC</a:t>
              </a:r>
            </a:p>
          </p:txBody>
        </p:sp>
      </p:grpSp>
      <p:sp>
        <p:nvSpPr>
          <p:cNvPr id="84" name="ZoneTexte 83">
            <a:extLst>
              <a:ext uri="{FF2B5EF4-FFF2-40B4-BE49-F238E27FC236}">
                <a16:creationId xmlns:a16="http://schemas.microsoft.com/office/drawing/2014/main" id="{F303305D-CFEE-4C14-BC28-63D6C02789BE}"/>
              </a:ext>
            </a:extLst>
          </p:cNvPr>
          <p:cNvSpPr txBox="1"/>
          <p:nvPr/>
        </p:nvSpPr>
        <p:spPr>
          <a:xfrm>
            <a:off x="4682035" y="3999239"/>
            <a:ext cx="2475814" cy="600164"/>
          </a:xfrm>
          <a:prstGeom prst="rect">
            <a:avLst/>
          </a:prstGeom>
          <a:noFill/>
          <a:ln>
            <a:solidFill>
              <a:srgbClr val="002060"/>
            </a:solidFill>
            <a:prstDash val="dashDot"/>
          </a:ln>
        </p:spPr>
        <p:txBody>
          <a:bodyPr wrap="square" rtlCol="0">
            <a:spAutoFit/>
          </a:bodyPr>
          <a:lstStyle/>
          <a:p>
            <a:pPr algn="ctr"/>
            <a:r>
              <a:rPr lang="en-GB" sz="1100" b="1" dirty="0">
                <a:solidFill>
                  <a:srgbClr val="002060"/>
                </a:solidFill>
                <a:latin typeface="Calibri" panose="020F0502020204030204" pitchFamily="34" charset="0"/>
                <a:cs typeface="Calibri" panose="020F0502020204030204" pitchFamily="34" charset="0"/>
              </a:rPr>
              <a:t>DAC Application Filed </a:t>
            </a:r>
            <a:br>
              <a:rPr lang="en-GB" sz="1100" b="1" dirty="0">
                <a:solidFill>
                  <a:srgbClr val="002060"/>
                </a:solidFill>
                <a:latin typeface="Calibri" panose="020F0502020204030204" pitchFamily="34" charset="0"/>
                <a:cs typeface="Calibri" panose="020F0502020204030204" pitchFamily="34" charset="0"/>
              </a:rPr>
            </a:br>
            <a:r>
              <a:rPr lang="en-GB" sz="1100" b="1" dirty="0">
                <a:solidFill>
                  <a:srgbClr val="002060"/>
                </a:solidFill>
                <a:latin typeface="Calibri" panose="020F0502020204030204" pitchFamily="34" charset="0"/>
                <a:cs typeface="Calibri" panose="020F0502020204030204" pitchFamily="34" charset="0"/>
              </a:rPr>
              <a:t>– Request for authorisation to create a new nuclear facility</a:t>
            </a:r>
          </a:p>
        </p:txBody>
      </p:sp>
      <p:sp>
        <p:nvSpPr>
          <p:cNvPr id="85" name="ZoneTexte 84">
            <a:extLst>
              <a:ext uri="{FF2B5EF4-FFF2-40B4-BE49-F238E27FC236}">
                <a16:creationId xmlns:a16="http://schemas.microsoft.com/office/drawing/2014/main" id="{1A38F82B-0D4C-4967-AD15-F9D6D1EE3E6A}"/>
              </a:ext>
            </a:extLst>
          </p:cNvPr>
          <p:cNvSpPr txBox="1"/>
          <p:nvPr/>
        </p:nvSpPr>
        <p:spPr>
          <a:xfrm>
            <a:off x="7176917" y="3985314"/>
            <a:ext cx="1633333" cy="261610"/>
          </a:xfrm>
          <a:prstGeom prst="rect">
            <a:avLst/>
          </a:prstGeom>
          <a:noFill/>
          <a:ln>
            <a:solidFill>
              <a:srgbClr val="002060"/>
            </a:solidFill>
            <a:prstDash val="dashDot"/>
          </a:ln>
        </p:spPr>
        <p:txBody>
          <a:bodyPr wrap="square" rtlCol="0">
            <a:spAutoFit/>
          </a:bodyPr>
          <a:lstStyle/>
          <a:p>
            <a:pPr algn="ctr"/>
            <a:r>
              <a:rPr lang="en-GB" sz="1100" b="1" dirty="0">
                <a:solidFill>
                  <a:srgbClr val="002060"/>
                </a:solidFill>
                <a:latin typeface="Calibri" panose="020F0502020204030204" pitchFamily="34" charset="0"/>
                <a:cs typeface="Calibri" panose="020F0502020204030204" pitchFamily="34" charset="0"/>
              </a:rPr>
              <a:t>DAC Granted</a:t>
            </a:r>
          </a:p>
        </p:txBody>
      </p:sp>
      <p:sp>
        <p:nvSpPr>
          <p:cNvPr id="86" name="Arrow: Chevron 7">
            <a:extLst>
              <a:ext uri="{FF2B5EF4-FFF2-40B4-BE49-F238E27FC236}">
                <a16:creationId xmlns:a16="http://schemas.microsoft.com/office/drawing/2014/main" id="{06EF19BE-1882-424F-9EAB-AD6A20CC4E2A}"/>
              </a:ext>
            </a:extLst>
          </p:cNvPr>
          <p:cNvSpPr/>
          <p:nvPr/>
        </p:nvSpPr>
        <p:spPr>
          <a:xfrm>
            <a:off x="7658558" y="2920506"/>
            <a:ext cx="2151019" cy="687224"/>
          </a:xfrm>
          <a:prstGeom prst="chevron">
            <a:avLst/>
          </a:prstGeom>
          <a:solidFill>
            <a:srgbClr val="001A7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7" name="TextBox 12">
            <a:extLst>
              <a:ext uri="{FF2B5EF4-FFF2-40B4-BE49-F238E27FC236}">
                <a16:creationId xmlns:a16="http://schemas.microsoft.com/office/drawing/2014/main" id="{7CE17E44-65F6-4E92-9271-084E0FDC8335}"/>
              </a:ext>
            </a:extLst>
          </p:cNvPr>
          <p:cNvSpPr txBox="1"/>
          <p:nvPr/>
        </p:nvSpPr>
        <p:spPr>
          <a:xfrm>
            <a:off x="7892589" y="2938229"/>
            <a:ext cx="1663268" cy="646331"/>
          </a:xfrm>
          <a:prstGeom prst="rect">
            <a:avLst/>
          </a:prstGeom>
          <a:noFill/>
        </p:spPr>
        <p:txBody>
          <a:bodyPr wrap="square" rtlCol="0">
            <a:spAutoFit/>
          </a:bodyPr>
          <a:lstStyle/>
          <a:p>
            <a:pPr algn="ctr"/>
            <a:r>
              <a:rPr lang="en-GB" b="1" i="1" dirty="0">
                <a:solidFill>
                  <a:prstClr val="white"/>
                </a:solidFill>
                <a:latin typeface="Calibri" panose="020F0502020204030204"/>
              </a:rPr>
              <a:t>Licensing Commissioning</a:t>
            </a:r>
          </a:p>
        </p:txBody>
      </p:sp>
      <p:sp>
        <p:nvSpPr>
          <p:cNvPr id="88" name="TextBox 24">
            <a:extLst>
              <a:ext uri="{FF2B5EF4-FFF2-40B4-BE49-F238E27FC236}">
                <a16:creationId xmlns:a16="http://schemas.microsoft.com/office/drawing/2014/main" id="{873AFC64-CD9B-4776-97C7-A0A964CBC740}"/>
              </a:ext>
            </a:extLst>
          </p:cNvPr>
          <p:cNvSpPr txBox="1"/>
          <p:nvPr/>
        </p:nvSpPr>
        <p:spPr>
          <a:xfrm>
            <a:off x="4318522" y="2551174"/>
            <a:ext cx="942975" cy="369332"/>
          </a:xfrm>
          <a:prstGeom prst="rect">
            <a:avLst/>
          </a:prstGeom>
          <a:noFill/>
        </p:spPr>
        <p:txBody>
          <a:bodyPr wrap="square" rtlCol="0">
            <a:spAutoFit/>
          </a:bodyPr>
          <a:lstStyle/>
          <a:p>
            <a:pPr algn="ctr"/>
            <a:r>
              <a:rPr lang="en-GB" b="1" i="1" dirty="0">
                <a:solidFill>
                  <a:srgbClr val="002060"/>
                </a:solidFill>
                <a:latin typeface="Calibri" panose="020F0502020204030204"/>
              </a:rPr>
              <a:t>Step 1</a:t>
            </a:r>
          </a:p>
        </p:txBody>
      </p:sp>
      <p:grpSp>
        <p:nvGrpSpPr>
          <p:cNvPr id="89" name="Groupe 88">
            <a:extLst>
              <a:ext uri="{FF2B5EF4-FFF2-40B4-BE49-F238E27FC236}">
                <a16:creationId xmlns:a16="http://schemas.microsoft.com/office/drawing/2014/main" id="{EF3850A3-8B5E-43AE-B8AD-3F5209E3665D}"/>
              </a:ext>
            </a:extLst>
          </p:cNvPr>
          <p:cNvGrpSpPr/>
          <p:nvPr/>
        </p:nvGrpSpPr>
        <p:grpSpPr>
          <a:xfrm>
            <a:off x="882107" y="2930805"/>
            <a:ext cx="2982315" cy="671996"/>
            <a:chOff x="323526" y="5389578"/>
            <a:chExt cx="1880974" cy="671996"/>
          </a:xfrm>
        </p:grpSpPr>
        <p:sp>
          <p:nvSpPr>
            <p:cNvPr id="90" name="Arrow: Chevron 4">
              <a:extLst>
                <a:ext uri="{FF2B5EF4-FFF2-40B4-BE49-F238E27FC236}">
                  <a16:creationId xmlns:a16="http://schemas.microsoft.com/office/drawing/2014/main" id="{C0A408DD-A82E-46E9-BDCE-3D4B7F9BEBA1}"/>
                </a:ext>
              </a:extLst>
            </p:cNvPr>
            <p:cNvSpPr/>
            <p:nvPr/>
          </p:nvSpPr>
          <p:spPr>
            <a:xfrm>
              <a:off x="323526" y="5389578"/>
              <a:ext cx="1880974" cy="671996"/>
            </a:xfrm>
            <a:prstGeom prst="chevron">
              <a:avLst/>
            </a:prstGeom>
            <a:solidFill>
              <a:srgbClr val="1089FF"/>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1" name="TextBox 8">
              <a:extLst>
                <a:ext uri="{FF2B5EF4-FFF2-40B4-BE49-F238E27FC236}">
                  <a16:creationId xmlns:a16="http://schemas.microsoft.com/office/drawing/2014/main" id="{BBF53DE9-F72C-496A-A03A-EF92B6A7751F}"/>
                </a:ext>
              </a:extLst>
            </p:cNvPr>
            <p:cNvSpPr txBox="1"/>
            <p:nvPr/>
          </p:nvSpPr>
          <p:spPr>
            <a:xfrm>
              <a:off x="460690" y="5404627"/>
              <a:ext cx="1533054" cy="646331"/>
            </a:xfrm>
            <a:prstGeom prst="rect">
              <a:avLst/>
            </a:prstGeom>
            <a:noFill/>
          </p:spPr>
          <p:txBody>
            <a:bodyPr wrap="square" rtlCol="0">
              <a:spAutoFit/>
            </a:bodyPr>
            <a:lstStyle/>
            <a:p>
              <a:pPr algn="ctr"/>
              <a:r>
                <a:rPr lang="en-GB" b="1" i="1" dirty="0">
                  <a:solidFill>
                    <a:schemeClr val="bg1"/>
                  </a:solidFill>
                  <a:latin typeface="Calibri" panose="020F0502020204030204"/>
                </a:rPr>
                <a:t>Preparation for Pre-Licensing</a:t>
              </a:r>
            </a:p>
          </p:txBody>
        </p:sp>
      </p:grpSp>
      <p:sp>
        <p:nvSpPr>
          <p:cNvPr id="92" name="TextBox 24">
            <a:extLst>
              <a:ext uri="{FF2B5EF4-FFF2-40B4-BE49-F238E27FC236}">
                <a16:creationId xmlns:a16="http://schemas.microsoft.com/office/drawing/2014/main" id="{A9915EBC-036A-4CF5-9445-2AA861BAD55D}"/>
              </a:ext>
            </a:extLst>
          </p:cNvPr>
          <p:cNvSpPr txBox="1"/>
          <p:nvPr/>
        </p:nvSpPr>
        <p:spPr>
          <a:xfrm>
            <a:off x="8229853" y="2539558"/>
            <a:ext cx="942975" cy="369332"/>
          </a:xfrm>
          <a:prstGeom prst="rect">
            <a:avLst/>
          </a:prstGeom>
          <a:noFill/>
        </p:spPr>
        <p:txBody>
          <a:bodyPr wrap="square" rtlCol="0">
            <a:spAutoFit/>
          </a:bodyPr>
          <a:lstStyle/>
          <a:p>
            <a:pPr algn="ctr"/>
            <a:r>
              <a:rPr lang="en-GB" b="1" i="1" dirty="0">
                <a:solidFill>
                  <a:srgbClr val="002060"/>
                </a:solidFill>
                <a:latin typeface="Calibri" panose="020F0502020204030204"/>
              </a:rPr>
              <a:t>Step 2</a:t>
            </a:r>
          </a:p>
        </p:txBody>
      </p:sp>
      <p:pic>
        <p:nvPicPr>
          <p:cNvPr id="93" name="Image 92">
            <a:extLst>
              <a:ext uri="{FF2B5EF4-FFF2-40B4-BE49-F238E27FC236}">
                <a16:creationId xmlns:a16="http://schemas.microsoft.com/office/drawing/2014/main" id="{0E8D342C-2522-4850-919B-2A3270683A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383" y="2947629"/>
            <a:ext cx="505496" cy="346794"/>
          </a:xfrm>
          <a:prstGeom prst="rect">
            <a:avLst/>
          </a:prstGeom>
        </p:spPr>
      </p:pic>
      <p:sp>
        <p:nvSpPr>
          <p:cNvPr id="94" name="TextBox 14">
            <a:extLst>
              <a:ext uri="{FF2B5EF4-FFF2-40B4-BE49-F238E27FC236}">
                <a16:creationId xmlns:a16="http://schemas.microsoft.com/office/drawing/2014/main" id="{F4DEB998-5167-461A-A70B-6C29EA9D1DFF}"/>
              </a:ext>
            </a:extLst>
          </p:cNvPr>
          <p:cNvSpPr txBox="1"/>
          <p:nvPr/>
        </p:nvSpPr>
        <p:spPr>
          <a:xfrm>
            <a:off x="28303" y="2498251"/>
            <a:ext cx="2260031" cy="369332"/>
          </a:xfrm>
          <a:prstGeom prst="rect">
            <a:avLst/>
          </a:prstGeom>
          <a:noFill/>
        </p:spPr>
        <p:txBody>
          <a:bodyPr wrap="square" rtlCol="0">
            <a:spAutoFit/>
          </a:bodyPr>
          <a:lstStyle/>
          <a:p>
            <a:pPr algn="ctr"/>
            <a:r>
              <a:rPr lang="en-GB" b="1" i="1" dirty="0">
                <a:solidFill>
                  <a:srgbClr val="002060"/>
                </a:solidFill>
                <a:latin typeface="Calibri" panose="020F0502020204030204"/>
              </a:rPr>
              <a:t>Licensing Timeline</a:t>
            </a:r>
          </a:p>
        </p:txBody>
      </p:sp>
      <p:sp>
        <p:nvSpPr>
          <p:cNvPr id="95" name="Diamond 20">
            <a:extLst>
              <a:ext uri="{FF2B5EF4-FFF2-40B4-BE49-F238E27FC236}">
                <a16:creationId xmlns:a16="http://schemas.microsoft.com/office/drawing/2014/main" id="{DE2E28D9-2566-488B-96A1-D7A9CDEFC3E3}"/>
              </a:ext>
            </a:extLst>
          </p:cNvPr>
          <p:cNvSpPr/>
          <p:nvPr/>
        </p:nvSpPr>
        <p:spPr>
          <a:xfrm>
            <a:off x="7640875" y="1108023"/>
            <a:ext cx="390525" cy="361950"/>
          </a:xfrm>
          <a:prstGeom prst="diamond">
            <a:avLst/>
          </a:prstGeom>
          <a:solidFill>
            <a:schemeClr val="accent4"/>
          </a:solidFill>
          <a:ln w="38100" cap="flat" cmpd="sng" algn="ctr">
            <a:solidFill>
              <a:srgbClr val="1057C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 name="Connecteur droit 2">
            <a:extLst>
              <a:ext uri="{FF2B5EF4-FFF2-40B4-BE49-F238E27FC236}">
                <a16:creationId xmlns:a16="http://schemas.microsoft.com/office/drawing/2014/main" id="{71DC5615-8022-4886-BFE0-423E3B1A1DA9}"/>
              </a:ext>
            </a:extLst>
          </p:cNvPr>
          <p:cNvCxnSpPr/>
          <p:nvPr/>
        </p:nvCxnSpPr>
        <p:spPr>
          <a:xfrm>
            <a:off x="3486606" y="4665640"/>
            <a:ext cx="2547536" cy="0"/>
          </a:xfrm>
          <a:prstGeom prst="line">
            <a:avLst/>
          </a:prstGeom>
          <a:ln w="444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7" name="Connecteur droit 96">
            <a:extLst>
              <a:ext uri="{FF2B5EF4-FFF2-40B4-BE49-F238E27FC236}">
                <a16:creationId xmlns:a16="http://schemas.microsoft.com/office/drawing/2014/main" id="{B7C66595-0F44-4424-8C4F-1FDD9A1FC729}"/>
              </a:ext>
            </a:extLst>
          </p:cNvPr>
          <p:cNvCxnSpPr/>
          <p:nvPr/>
        </p:nvCxnSpPr>
        <p:spPr>
          <a:xfrm>
            <a:off x="6034142" y="4665640"/>
            <a:ext cx="2547536" cy="0"/>
          </a:xfrm>
          <a:prstGeom prst="line">
            <a:avLst/>
          </a:prstGeom>
          <a:ln w="44450">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E892C45F-0CC2-475E-9B31-5518A97808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00572" y="4741298"/>
            <a:ext cx="5150217" cy="1645439"/>
          </a:xfrm>
          <a:prstGeom prst="rect">
            <a:avLst/>
          </a:prstGeom>
        </p:spPr>
      </p:pic>
    </p:spTree>
    <p:extLst>
      <p:ext uri="{BB962C8B-B14F-4D97-AF65-F5344CB8AC3E}">
        <p14:creationId xmlns:p14="http://schemas.microsoft.com/office/powerpoint/2010/main" val="337130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E28B6BA-8402-4411-9D37-74D2ADDB6543}"/>
              </a:ext>
            </a:extLst>
          </p:cNvPr>
          <p:cNvSpPr>
            <a:spLocks noGrp="1"/>
          </p:cNvSpPr>
          <p:nvPr>
            <p:ph type="sldNum" sz="quarter" idx="12"/>
          </p:nvPr>
        </p:nvSpPr>
        <p:spPr/>
        <p:txBody>
          <a:bodyPr/>
          <a:lstStyle/>
          <a:p>
            <a:fld id="{7DD543F6-8A65-4B3F-AB13-207133842824}" type="slidenum">
              <a:rPr lang="fr-FR" smtClean="0"/>
              <a:pPr/>
              <a:t>9</a:t>
            </a:fld>
            <a:endParaRPr lang="fr-FR"/>
          </a:p>
        </p:txBody>
      </p:sp>
      <p:sp>
        <p:nvSpPr>
          <p:cNvPr id="4" name="Sous-titre 3">
            <a:extLst>
              <a:ext uri="{FF2B5EF4-FFF2-40B4-BE49-F238E27FC236}">
                <a16:creationId xmlns:a16="http://schemas.microsoft.com/office/drawing/2014/main" id="{FEFF5DD4-FB2B-40AB-9152-265591E4E000}"/>
              </a:ext>
            </a:extLst>
          </p:cNvPr>
          <p:cNvSpPr>
            <a:spLocks noGrp="1"/>
          </p:cNvSpPr>
          <p:nvPr>
            <p:ph type="subTitle" idx="1"/>
          </p:nvPr>
        </p:nvSpPr>
        <p:spPr/>
        <p:txBody>
          <a:bodyPr/>
          <a:lstStyle/>
          <a:p>
            <a:r>
              <a:rPr lang="fr-FR" dirty="0" err="1"/>
              <a:t>What</a:t>
            </a:r>
            <a:r>
              <a:rPr lang="fr-FR" dirty="0"/>
              <a:t> </a:t>
            </a:r>
            <a:r>
              <a:rPr lang="fr-FR" dirty="0" err="1"/>
              <a:t>market</a:t>
            </a:r>
            <a:r>
              <a:rPr lang="fr-FR" dirty="0"/>
              <a:t>?</a:t>
            </a:r>
          </a:p>
        </p:txBody>
      </p:sp>
    </p:spTree>
    <p:extLst>
      <p:ext uri="{BB962C8B-B14F-4D97-AF65-F5344CB8AC3E}">
        <p14:creationId xmlns:p14="http://schemas.microsoft.com/office/powerpoint/2010/main" val="3699520486"/>
      </p:ext>
    </p:extLst>
  </p:cSld>
  <p:clrMapOvr>
    <a:masterClrMapping/>
  </p:clrMapOvr>
</p:sld>
</file>

<file path=ppt/theme/theme1.xml><?xml version="1.0" encoding="utf-8"?>
<a:theme xmlns:a="http://schemas.openxmlformats.org/drawingml/2006/main" name="Thème Office">
  <a:themeElements>
    <a:clrScheme name="Personnalisé 200">
      <a:dk1>
        <a:srgbClr val="000000"/>
      </a:dk1>
      <a:lt1>
        <a:srgbClr val="FFFFFF"/>
      </a:lt1>
      <a:dk2>
        <a:srgbClr val="001970"/>
      </a:dk2>
      <a:lt2>
        <a:srgbClr val="FFFFFF"/>
      </a:lt2>
      <a:accent1>
        <a:srgbClr val="001A70"/>
      </a:accent1>
      <a:accent2>
        <a:srgbClr val="1057C8"/>
      </a:accent2>
      <a:accent3>
        <a:srgbClr val="1089FF"/>
      </a:accent3>
      <a:accent4>
        <a:srgbClr val="88D910"/>
      </a:accent4>
      <a:accent5>
        <a:srgbClr val="001970"/>
      </a:accent5>
      <a:accent6>
        <a:srgbClr val="001970"/>
      </a:accent6>
      <a:hlink>
        <a:srgbClr val="001A70"/>
      </a:hlink>
      <a:folHlink>
        <a:srgbClr val="87D910"/>
      </a:folHlink>
    </a:clrScheme>
    <a:fontScheme name="Personnalisé 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_x00e9_gorie xmlns="bc4469fc-9ff5-4b72-b722-7e4fc82c5e10">A classer</Cat_x00e9_gorie>
    <Sous_x002d_cat_x00e9_gorie xmlns="bc4469fc-9ff5-4b72-b722-7e4fc82c5e10">A classer</Sous_x002d_cat_x00e9_gori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AFF1F31164C747B84980B5C2A19500" ma:contentTypeVersion="2" ma:contentTypeDescription="Crée un document." ma:contentTypeScope="" ma:versionID="9a10c399047ca8fea4e8388f9a90615c">
  <xsd:schema xmlns:xsd="http://www.w3.org/2001/XMLSchema" xmlns:xs="http://www.w3.org/2001/XMLSchema" xmlns:p="http://schemas.microsoft.com/office/2006/metadata/properties" xmlns:ns2="bc4469fc-9ff5-4b72-b722-7e4fc82c5e10" targetNamespace="http://schemas.microsoft.com/office/2006/metadata/properties" ma:root="true" ma:fieldsID="581ac2dca98649c26cb19bb0ad21e2d5" ns2:_="">
    <xsd:import namespace="bc4469fc-9ff5-4b72-b722-7e4fc82c5e10"/>
    <xsd:element name="properties">
      <xsd:complexType>
        <xsd:sequence>
          <xsd:element name="documentManagement">
            <xsd:complexType>
              <xsd:all>
                <xsd:element ref="ns2:Cat_x00e9_gorie" minOccurs="0"/>
                <xsd:element ref="ns2:Sous_x002d_cat_x00e9_gori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4469fc-9ff5-4b72-b722-7e4fc82c5e10" elementFormDefault="qualified">
    <xsd:import namespace="http://schemas.microsoft.com/office/2006/documentManagement/types"/>
    <xsd:import namespace="http://schemas.microsoft.com/office/infopath/2007/PartnerControls"/>
    <xsd:element name="Cat_x00e9_gorie" ma:index="8" nillable="true" ma:displayName="Catégorie" ma:default="A classer" ma:format="Dropdown" ma:internalName="Cat_x00e9_gorie">
      <xsd:simpleType>
        <xsd:restriction base="dms:Choice">
          <xsd:enumeration value="A classer"/>
          <xsd:enumeration value="RFI"/>
        </xsd:restriction>
      </xsd:simpleType>
    </xsd:element>
    <xsd:element name="Sous_x002d_cat_x00e9_gorie" ma:index="9" nillable="true" ma:displayName="Sous-catégorie" ma:default="A classer" ma:format="Dropdown" ma:internalName="Sous_x002d_cat_x00e9_gorie">
      <xsd:simpleType>
        <xsd:restriction base="dms:Choice">
          <xsd:enumeration value="A classer"/>
          <xsd:enumeration value="2021"/>
          <xsd:enumeration value="2021-01"/>
          <xsd:enumeration value="2021-02"/>
          <xsd:enumeration value="2021-03"/>
          <xsd:enumeration value="2021-04"/>
          <xsd:enumeration value="2021-05"/>
          <xsd:enumeration value="2021-06"/>
          <xsd:enumeration value="2021-07"/>
          <xsd:enumeration value="2021-08"/>
          <xsd:enumeration value="2021-09"/>
          <xsd:enumeration value="2021-10"/>
          <xsd:enumeration value="2021-11"/>
          <xsd:enumeration value="2021-12"/>
          <xsd:enumeration value="CZE"/>
          <xsd:enumeration value="GH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A25D51-B445-46C9-AA56-625E92AC85C9}">
  <ds:schemaRefs>
    <ds:schemaRef ds:uri="http://schemas.microsoft.com/office/2006/metadata/properties"/>
    <ds:schemaRef ds:uri="http://purl.org/dc/terms/"/>
    <ds:schemaRef ds:uri="bc4469fc-9ff5-4b72-b722-7e4fc82c5e10"/>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9A61CEF-2F8D-4755-9C66-CDE129C11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4469fc-9ff5-4b72-b722-7e4fc82c5e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4EA2BE-2474-460A-8AFD-F8C7270A0D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9632</TotalTime>
  <Words>999</Words>
  <Application>Microsoft Office PowerPoint</Application>
  <PresentationFormat>Grand écran</PresentationFormat>
  <Paragraphs>148</Paragraphs>
  <Slides>15</Slides>
  <Notes>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15</vt:i4>
      </vt:variant>
    </vt:vector>
  </HeadingPairs>
  <TitlesOfParts>
    <vt:vector size="24" baseType="lpstr">
      <vt:lpstr>Arial</vt:lpstr>
      <vt:lpstr>Calibri</vt:lpstr>
      <vt:lpstr>Noto Sans Symbols</vt:lpstr>
      <vt:lpstr>Police système Courant</vt:lpstr>
      <vt:lpstr>Roboto</vt:lpstr>
      <vt:lpstr>Times New Roman</vt:lpstr>
      <vt:lpstr>Trebuchet MS</vt:lpstr>
      <vt:lpstr>Wingdings</vt:lpstr>
      <vt:lpstr>Thème Office</vt:lpstr>
      <vt:lpstr>NUWARDTM    International Nuclear Conference</vt:lpstr>
      <vt:lpstr>EDF reserves all rights to this document and the information it contains. </vt:lpstr>
      <vt:lpstr>Présentation PowerPoint</vt:lpstr>
      <vt:lpstr>NUWARDTM : a PWR 340MWe power plant </vt:lpstr>
      <vt:lpstr>Présentation PowerPoint</vt:lpstr>
      <vt:lpstr>NUWARDTM : safe, simple, affordable.</vt:lpstr>
      <vt:lpstr>Présentation PowerPoint</vt:lpstr>
      <vt:lpstr>NUWARD™ Timeline  </vt:lpstr>
      <vt:lpstr>Présentation PowerPoint</vt:lpstr>
      <vt:lpstr>Présentation PowerPoint</vt:lpstr>
      <vt:lpstr>Présentation PowerPoint</vt:lpstr>
      <vt:lpstr>NUWARD™: Experience Based Technology</vt:lpstr>
      <vt:lpstr>Présentation PowerPoint</vt:lpstr>
      <vt:lpstr>Présentation PowerPoint</vt:lpstr>
      <vt:lpstr>мерси  Thank You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NUWARD EcoSMR 020322</dc:title>
  <dc:creator>debbie.francis@edf.fr</dc:creator>
  <cp:lastModifiedBy>BALDI Sandro</cp:lastModifiedBy>
  <cp:revision>491</cp:revision>
  <cp:lastPrinted>2023-01-08T09:47:47Z</cp:lastPrinted>
  <dcterms:created xsi:type="dcterms:W3CDTF">2022-01-06T10:00:29Z</dcterms:created>
  <dcterms:modified xsi:type="dcterms:W3CDTF">2023-01-08T09:49:08Z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0x0101003FAFF1F31164C747B84980B5C2A19500</vt:lpwstr>
  </property>
  <property fmtid="{D5CDD505-2E9C-101B-9397-08002B2CF9AE}" pid="3" name="MSIP_Label_2d26f538-337a-4593-a7e6-123667b1a538_Enabled">
    <vt:lpwstr>true</vt:lpwstr>
  </property>
  <property fmtid="{D5CDD505-2E9C-101B-9397-08002B2CF9AE}" pid="4" name="MSIP_Label_2d26f538-337a-4593-a7e6-123667b1a538_SetDate">
    <vt:lpwstr>2022-01-21T15:01:12Z</vt:lpwstr>
  </property>
  <property fmtid="{D5CDD505-2E9C-101B-9397-08002B2CF9AE}" pid="5" name="MSIP_Label_2d26f538-337a-4593-a7e6-123667b1a538_Method">
    <vt:lpwstr>Standard</vt:lpwstr>
  </property>
  <property fmtid="{D5CDD505-2E9C-101B-9397-08002B2CF9AE}" pid="6" name="MSIP_Label_2d26f538-337a-4593-a7e6-123667b1a538_Name">
    <vt:lpwstr>C1 Interne</vt:lpwstr>
  </property>
  <property fmtid="{D5CDD505-2E9C-101B-9397-08002B2CF9AE}" pid="7" name="MSIP_Label_2d26f538-337a-4593-a7e6-123667b1a538_SiteId">
    <vt:lpwstr>e242425b-70fc-44dc-9ddf-c21e304e6c80</vt:lpwstr>
  </property>
  <property fmtid="{D5CDD505-2E9C-101B-9397-08002B2CF9AE}" pid="8" name="MSIP_Label_2d26f538-337a-4593-a7e6-123667b1a538_ActionId">
    <vt:lpwstr>cf91c3f3-8466-4e03-bfce-b0ef8d4cc897</vt:lpwstr>
  </property>
  <property fmtid="{D5CDD505-2E9C-101B-9397-08002B2CF9AE}" pid="9" name="MSIP_Label_2d26f538-337a-4593-a7e6-123667b1a538_ContentBits">
    <vt:lpwstr>0</vt:lpwstr>
  </property>
</Properties>
</file>