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9" r:id="rId1"/>
  </p:sldMasterIdLst>
  <p:notesMasterIdLst>
    <p:notesMasterId r:id="rId9"/>
  </p:notesMasterIdLst>
  <p:sldIdLst>
    <p:sldId id="3489" r:id="rId2"/>
    <p:sldId id="3460" r:id="rId3"/>
    <p:sldId id="3555" r:id="rId4"/>
    <p:sldId id="3506" r:id="rId5"/>
    <p:sldId id="3507" r:id="rId6"/>
    <p:sldId id="3508" r:id="rId7"/>
    <p:sldId id="3513" r:id="rId8"/>
  </p:sldIdLst>
  <p:sldSz cx="24377650" cy="13716000"/>
  <p:notesSz cx="6881813" cy="9710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4" orient="horz" pos="480" userDrawn="1">
          <p15:clr>
            <a:srgbClr val="A4A3A4"/>
          </p15:clr>
        </p15:guide>
        <p15:guide id="55" orient="horz" pos="8160" userDrawn="1">
          <p15:clr>
            <a:srgbClr val="A4A3A4"/>
          </p15:clr>
        </p15:guide>
        <p15:guide id="56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ment" initials="YB" lastIdx="3" clrIdx="0">
    <p:extLst>
      <p:ext uri="{19B8F6BF-5375-455C-9EA6-DF929625EA0E}">
        <p15:presenceInfo xmlns:p15="http://schemas.microsoft.com/office/powerpoint/2012/main" userId="Comme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4069"/>
    <a:srgbClr val="FC0D1B"/>
    <a:srgbClr val="FB4756"/>
    <a:srgbClr val="FA7B87"/>
    <a:srgbClr val="659FC0"/>
    <a:srgbClr val="CCF6FF"/>
    <a:srgbClr val="5178B3"/>
    <a:srgbClr val="2CB3EB"/>
    <a:srgbClr val="CA252D"/>
    <a:srgbClr val="F63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70505" autoAdjust="0"/>
  </p:normalViewPr>
  <p:slideViewPr>
    <p:cSldViewPr snapToGrid="0" snapToObjects="1">
      <p:cViewPr varScale="1">
        <p:scale>
          <a:sx n="40" d="100"/>
          <a:sy n="40" d="100"/>
        </p:scale>
        <p:origin x="1800" y="90"/>
      </p:cViewPr>
      <p:guideLst>
        <p:guide pos="958"/>
        <p:guide orient="horz" pos="480"/>
        <p:guide orient="horz" pos="8160"/>
        <p:guide pos="143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>
        <p:scale>
          <a:sx n="90" d="100"/>
          <a:sy n="90" d="100"/>
        </p:scale>
        <p:origin x="202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4788" y="728663"/>
            <a:ext cx="6472237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0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96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86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8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8068" y="1371599"/>
            <a:ext cx="15997833" cy="5943602"/>
          </a:xfrm>
        </p:spPr>
        <p:txBody>
          <a:bodyPr anchor="b">
            <a:normAutofit/>
          </a:bodyPr>
          <a:lstStyle>
            <a:lvl1pPr algn="l">
              <a:defRPr sz="9598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068" y="7687735"/>
            <a:ext cx="12798266" cy="3894666"/>
          </a:xfrm>
        </p:spPr>
        <p:txBody>
          <a:bodyPr anchor="t">
            <a:normAutofit/>
          </a:bodyPr>
          <a:lstStyle>
            <a:lvl1pPr marL="0" indent="0" algn="l">
              <a:buNone/>
              <a:defRPr sz="41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2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0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5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39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3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6451738" y="16934"/>
            <a:ext cx="7618016" cy="762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2213160" y="183091"/>
            <a:ext cx="12158143" cy="121613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4467881" y="457200"/>
            <a:ext cx="9903420" cy="990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4667854" y="64557"/>
            <a:ext cx="9703450" cy="970597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5686767" y="1219203"/>
            <a:ext cx="8684536" cy="868679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418511"/>
      </p:ext>
    </p:extLst>
  </p:cSld>
  <p:clrMapOvr>
    <a:masterClrMapping/>
  </p:clrMapOvr>
  <p:transition>
    <p:zo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371243" y="1066800"/>
            <a:ext cx="21631989" cy="62484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99"/>
            </a:lvl1pPr>
            <a:lvl2pPr marL="914171" indent="0">
              <a:buNone/>
              <a:defRPr sz="3199"/>
            </a:lvl2pPr>
            <a:lvl3pPr marL="1828343" indent="0">
              <a:buNone/>
              <a:defRPr sz="3199"/>
            </a:lvl3pPr>
            <a:lvl4pPr marL="2742514" indent="0">
              <a:buNone/>
              <a:defRPr sz="3199"/>
            </a:lvl4pPr>
            <a:lvl5pPr marL="3656686" indent="0">
              <a:buNone/>
              <a:defRPr sz="3199"/>
            </a:lvl5pPr>
            <a:lvl6pPr marL="4570857" indent="0">
              <a:buNone/>
              <a:defRPr sz="3199"/>
            </a:lvl6pPr>
            <a:lvl7pPr marL="5485028" indent="0">
              <a:buNone/>
              <a:defRPr sz="3199"/>
            </a:lvl7pPr>
            <a:lvl8pPr marL="6399200" indent="0">
              <a:buNone/>
              <a:defRPr sz="3199"/>
            </a:lvl8pPr>
            <a:lvl9pPr marL="7313371" indent="0">
              <a:buNone/>
              <a:defRPr sz="31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828328" y="7687734"/>
            <a:ext cx="16604095" cy="914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3199"/>
            </a:lvl1pPr>
            <a:lvl2pPr marL="914171" indent="0">
              <a:buFontTx/>
              <a:buNone/>
              <a:defRPr/>
            </a:lvl2pPr>
            <a:lvl3pPr marL="1828343" indent="0">
              <a:buFontTx/>
              <a:buNone/>
              <a:defRPr/>
            </a:lvl3pPr>
            <a:lvl4pPr marL="2742514" indent="0">
              <a:buFontTx/>
              <a:buNone/>
              <a:defRPr/>
            </a:lvl4pPr>
            <a:lvl5pPr marL="36566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5129"/>
      </p:ext>
    </p:extLst>
  </p:cSld>
  <p:clrMapOvr>
    <a:masterClrMapping/>
  </p:clrMapOvr>
  <p:transition>
    <p:zo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070" y="1371600"/>
            <a:ext cx="20111561" cy="5486400"/>
          </a:xfrm>
        </p:spPr>
        <p:txBody>
          <a:bodyPr anchor="ctr">
            <a:normAutofit/>
          </a:bodyPr>
          <a:lstStyle>
            <a:lvl1pPr algn="l">
              <a:defRPr sz="639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68" y="8229600"/>
            <a:ext cx="17067530" cy="3759200"/>
          </a:xfrm>
        </p:spPr>
        <p:txBody>
          <a:bodyPr anchor="ctr">
            <a:normAutofit/>
          </a:bodyPr>
          <a:lstStyle>
            <a:lvl1pPr marL="0" indent="0" algn="l">
              <a:buNone/>
              <a:defRPr sz="39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49350"/>
      </p:ext>
    </p:extLst>
  </p:cSld>
  <p:clrMapOvr>
    <a:masterClrMapping/>
  </p:clrMapOvr>
  <p:transition>
    <p:zo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229" y="1371600"/>
            <a:ext cx="18283239" cy="5486400"/>
          </a:xfrm>
        </p:spPr>
        <p:txBody>
          <a:bodyPr anchor="ctr">
            <a:normAutofit/>
          </a:bodyPr>
          <a:lstStyle>
            <a:lvl1pPr algn="l">
              <a:defRPr sz="639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91671" y="6858000"/>
            <a:ext cx="17064355" cy="762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914171" indent="0">
              <a:buFontTx/>
              <a:buNone/>
              <a:defRPr/>
            </a:lvl2pPr>
            <a:lvl3pPr marL="1828343" indent="0">
              <a:buFontTx/>
              <a:buNone/>
              <a:defRPr/>
            </a:lvl3pPr>
            <a:lvl4pPr marL="2742514" indent="0">
              <a:buFontTx/>
              <a:buNone/>
              <a:defRPr/>
            </a:lvl4pPr>
            <a:lvl5pPr marL="36566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70" y="8602135"/>
            <a:ext cx="17064355" cy="3369730"/>
          </a:xfrm>
        </p:spPr>
        <p:txBody>
          <a:bodyPr anchor="ctr">
            <a:normAutofit/>
          </a:bodyPr>
          <a:lstStyle>
            <a:lvl1pPr marL="0" indent="0" algn="l">
              <a:buNone/>
              <a:defRPr sz="39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63347" y="1624444"/>
            <a:ext cx="1218883" cy="1169552"/>
          </a:xfrm>
          <a:prstGeom prst="rect">
            <a:avLst/>
          </a:prstGeom>
        </p:spPr>
        <p:txBody>
          <a:bodyPr vert="horz" lIns="182832" tIns="91416" rIns="182832" bIns="91416" rtlCol="0" anchor="ctr">
            <a:noAutofit/>
          </a:bodyPr>
          <a:lstStyle/>
          <a:p>
            <a:pPr lvl="0"/>
            <a:r>
              <a:rPr lang="en-US" sz="1599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65467" y="5537202"/>
            <a:ext cx="1218883" cy="1169552"/>
          </a:xfrm>
          <a:prstGeom prst="rect">
            <a:avLst/>
          </a:prstGeom>
        </p:spPr>
        <p:txBody>
          <a:bodyPr vert="horz" lIns="182832" tIns="91416" rIns="182832" bIns="91416" rtlCol="0" anchor="ctr">
            <a:noAutofit/>
          </a:bodyPr>
          <a:lstStyle/>
          <a:p>
            <a:pPr lvl="0" algn="r"/>
            <a:r>
              <a:rPr lang="en-US" sz="1599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3879551"/>
      </p:ext>
    </p:extLst>
  </p:cSld>
  <p:clrMapOvr>
    <a:masterClrMapping/>
  </p:clrMapOvr>
  <p:transition>
    <p:zoom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068" y="6858000"/>
            <a:ext cx="17064355" cy="3394800"/>
          </a:xfrm>
        </p:spPr>
        <p:txBody>
          <a:bodyPr anchor="b">
            <a:normAutofit/>
          </a:bodyPr>
          <a:lstStyle>
            <a:lvl1pPr algn="l">
              <a:defRPr sz="639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66" y="10265962"/>
            <a:ext cx="17067534" cy="1720800"/>
          </a:xfrm>
        </p:spPr>
        <p:txBody>
          <a:bodyPr anchor="t">
            <a:normAutofit/>
          </a:bodyPr>
          <a:lstStyle>
            <a:lvl1pPr marL="0" indent="0" algn="l">
              <a:buNone/>
              <a:defRPr sz="39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33642"/>
      </p:ext>
    </p:extLst>
  </p:cSld>
  <p:clrMapOvr>
    <a:masterClrMapping/>
  </p:clrMapOvr>
  <p:transition>
    <p:zoom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231" y="1371600"/>
            <a:ext cx="18283238" cy="5486400"/>
          </a:xfrm>
        </p:spPr>
        <p:txBody>
          <a:bodyPr anchor="ctr">
            <a:normAutofit/>
          </a:bodyPr>
          <a:lstStyle>
            <a:lvl1pPr algn="l">
              <a:defRPr sz="639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8069" y="7857068"/>
            <a:ext cx="17064357" cy="209973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67" y="9956800"/>
            <a:ext cx="17064357" cy="2032000"/>
          </a:xfrm>
        </p:spPr>
        <p:txBody>
          <a:bodyPr anchor="t">
            <a:normAutofit/>
          </a:bodyPr>
          <a:lstStyle>
            <a:lvl1pPr marL="0" indent="0" algn="l">
              <a:buNone/>
              <a:defRPr sz="35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63347" y="1624444"/>
            <a:ext cx="1218883" cy="1169552"/>
          </a:xfrm>
          <a:prstGeom prst="rect">
            <a:avLst/>
          </a:prstGeom>
        </p:spPr>
        <p:txBody>
          <a:bodyPr vert="horz" lIns="182832" tIns="91416" rIns="182832" bIns="91416" rtlCol="0" anchor="ctr">
            <a:noAutofit/>
          </a:bodyPr>
          <a:lstStyle/>
          <a:p>
            <a:pPr lvl="0"/>
            <a:r>
              <a:rPr lang="en-US" sz="1599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65467" y="5537202"/>
            <a:ext cx="1218883" cy="1169552"/>
          </a:xfrm>
          <a:prstGeom prst="rect">
            <a:avLst/>
          </a:prstGeom>
        </p:spPr>
        <p:txBody>
          <a:bodyPr vert="horz" lIns="182832" tIns="91416" rIns="182832" bIns="91416" rtlCol="0" anchor="ctr">
            <a:noAutofit/>
          </a:bodyPr>
          <a:lstStyle/>
          <a:p>
            <a:pPr lvl="0" algn="r"/>
            <a:r>
              <a:rPr lang="en-US" sz="1599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330916"/>
      </p:ext>
    </p:extLst>
  </p:cSld>
  <p:clrMapOvr>
    <a:masterClrMapping/>
  </p:clrMapOvr>
  <p:transition>
    <p:zoom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070" y="1371600"/>
            <a:ext cx="20111561" cy="5486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8068" y="7857068"/>
            <a:ext cx="17064355" cy="1676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67" y="9533465"/>
            <a:ext cx="17064357" cy="2455334"/>
          </a:xfrm>
        </p:spPr>
        <p:txBody>
          <a:bodyPr anchor="t">
            <a:normAutofit/>
          </a:bodyPr>
          <a:lstStyle>
            <a:lvl1pPr marL="0" indent="0" algn="l">
              <a:buNone/>
              <a:defRPr sz="35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00500"/>
      </p:ext>
    </p:extLst>
  </p:cSld>
  <p:clrMapOvr>
    <a:masterClrMapping/>
  </p:clrMapOvr>
  <p:transition>
    <p:zoom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78230"/>
      </p:ext>
    </p:extLst>
  </p:cSld>
  <p:clrMapOvr>
    <a:masterClrMapping/>
  </p:clrMapOvr>
  <p:transition>
    <p:zoom/>
  </p:transition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365901" y="1371600"/>
            <a:ext cx="4113728" cy="914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43" y="1371600"/>
            <a:ext cx="15642325" cy="106172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03298"/>
      </p:ext>
    </p:extLst>
  </p:cSld>
  <p:clrMapOvr>
    <a:masterClrMapping/>
  </p:clrMapOvr>
  <p:transition>
    <p:zoom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856757" y="12715876"/>
            <a:ext cx="211399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7206" y="2143126"/>
            <a:ext cx="205686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6535" y="549276"/>
            <a:ext cx="19142382" cy="1022312"/>
          </a:xfrm>
        </p:spPr>
        <p:txBody>
          <a:bodyPr/>
          <a:lstStyle>
            <a:lvl1pPr>
              <a:defRPr sz="5600" b="0" i="0" cap="all" baseline="0">
                <a:solidFill>
                  <a:srgbClr val="285E6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094884" y="3000376"/>
            <a:ext cx="21140141" cy="9144036"/>
          </a:xfrm>
        </p:spPr>
        <p:txBody>
          <a:bodyPr/>
          <a:lstStyle>
            <a:lvl1pPr marL="648000" indent="0" algn="ctr">
              <a:spcBef>
                <a:spcPts val="1200"/>
              </a:spcBef>
              <a:spcAft>
                <a:spcPts val="1200"/>
              </a:spcAft>
              <a:buNone/>
              <a:defRPr sz="5600" b="1" i="0" baseline="0">
                <a:solidFill>
                  <a:srgbClr val="357D83"/>
                </a:solidFill>
                <a:latin typeface="Arial" pitchFamily="34" charset="0"/>
              </a:defRPr>
            </a:lvl1pPr>
            <a:lvl2pPr>
              <a:buFont typeface="Wingdings" pitchFamily="2" charset="2"/>
              <a:buChar char="Ø"/>
              <a:defRPr sz="4800" baseline="0">
                <a:latin typeface="Arial" pitchFamily="34" charset="0"/>
              </a:defRPr>
            </a:lvl2pPr>
            <a:lvl3pPr>
              <a:buFont typeface="Wingdings" pitchFamily="2" charset="2"/>
              <a:buChar char="ü"/>
              <a:defRPr sz="4000" baseline="0">
                <a:latin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64085" y="12858751"/>
            <a:ext cx="1218883" cy="704850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Calibri" pitchFamily="34" charset="0"/>
                <a:cs typeface="Arial" charset="0"/>
              </a:defRPr>
            </a:lvl1pPr>
            <a:extLst/>
          </a:lstStyle>
          <a:p>
            <a:pPr>
              <a:defRPr/>
            </a:pPr>
            <a:fld id="{401BB642-909E-4787-B84A-A86F543C0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17266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856757" y="12715876"/>
            <a:ext cx="211399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7206" y="2143126"/>
            <a:ext cx="205686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6535" y="549276"/>
            <a:ext cx="19142382" cy="1022312"/>
          </a:xfrm>
        </p:spPr>
        <p:txBody>
          <a:bodyPr/>
          <a:lstStyle>
            <a:lvl1pPr>
              <a:defRPr sz="5600" b="0" i="0" cap="all" baseline="0">
                <a:solidFill>
                  <a:srgbClr val="285E6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094884" y="3000376"/>
            <a:ext cx="21140141" cy="9144036"/>
          </a:xfrm>
        </p:spPr>
        <p:txBody>
          <a:bodyPr/>
          <a:lstStyle>
            <a:lvl1pPr marL="648000" indent="0" algn="ctr">
              <a:spcBef>
                <a:spcPts val="1200"/>
              </a:spcBef>
              <a:spcAft>
                <a:spcPts val="1200"/>
              </a:spcAft>
              <a:buNone/>
              <a:defRPr sz="5600" b="1" i="0" baseline="0">
                <a:solidFill>
                  <a:srgbClr val="357D83"/>
                </a:solidFill>
                <a:latin typeface="Arial" pitchFamily="34" charset="0"/>
              </a:defRPr>
            </a:lvl1pPr>
            <a:lvl2pPr>
              <a:buFont typeface="Wingdings" pitchFamily="2" charset="2"/>
              <a:buChar char="Ø"/>
              <a:defRPr sz="4800" baseline="0">
                <a:latin typeface="Arial" pitchFamily="34" charset="0"/>
              </a:defRPr>
            </a:lvl2pPr>
            <a:lvl3pPr>
              <a:buFont typeface="Wingdings" pitchFamily="2" charset="2"/>
              <a:buChar char="ü"/>
              <a:defRPr sz="4000" baseline="0">
                <a:latin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64085" y="12858751"/>
            <a:ext cx="1218883" cy="704850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Calibri" pitchFamily="34" charset="0"/>
                <a:cs typeface="Arial" charset="0"/>
              </a:defRPr>
            </a:lvl1pPr>
            <a:extLst/>
          </a:lstStyle>
          <a:p>
            <a:pPr>
              <a:defRPr/>
            </a:pPr>
            <a:fld id="{401BB642-909E-4787-B84A-A86F543C0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6042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89557"/>
      </p:ext>
    </p:extLst>
  </p:cSld>
  <p:clrMapOvr>
    <a:masterClrMapping/>
  </p:clrMapOvr>
  <p:transition>
    <p:zoom/>
  </p:transition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856757" y="12715876"/>
            <a:ext cx="211399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7206" y="2143126"/>
            <a:ext cx="205686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6535" y="549276"/>
            <a:ext cx="19142382" cy="1022312"/>
          </a:xfrm>
        </p:spPr>
        <p:txBody>
          <a:bodyPr/>
          <a:lstStyle>
            <a:lvl1pPr>
              <a:defRPr sz="5600" b="0" i="0" cap="all" baseline="0">
                <a:solidFill>
                  <a:srgbClr val="285E6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094884" y="3000376"/>
            <a:ext cx="21140141" cy="9144036"/>
          </a:xfrm>
        </p:spPr>
        <p:txBody>
          <a:bodyPr/>
          <a:lstStyle>
            <a:lvl1pPr marL="648000" indent="0" algn="ctr">
              <a:spcBef>
                <a:spcPts val="1200"/>
              </a:spcBef>
              <a:spcAft>
                <a:spcPts val="1200"/>
              </a:spcAft>
              <a:buNone/>
              <a:defRPr sz="5600" b="1" i="0" baseline="0">
                <a:solidFill>
                  <a:srgbClr val="357D83"/>
                </a:solidFill>
                <a:latin typeface="Arial" pitchFamily="34" charset="0"/>
              </a:defRPr>
            </a:lvl1pPr>
            <a:lvl2pPr>
              <a:buFont typeface="Wingdings" pitchFamily="2" charset="2"/>
              <a:buChar char="Ø"/>
              <a:defRPr sz="4800" baseline="0">
                <a:latin typeface="Arial" pitchFamily="34" charset="0"/>
              </a:defRPr>
            </a:lvl2pPr>
            <a:lvl3pPr>
              <a:buFont typeface="Wingdings" pitchFamily="2" charset="2"/>
              <a:buChar char="ü"/>
              <a:defRPr sz="4000" baseline="0">
                <a:latin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64085" y="12858751"/>
            <a:ext cx="1218883" cy="704850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Calibri" pitchFamily="34" charset="0"/>
                <a:cs typeface="Arial" charset="0"/>
              </a:defRPr>
            </a:lvl1pPr>
            <a:extLst/>
          </a:lstStyle>
          <a:p>
            <a:pPr>
              <a:defRPr/>
            </a:pPr>
            <a:fld id="{401BB642-909E-4787-B84A-A86F543C0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57751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856757" y="12715876"/>
            <a:ext cx="211399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7206" y="2143126"/>
            <a:ext cx="205686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6535" y="549276"/>
            <a:ext cx="19142382" cy="1022312"/>
          </a:xfrm>
        </p:spPr>
        <p:txBody>
          <a:bodyPr/>
          <a:lstStyle>
            <a:lvl1pPr>
              <a:defRPr sz="5600" b="0" i="0" cap="all" baseline="0">
                <a:solidFill>
                  <a:srgbClr val="285E6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094884" y="3000376"/>
            <a:ext cx="21140141" cy="9144036"/>
          </a:xfrm>
        </p:spPr>
        <p:txBody>
          <a:bodyPr/>
          <a:lstStyle>
            <a:lvl1pPr marL="648000" indent="0" algn="ctr">
              <a:spcBef>
                <a:spcPts val="1200"/>
              </a:spcBef>
              <a:spcAft>
                <a:spcPts val="1200"/>
              </a:spcAft>
              <a:buNone/>
              <a:defRPr sz="5600" b="1" i="0" baseline="0">
                <a:solidFill>
                  <a:srgbClr val="357D83"/>
                </a:solidFill>
                <a:latin typeface="Arial" pitchFamily="34" charset="0"/>
              </a:defRPr>
            </a:lvl1pPr>
            <a:lvl2pPr>
              <a:buFont typeface="Wingdings" pitchFamily="2" charset="2"/>
              <a:buChar char="Ø"/>
              <a:defRPr sz="4800" baseline="0">
                <a:latin typeface="Arial" pitchFamily="34" charset="0"/>
              </a:defRPr>
            </a:lvl2pPr>
            <a:lvl3pPr>
              <a:buFont typeface="Wingdings" pitchFamily="2" charset="2"/>
              <a:buChar char="ü"/>
              <a:defRPr sz="4000" baseline="0">
                <a:latin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64085" y="12858751"/>
            <a:ext cx="1218883" cy="704850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Calibri" pitchFamily="34" charset="0"/>
                <a:cs typeface="Arial" charset="0"/>
              </a:defRPr>
            </a:lvl1pPr>
            <a:extLst/>
          </a:lstStyle>
          <a:p>
            <a:pPr>
              <a:defRPr/>
            </a:pPr>
            <a:fld id="{401BB642-909E-4787-B84A-A86F543C0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32041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856757" y="12715876"/>
            <a:ext cx="211399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7206" y="2143126"/>
            <a:ext cx="2056864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6535" y="549276"/>
            <a:ext cx="19142382" cy="1022312"/>
          </a:xfrm>
        </p:spPr>
        <p:txBody>
          <a:bodyPr/>
          <a:lstStyle>
            <a:lvl1pPr>
              <a:defRPr sz="5600" b="0" i="0" cap="all" baseline="0">
                <a:solidFill>
                  <a:srgbClr val="285E62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094884" y="3000376"/>
            <a:ext cx="21140141" cy="9144036"/>
          </a:xfrm>
        </p:spPr>
        <p:txBody>
          <a:bodyPr/>
          <a:lstStyle>
            <a:lvl1pPr marL="648000" indent="0" algn="ctr">
              <a:spcBef>
                <a:spcPts val="1200"/>
              </a:spcBef>
              <a:spcAft>
                <a:spcPts val="1200"/>
              </a:spcAft>
              <a:buNone/>
              <a:defRPr sz="5600" b="1" i="0" baseline="0">
                <a:solidFill>
                  <a:srgbClr val="357D83"/>
                </a:solidFill>
                <a:latin typeface="Arial" pitchFamily="34" charset="0"/>
              </a:defRPr>
            </a:lvl1pPr>
            <a:lvl2pPr>
              <a:buFont typeface="Wingdings" pitchFamily="2" charset="2"/>
              <a:buChar char="Ø"/>
              <a:defRPr sz="4800" baseline="0">
                <a:latin typeface="Arial" pitchFamily="34" charset="0"/>
              </a:defRPr>
            </a:lvl2pPr>
            <a:lvl3pPr>
              <a:buFont typeface="Wingdings" pitchFamily="2" charset="2"/>
              <a:buChar char="ü"/>
              <a:defRPr sz="4000" baseline="0">
                <a:latin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64085" y="12858751"/>
            <a:ext cx="1218883" cy="704850"/>
          </a:xfrm>
          <a:prstGeom prst="rect">
            <a:avLst/>
          </a:prstGeom>
        </p:spPr>
        <p:txBody>
          <a:bodyPr/>
          <a:lstStyle>
            <a:lvl1pPr>
              <a:defRPr sz="3200" b="1" baseline="0">
                <a:latin typeface="Calibri" pitchFamily="34" charset="0"/>
                <a:cs typeface="Arial" charset="0"/>
              </a:defRPr>
            </a:lvl1pPr>
            <a:extLst/>
          </a:lstStyle>
          <a:p>
            <a:pPr>
              <a:defRPr/>
            </a:pPr>
            <a:fld id="{401BB642-909E-4787-B84A-A86F543C0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4292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8067" y="4013200"/>
            <a:ext cx="17064357" cy="4563200"/>
          </a:xfrm>
        </p:spPr>
        <p:txBody>
          <a:bodyPr anchor="b">
            <a:normAutofit/>
          </a:bodyPr>
          <a:lstStyle>
            <a:lvl1pPr algn="l">
              <a:defRPr sz="719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70" y="8991600"/>
            <a:ext cx="17064355" cy="2997200"/>
          </a:xfrm>
        </p:spPr>
        <p:txBody>
          <a:bodyPr anchor="t">
            <a:normAutofit/>
          </a:bodyPr>
          <a:lstStyle>
            <a:lvl1pPr marL="0" indent="0" algn="l">
              <a:buNone/>
              <a:defRPr sz="3599">
                <a:solidFill>
                  <a:schemeClr val="bg2">
                    <a:lumMod val="75000"/>
                  </a:schemeClr>
                </a:solidFill>
              </a:defRPr>
            </a:lvl1pPr>
            <a:lvl2pPr marL="914171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27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57713"/>
      </p:ext>
    </p:extLst>
  </p:cSld>
  <p:clrMapOvr>
    <a:masterClrMapping/>
  </p:clrMapOvr>
  <p:transition>
    <p:zo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8067" y="1371601"/>
            <a:ext cx="9872738" cy="72305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13242" y="1371602"/>
            <a:ext cx="9866388" cy="72305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08776"/>
      </p:ext>
    </p:extLst>
  </p:cSld>
  <p:clrMapOvr>
    <a:masterClrMapping/>
  </p:clrMapOvr>
  <p:transition>
    <p:zo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3655" y="1371600"/>
            <a:ext cx="9297152" cy="1152524"/>
          </a:xfrm>
        </p:spPr>
        <p:txBody>
          <a:bodyPr anchor="b">
            <a:noAutofit/>
          </a:bodyPr>
          <a:lstStyle>
            <a:lvl1pPr marL="0" indent="0">
              <a:buNone/>
              <a:defRPr sz="5599" b="0">
                <a:solidFill>
                  <a:schemeClr val="tx1"/>
                </a:solidFill>
              </a:defRPr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8067" y="2541058"/>
            <a:ext cx="9872738" cy="6061076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154966" y="1371600"/>
            <a:ext cx="9327838" cy="1152524"/>
          </a:xfrm>
        </p:spPr>
        <p:txBody>
          <a:bodyPr anchor="b">
            <a:noAutofit/>
          </a:bodyPr>
          <a:lstStyle>
            <a:lvl1pPr marL="0" indent="0">
              <a:buNone/>
              <a:defRPr sz="5599" b="0">
                <a:solidFill>
                  <a:schemeClr val="tx1"/>
                </a:solidFill>
              </a:defRPr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0066" y="2524124"/>
            <a:ext cx="9855809" cy="6061076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09158"/>
      </p:ext>
    </p:extLst>
  </p:cSld>
  <p:clrMapOvr>
    <a:masterClrMapping/>
  </p:clrMapOvr>
  <p:transition>
    <p:zo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95917"/>
      </p:ext>
    </p:extLst>
  </p:cSld>
  <p:clrMapOvr>
    <a:masterClrMapping/>
  </p:clrMapOvr>
  <p:transition>
    <p:zo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607515"/>
      </p:ext>
    </p:extLst>
  </p:cSld>
  <p:clrMapOvr>
    <a:masterClrMapping/>
  </p:clrMapOvr>
  <p:transition>
    <p:zo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6334" y="1371600"/>
            <a:ext cx="7313295" cy="2743200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8069" y="1371600"/>
            <a:ext cx="11884106" cy="10617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66334" y="4419599"/>
            <a:ext cx="7313295" cy="4182534"/>
          </a:xfrm>
        </p:spPr>
        <p:txBody>
          <a:bodyPr anchor="t">
            <a:normAutofit/>
          </a:bodyPr>
          <a:lstStyle>
            <a:lvl1pPr marL="0" indent="0">
              <a:buNone/>
              <a:defRPr sz="3199"/>
            </a:lvl1pPr>
            <a:lvl2pPr marL="914171" indent="0">
              <a:buNone/>
              <a:defRPr sz="2399"/>
            </a:lvl2pPr>
            <a:lvl3pPr marL="1828343" indent="0">
              <a:buNone/>
              <a:defRPr sz="2000"/>
            </a:lvl3pPr>
            <a:lvl4pPr marL="2742514" indent="0">
              <a:buNone/>
              <a:defRPr sz="1800"/>
            </a:lvl4pPr>
            <a:lvl5pPr marL="3656686" indent="0">
              <a:buNone/>
              <a:defRPr sz="1800"/>
            </a:lvl5pPr>
            <a:lvl6pPr marL="4570857" indent="0">
              <a:buNone/>
              <a:defRPr sz="1800"/>
            </a:lvl6pPr>
            <a:lvl7pPr marL="5485028" indent="0">
              <a:buNone/>
              <a:defRPr sz="1800"/>
            </a:lvl7pPr>
            <a:lvl8pPr marL="6399200" indent="0">
              <a:buNone/>
              <a:defRPr sz="1800"/>
            </a:lvl8pPr>
            <a:lvl9pPr marL="7313371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0127"/>
      </p:ext>
    </p:extLst>
  </p:cSld>
  <p:clrMapOvr>
    <a:masterClrMapping/>
  </p:clrMapOvr>
  <p:transition>
    <p:zo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3164" y="2895600"/>
            <a:ext cx="12036465" cy="2286000"/>
          </a:xfrm>
        </p:spPr>
        <p:txBody>
          <a:bodyPr anchor="b">
            <a:normAutofit/>
          </a:bodyPr>
          <a:lstStyle>
            <a:lvl1pPr algn="l">
              <a:defRPr sz="5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77509" y="1828800"/>
            <a:ext cx="6560239" cy="9144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99"/>
            </a:lvl1pPr>
            <a:lvl2pPr marL="914171" indent="0">
              <a:buNone/>
              <a:defRPr sz="3199"/>
            </a:lvl2pPr>
            <a:lvl3pPr marL="1828343" indent="0">
              <a:buNone/>
              <a:defRPr sz="3199"/>
            </a:lvl3pPr>
            <a:lvl4pPr marL="2742514" indent="0">
              <a:buNone/>
              <a:defRPr sz="3199"/>
            </a:lvl4pPr>
            <a:lvl5pPr marL="3656686" indent="0">
              <a:buNone/>
              <a:defRPr sz="3199"/>
            </a:lvl5pPr>
            <a:lvl6pPr marL="4570857" indent="0">
              <a:buNone/>
              <a:defRPr sz="3199"/>
            </a:lvl6pPr>
            <a:lvl7pPr marL="5485028" indent="0">
              <a:buNone/>
              <a:defRPr sz="3199"/>
            </a:lvl7pPr>
            <a:lvl8pPr marL="6399200" indent="0">
              <a:buNone/>
              <a:defRPr sz="3199"/>
            </a:lvl8pPr>
            <a:lvl9pPr marL="7313371" indent="0">
              <a:buNone/>
              <a:defRPr sz="31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3164" y="5554133"/>
            <a:ext cx="12039640" cy="4097866"/>
          </a:xfrm>
        </p:spPr>
        <p:txBody>
          <a:bodyPr anchor="t">
            <a:normAutofit/>
          </a:bodyPr>
          <a:lstStyle>
            <a:lvl1pPr marL="0" indent="0">
              <a:buNone/>
              <a:defRPr sz="3599"/>
            </a:lvl1pPr>
            <a:lvl2pPr marL="914171" indent="0">
              <a:buNone/>
              <a:defRPr sz="2399"/>
            </a:lvl2pPr>
            <a:lvl3pPr marL="1828343" indent="0">
              <a:buNone/>
              <a:defRPr sz="2000"/>
            </a:lvl3pPr>
            <a:lvl4pPr marL="2742514" indent="0">
              <a:buNone/>
              <a:defRPr sz="1800"/>
            </a:lvl4pPr>
            <a:lvl5pPr marL="3656686" indent="0">
              <a:buNone/>
              <a:defRPr sz="1800"/>
            </a:lvl5pPr>
            <a:lvl6pPr marL="4570857" indent="0">
              <a:buNone/>
              <a:defRPr sz="1800"/>
            </a:lvl6pPr>
            <a:lvl7pPr marL="5485028" indent="0">
              <a:buNone/>
              <a:defRPr sz="1800"/>
            </a:lvl7pPr>
            <a:lvl8pPr marL="6399200" indent="0">
              <a:buNone/>
              <a:defRPr sz="1800"/>
            </a:lvl8pPr>
            <a:lvl9pPr marL="7313371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803665" y="12344401"/>
            <a:ext cx="3199567" cy="730250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68068" y="12344401"/>
            <a:ext cx="15083671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21004" y="11156951"/>
            <a:ext cx="2283895" cy="1339850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33200"/>
      </p:ext>
    </p:extLst>
  </p:cSld>
  <p:clrMapOvr>
    <a:masterClrMapping/>
  </p:clrMapOvr>
  <p:transition>
    <p:zo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bg2">
                <a:lumMod val="60000"/>
                <a:lumOff val="40000"/>
              </a:schemeClr>
            </a:gs>
            <a:gs pos="100000">
              <a:schemeClr val="tx1"/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8409143" y="5926667"/>
            <a:ext cx="5962163" cy="6417734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38877" y="177801"/>
            <a:ext cx="17064355" cy="301413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068" y="1371601"/>
            <a:ext cx="17064355" cy="7230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1050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  <p:sldLayoutId id="2147484222" r:id="rId13"/>
    <p:sldLayoutId id="2147484223" r:id="rId14"/>
    <p:sldLayoutId id="2147484224" r:id="rId15"/>
    <p:sldLayoutId id="2147484225" r:id="rId16"/>
    <p:sldLayoutId id="2147484226" r:id="rId17"/>
    <p:sldLayoutId id="2147484231" r:id="rId18"/>
    <p:sldLayoutId id="2147484233" r:id="rId19"/>
    <p:sldLayoutId id="2147484237" r:id="rId20"/>
    <p:sldLayoutId id="2147484238" r:id="rId21"/>
    <p:sldLayoutId id="2147484246" r:id="rId22"/>
  </p:sldLayoutIdLst>
  <p:transition>
    <p:zoom/>
  </p:transition>
  <p:hf hdr="0" ftr="0" dt="0"/>
  <p:txStyles>
    <p:titleStyle>
      <a:lvl1pPr algn="r" defTabSz="914171" rtl="0" eaLnBrk="1" latinLnBrk="0" hangingPunct="1">
        <a:spcBef>
          <a:spcPct val="0"/>
        </a:spcBef>
        <a:buNone/>
        <a:defRPr sz="7198" kern="1200" cap="all">
          <a:ln w="3175" cmpd="sng">
            <a:noFill/>
          </a:ln>
          <a:solidFill>
            <a:schemeClr val="tx1"/>
          </a:solidFill>
          <a:effectLst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71357" indent="-571357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9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485529" indent="-571357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5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399700" indent="-571357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1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3085328" indent="-342814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3999500" indent="-342814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5027943" indent="-457086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5942114" indent="-457086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6856286" indent="-457086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7770457" indent="-457086" algn="l" defTabSz="914171" rtl="0" eaLnBrk="1" latinLnBrk="0" hangingPunct="1">
        <a:spcBef>
          <a:spcPct val="20000"/>
        </a:spcBef>
        <a:spcAft>
          <a:spcPts val="12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914171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latom-bg.org/en/conferences/registration-en-2023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DAD0B07-C8E3-45B7-85DD-E8C29D5107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2000"/>
          </a:blip>
          <a:stretch>
            <a:fillRect/>
          </a:stretch>
        </p:blipFill>
        <p:spPr>
          <a:xfrm>
            <a:off x="901024" y="400985"/>
            <a:ext cx="22314576" cy="1331501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867311-C310-4111-84A6-7051778BF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068" y="2005622"/>
            <a:ext cx="21063307" cy="594360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bg-BG" sz="4800" b="1" dirty="0">
                <a:solidFill>
                  <a:schemeClr val="accent1">
                    <a:lumMod val="75000"/>
                  </a:schemeClr>
                </a:solidFill>
              </a:rPr>
              <a:t>ММР като част от ядрената енергетика на България –</a:t>
            </a:r>
            <a:br>
              <a:rPr lang="bg-BG" sz="6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4800" b="1" dirty="0">
                <a:solidFill>
                  <a:schemeClr val="accent1">
                    <a:lumMod val="75000"/>
                  </a:schemeClr>
                </a:solidFill>
              </a:rPr>
              <a:t>поглед до 2050 г.</a:t>
            </a:r>
            <a:endParaRPr lang="bg-BG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F91535-FF17-45A2-B0D9-7819F316E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068" y="7687735"/>
            <a:ext cx="19352936" cy="3894666"/>
          </a:xfrm>
        </p:spPr>
        <p:txBody>
          <a:bodyPr>
            <a:normAutofit fontScale="92500" lnSpcReduction="20000"/>
          </a:bodyPr>
          <a:lstStyle/>
          <a:p>
            <a:endParaRPr lang="bg-BG" dirty="0"/>
          </a:p>
          <a:p>
            <a:r>
              <a:rPr lang="bg-BG" dirty="0"/>
              <a:t>Г-н Събин </a:t>
            </a:r>
            <a:r>
              <a:rPr lang="bg-BG" dirty="0" err="1"/>
              <a:t>Събинов</a:t>
            </a:r>
            <a:endParaRPr lang="bg-BG" dirty="0"/>
          </a:p>
          <a:p>
            <a:r>
              <a:rPr lang="bg-BG" dirty="0"/>
              <a:t>Г-н Петър Манчев</a:t>
            </a:r>
          </a:p>
          <a:p>
            <a:r>
              <a:rPr lang="bg-BG" dirty="0"/>
              <a:t>Сдружение „Български атомен форум“ (</a:t>
            </a:r>
            <a:r>
              <a:rPr lang="bg-BG" dirty="0" err="1"/>
              <a:t>Булатом</a:t>
            </a:r>
            <a:r>
              <a:rPr lang="bg-BG" dirty="0"/>
              <a:t>)</a:t>
            </a:r>
          </a:p>
          <a:p>
            <a:r>
              <a:rPr lang="en-US" sz="3600" dirty="0"/>
              <a:t>12</a:t>
            </a:r>
            <a:r>
              <a:rPr lang="bg-BG" sz="3600" dirty="0"/>
              <a:t>.</a:t>
            </a:r>
            <a:r>
              <a:rPr lang="en-US" sz="3600" dirty="0"/>
              <a:t>01</a:t>
            </a:r>
            <a:r>
              <a:rPr lang="bg-BG" sz="3600" dirty="0"/>
              <a:t>.202</a:t>
            </a:r>
            <a:r>
              <a:rPr lang="en-US" sz="3600" dirty="0"/>
              <a:t>3</a:t>
            </a:r>
            <a:r>
              <a:rPr lang="bg-BG" sz="3600" dirty="0"/>
              <a:t> г.</a:t>
            </a:r>
          </a:p>
          <a:p>
            <a:endParaRPr lang="bg-B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C9D7E-4AB9-4C17-A90B-6C212432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979FDB5-4D1C-4982-9B4F-4B56621D94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3"/>
            <a:ext cx="3906776" cy="312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72090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02BD-4797-4F31-A3A5-51936D5C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411" y="475487"/>
            <a:ext cx="22354673" cy="2716447"/>
          </a:xfrm>
        </p:spPr>
        <p:txBody>
          <a:bodyPr>
            <a:normAutofit/>
          </a:bodyPr>
          <a:lstStyle/>
          <a:p>
            <a:pPr algn="ctr"/>
            <a:r>
              <a:rPr lang="bg-BG" sz="5400" dirty="0">
                <a:latin typeface="Calibri" panose="020F0502020204030204" pitchFamily="34" charset="0"/>
                <a:cs typeface="Calibri" panose="020F0502020204030204" pitchFamily="34" charset="0"/>
              </a:rPr>
              <a:t>Основано през 2001 г., Сдружение „Български атомен форум“ (БУЛАТОМ) е неправителствената организация на българската ядрена индустрия.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0B4A66-B4D9-4815-BC04-88F89629D1BE}"/>
              </a:ext>
            </a:extLst>
          </p:cNvPr>
          <p:cNvSpPr txBox="1">
            <a:spLocks/>
          </p:cNvSpPr>
          <p:nvPr/>
        </p:nvSpPr>
        <p:spPr>
          <a:xfrm>
            <a:off x="1764375" y="3191935"/>
            <a:ext cx="21238857" cy="9898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571357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4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485529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4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2399700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3085328" indent="-342814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3999500" indent="-342814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5027943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5942114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6856286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7770457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/>
              <a:t>Членове:</a:t>
            </a:r>
            <a:endParaRPr lang="en-US" dirty="0"/>
          </a:p>
          <a:p>
            <a:pPr lvl="1"/>
            <a:r>
              <a:rPr lang="bg-BG" dirty="0"/>
              <a:t>Дружествата, представляващи държавната ядрена енергетика в България</a:t>
            </a:r>
          </a:p>
          <a:p>
            <a:pPr lvl="1"/>
            <a:r>
              <a:rPr lang="bg-BG" dirty="0"/>
              <a:t>Инженерни и строителни компании, доставчици на оборудване и експерти, активни в сферата</a:t>
            </a:r>
            <a:endParaRPr lang="en-US" dirty="0"/>
          </a:p>
          <a:p>
            <a:pPr lvl="1"/>
            <a:r>
              <a:rPr lang="bg-BG" dirty="0"/>
              <a:t>Към момента общо повече от 55 компании, университети, други неправителствени организации и фондации</a:t>
            </a:r>
            <a:endParaRPr lang="en-US" dirty="0"/>
          </a:p>
          <a:p>
            <a:r>
              <a:rPr lang="bg-BG" dirty="0"/>
              <a:t>Основни цели и функции</a:t>
            </a:r>
            <a:r>
              <a:rPr lang="en-US" dirty="0"/>
              <a:t>:</a:t>
            </a:r>
          </a:p>
          <a:p>
            <a:pPr lvl="1"/>
            <a:r>
              <a:rPr lang="bg-BG" dirty="0"/>
              <a:t>Спомага за информиране на обществеността у нас по въпроси свързани с ядрената енергетика</a:t>
            </a:r>
          </a:p>
          <a:p>
            <a:pPr lvl="1"/>
            <a:r>
              <a:rPr lang="bg-BG" dirty="0"/>
              <a:t>Отстоява интересите на българската ядрена индустрия в страната и чужбина</a:t>
            </a:r>
            <a:endParaRPr lang="en-US" dirty="0"/>
          </a:p>
          <a:p>
            <a:pPr lvl="1"/>
            <a:r>
              <a:rPr lang="bg-BG" dirty="0"/>
              <a:t>Обединява дейностите на своите членове при предоставянето на техническа експертиза по теми в ядрената сфера за консумация от държавни и неправителствени организации в страната, както и за международни институции</a:t>
            </a:r>
            <a:endParaRPr lang="en-US" dirty="0"/>
          </a:p>
          <a:p>
            <a:pPr lvl="1"/>
            <a:r>
              <a:rPr lang="bg-BG" dirty="0"/>
              <a:t>Подпомага участието на български специалисти в международни конференции на ядрената индустрия</a:t>
            </a:r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F95245-7AAA-7286-9091-390F2268D0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952961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arge crowd of people in a room&#10;&#10;Description automatically generated">
            <a:extLst>
              <a:ext uri="{FF2B5EF4-FFF2-40B4-BE49-F238E27FC236}">
                <a16:creationId xmlns:a16="http://schemas.microsoft.com/office/drawing/2014/main" id="{ED0264B0-CC63-4834-9978-9A74CCA47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567" y="8281991"/>
            <a:ext cx="7175910" cy="5121276"/>
          </a:xfrm>
          <a:prstGeom prst="rect">
            <a:avLst/>
          </a:prstGeom>
          <a:effectLst>
            <a:softEdge rad="203200"/>
          </a:effec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0B4A66-B4D9-4815-BC04-88F89629D1BE}"/>
              </a:ext>
            </a:extLst>
          </p:cNvPr>
          <p:cNvSpPr txBox="1">
            <a:spLocks/>
          </p:cNvSpPr>
          <p:nvPr/>
        </p:nvSpPr>
        <p:spPr>
          <a:xfrm>
            <a:off x="1044778" y="2873371"/>
            <a:ext cx="16565889" cy="10330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571357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4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485529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4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2399700" indent="-571357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3085328" indent="-342814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3999500" indent="-342814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3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5027943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5942114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6856286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7770457" indent="-457086" algn="l" defTabSz="914171" rtl="0" eaLnBrk="1" latinLnBrk="0" hangingPunct="1">
              <a:spcBef>
                <a:spcPct val="2000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799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bg-BG" dirty="0" err="1"/>
              <a:t>Булатом</a:t>
            </a:r>
            <a:r>
              <a:rPr lang="bg-BG" dirty="0"/>
              <a:t> представлява българската ЯЕ в европейския атомен форум </a:t>
            </a:r>
            <a:r>
              <a:rPr lang="en-GB" b="1" dirty="0" err="1"/>
              <a:t>nucleareurope</a:t>
            </a:r>
            <a:r>
              <a:rPr lang="bg-BG" b="1" dirty="0"/>
              <a:t>.</a:t>
            </a:r>
            <a:endParaRPr lang="en-US" sz="4000" b="1" dirty="0"/>
          </a:p>
          <a:p>
            <a:pPr lvl="1"/>
            <a:r>
              <a:rPr lang="bg-BG" dirty="0"/>
              <a:t>Като такъв участва в различни работни груби, в които се развиват общи позиции на ядрената индустрия в Европа за представяне пред европейските институции</a:t>
            </a:r>
            <a:endParaRPr lang="en-US" dirty="0"/>
          </a:p>
          <a:p>
            <a:pPr lvl="1"/>
            <a:endParaRPr lang="en-US" sz="2000" b="1" dirty="0"/>
          </a:p>
          <a:p>
            <a:r>
              <a:rPr lang="bg-BG" dirty="0"/>
              <a:t>От 2001 г. насам, всеки юни </a:t>
            </a:r>
            <a:r>
              <a:rPr lang="bg-BG" dirty="0" err="1"/>
              <a:t>Булатом</a:t>
            </a:r>
            <a:r>
              <a:rPr lang="bg-BG" dirty="0"/>
              <a:t> организира международна ядрена конференция в България</a:t>
            </a:r>
            <a:r>
              <a:rPr lang="en-US" dirty="0"/>
              <a:t>:</a:t>
            </a:r>
          </a:p>
          <a:p>
            <a:pPr lvl="2"/>
            <a:r>
              <a:rPr lang="bg-BG" dirty="0"/>
              <a:t>Повече от 300 участници</a:t>
            </a:r>
            <a:endParaRPr lang="en-US" dirty="0"/>
          </a:p>
          <a:p>
            <a:pPr lvl="2"/>
            <a:r>
              <a:rPr lang="bg-BG" dirty="0"/>
              <a:t>Няколко специализирани секции</a:t>
            </a:r>
            <a:endParaRPr lang="en-US" dirty="0"/>
          </a:p>
          <a:p>
            <a:pPr lvl="2"/>
            <a:r>
              <a:rPr lang="bg-BG" dirty="0"/>
              <a:t>Широко международно участие</a:t>
            </a:r>
            <a:endParaRPr lang="en-US" dirty="0"/>
          </a:p>
          <a:p>
            <a:pPr lvl="2"/>
            <a:r>
              <a:rPr lang="bg-BG" dirty="0"/>
              <a:t>Правителствени делегати от България и чужбина</a:t>
            </a:r>
            <a:endParaRPr lang="en-US" dirty="0"/>
          </a:p>
          <a:p>
            <a:pPr lvl="1"/>
            <a:r>
              <a:rPr lang="bg-BG" dirty="0"/>
              <a:t>Следващото издание е планирано за</a:t>
            </a:r>
            <a:r>
              <a:rPr lang="en-US" dirty="0"/>
              <a:t> </a:t>
            </a:r>
            <a:r>
              <a:rPr lang="en-US" b="1" i="1" dirty="0"/>
              <a:t>7-9 </a:t>
            </a:r>
            <a:r>
              <a:rPr lang="bg-BG" b="1" i="1" dirty="0"/>
              <a:t>юни </a:t>
            </a:r>
            <a:r>
              <a:rPr lang="en-US" b="1" i="1" dirty="0"/>
              <a:t>2023</a:t>
            </a:r>
          </a:p>
          <a:p>
            <a:pPr marL="912813" lvl="1" indent="696913">
              <a:buNone/>
            </a:pPr>
            <a:r>
              <a:rPr lang="bg-BG" sz="3600" dirty="0"/>
              <a:t>Регистрацията е отворена</a:t>
            </a:r>
            <a:r>
              <a:rPr lang="en-US" sz="3600" dirty="0"/>
              <a:t> </a:t>
            </a:r>
            <a:r>
              <a:rPr lang="bg-BG" sz="3600" dirty="0"/>
              <a:t>на </a:t>
            </a:r>
          </a:p>
          <a:p>
            <a:pPr marL="912813" lvl="1" indent="696913">
              <a:buNone/>
            </a:pPr>
            <a:r>
              <a:rPr lang="en-US" sz="3600" dirty="0">
                <a:hlinkClick r:id="rId3"/>
              </a:rPr>
              <a:t>https://www.bulatom-bg.org/en/conferences/registration-en-2023/</a:t>
            </a:r>
            <a:r>
              <a:rPr lang="bg-BG" sz="3600" dirty="0"/>
              <a:t> </a:t>
            </a:r>
            <a:endParaRPr lang="en-US" sz="3600" dirty="0"/>
          </a:p>
        </p:txBody>
      </p:sp>
      <p:pic>
        <p:nvPicPr>
          <p:cNvPr id="4" name="Picture 3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949BC1A4-2AE5-4787-99D2-9EBD5ECDD3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8683" y="4167641"/>
            <a:ext cx="6473447" cy="5121276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1A1F2-24AF-BCD4-DEC6-4232BD0D32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3509" y="2785104"/>
            <a:ext cx="4600575" cy="13414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6282D546-3F5C-292B-2EBC-9886B0C9A67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C2E1B29-4B67-87E7-8313-60FEE7FD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411" y="475487"/>
            <a:ext cx="22354673" cy="2716447"/>
          </a:xfrm>
        </p:spPr>
        <p:txBody>
          <a:bodyPr>
            <a:normAutofit/>
          </a:bodyPr>
          <a:lstStyle/>
          <a:p>
            <a:pPr algn="ctr"/>
            <a:r>
              <a:rPr lang="bg-BG" sz="5400" dirty="0">
                <a:latin typeface="Calibri" panose="020F0502020204030204" pitchFamily="34" charset="0"/>
                <a:cs typeface="Calibri" panose="020F0502020204030204" pitchFamily="34" charset="0"/>
              </a:rPr>
              <a:t>Основано през 2001 г., Сдружение „Български атомен форум“ (БУЛАТОМ) е неправителствената организация на българската ядрена индустрия.</a:t>
            </a:r>
          </a:p>
        </p:txBody>
      </p:sp>
    </p:spTree>
    <p:extLst>
      <p:ext uri="{BB962C8B-B14F-4D97-AF65-F5344CB8AC3E}">
        <p14:creationId xmlns:p14="http://schemas.microsoft.com/office/powerpoint/2010/main" val="9715828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5F20-189D-46CD-BC86-2A20751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20" y="506787"/>
            <a:ext cx="23628499" cy="1827340"/>
          </a:xfrm>
        </p:spPr>
        <p:txBody>
          <a:bodyPr>
            <a:normAutofit/>
          </a:bodyPr>
          <a:lstStyle/>
          <a:p>
            <a:pPr marL="55563" indent="-55563" algn="ctr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tabLst>
                <a:tab pos="55563" algn="l"/>
              </a:tabLst>
            </a:pPr>
            <a:r>
              <a:rPr lang="bg-BG" sz="5400" dirty="0">
                <a:latin typeface="Calibri" panose="020F0502020204030204" pitchFamily="34" charset="0"/>
                <a:cs typeface="Calibri" panose="020F0502020204030204" pitchFamily="34" charset="0"/>
              </a:rPr>
              <a:t>Ядрената енергетика е основа за енергийната сигурност и предпоставка за устойчивото икономическо развитие на страната.</a:t>
            </a:r>
            <a:endParaRPr lang="bg-BG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DC9A-5DCA-419B-AA59-BC9736AF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584" y="3448731"/>
            <a:ext cx="21801648" cy="8388921"/>
          </a:xfrm>
        </p:spPr>
        <p:txBody>
          <a:bodyPr>
            <a:normAutofit/>
          </a:bodyPr>
          <a:lstStyle/>
          <a:p>
            <a:r>
              <a:rPr lang="bg-BG" dirty="0"/>
              <a:t>Това виждане на </a:t>
            </a:r>
            <a:r>
              <a:rPr lang="bg-BG" dirty="0" err="1"/>
              <a:t>Булатом</a:t>
            </a:r>
            <a:r>
              <a:rPr lang="bg-BG" dirty="0"/>
              <a:t> е в съответствие с очакванията на преобладаващата част от </a:t>
            </a:r>
            <a:r>
              <a:rPr lang="bg-BG" b="1" dirty="0"/>
              <a:t>българското общество</a:t>
            </a:r>
            <a:r>
              <a:rPr lang="bg-BG" dirty="0"/>
              <a:t>:</a:t>
            </a:r>
          </a:p>
          <a:p>
            <a:pPr lvl="1"/>
            <a:r>
              <a:rPr lang="bg-BG" dirty="0"/>
              <a:t>Всички представителни социологически проучвания и значими обществени инициативи през последните десетилетия показват сериозна подкрепа за развитие на ядрената енергетика в страната.</a:t>
            </a:r>
          </a:p>
          <a:p>
            <a:r>
              <a:rPr lang="bg-BG" dirty="0"/>
              <a:t>Такава позиция е и в </a:t>
            </a:r>
            <a:r>
              <a:rPr lang="bg-BG" b="1" dirty="0"/>
              <a:t>унисон с политиките в ЕС</a:t>
            </a:r>
            <a:r>
              <a:rPr lang="bg-BG" dirty="0"/>
              <a:t>:</a:t>
            </a:r>
          </a:p>
          <a:p>
            <a:pPr lvl="1"/>
            <a:r>
              <a:rPr lang="bg-BG" dirty="0"/>
              <a:t>Плановете на повече от половината държави-членки включват ядрена енергия наравно с възобновяемата енергия за постигане на целта за </a:t>
            </a:r>
            <a:r>
              <a:rPr lang="bg-BG" dirty="0" err="1"/>
              <a:t>декарбонизация</a:t>
            </a:r>
            <a:r>
              <a:rPr lang="bg-BG" dirty="0"/>
              <a:t> до 2050 г.</a:t>
            </a:r>
          </a:p>
          <a:p>
            <a:pPr lvl="1"/>
            <a:endParaRPr lang="bg-BG" b="1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201F2AA-E10F-97D0-C6A8-9DB126E8796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5935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5F20-189D-46CD-BC86-2A20751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419" y="177801"/>
            <a:ext cx="21628814" cy="3014134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5400" dirty="0">
                <a:latin typeface="Calibri" panose="020F0502020204030204" pitchFamily="34" charset="0"/>
                <a:cs typeface="Calibri" panose="020F0502020204030204" pitchFamily="34" charset="0"/>
              </a:rPr>
              <a:t>Редица национални програми за развитие засягат ядрената енергетика, но липсва ясно артикулирана единна политика</a:t>
            </a:r>
            <a:endParaRPr lang="bg-BG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DC9A-5DCA-419B-AA59-BC9736AF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584" y="2818745"/>
            <a:ext cx="21801648" cy="6983623"/>
          </a:xfrm>
        </p:spPr>
        <p:txBody>
          <a:bodyPr>
            <a:normAutofit/>
          </a:bodyPr>
          <a:lstStyle/>
          <a:p>
            <a:r>
              <a:rPr lang="bg-BG" sz="4000" dirty="0"/>
              <a:t>Според </a:t>
            </a:r>
            <a:r>
              <a:rPr lang="bg-BG" sz="4000" b="1" dirty="0"/>
              <a:t>ИНПЕК1</a:t>
            </a:r>
            <a:r>
              <a:rPr lang="bg-BG" sz="4000" dirty="0"/>
              <a:t> в периода 2030-2040 г. делът на ядрената енергия трябва да достигне 45% и 60% (съответно през 2035 г. и 2040 г.) от общото нетно производство на електроенергия. </a:t>
            </a:r>
          </a:p>
          <a:p>
            <a:r>
              <a:rPr lang="bg-BG" sz="4000" dirty="0"/>
              <a:t>Изграждането на 2000 MW нова ядрена мощност е елемент от националната </a:t>
            </a:r>
            <a:r>
              <a:rPr lang="bg-BG" sz="4000" b="1" dirty="0"/>
              <a:t>програма България 2030 </a:t>
            </a:r>
            <a:r>
              <a:rPr lang="bg-BG" sz="4000" dirty="0"/>
              <a:t>– под-приоритет 4.2. „Преход към нисковъглеродна икономика“, област на въздействие 4.2.д „Електроенергийна инфраструктура и енергийна сигурност“.</a:t>
            </a:r>
          </a:p>
          <a:p>
            <a:r>
              <a:rPr lang="bg-BG" sz="4000" b="1" dirty="0"/>
              <a:t>НПВУ </a:t>
            </a:r>
            <a:r>
              <a:rPr lang="bg-BG" sz="4000" dirty="0"/>
              <a:t>определя 2038 г. като краен срок за прекратяване използването на въглища за производство на електроенергия.</a:t>
            </a:r>
            <a:endParaRPr lang="bg-BG" sz="4000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1080CE-7CA8-C90E-D4E4-4EA4195D4738}"/>
              </a:ext>
            </a:extLst>
          </p:cNvPr>
          <p:cNvSpPr/>
          <p:nvPr/>
        </p:nvSpPr>
        <p:spPr>
          <a:xfrm>
            <a:off x="866698" y="10040112"/>
            <a:ext cx="22644254" cy="24032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bg-BG" sz="3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 контекст,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собствена инициатива през първата половина на 2022 г., </a:t>
            </a:r>
            <a:r>
              <a:rPr lang="bg-BG" sz="36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Булатом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разработи свое виждане за развитието на ядрената енергетика в Република България до 2050 г. (с перспектива към 2060 г.).  В поредица от двустранни срещи, тази позиция бе представена пред институциите и дружества с отношение към ЯЕ у нас – включително МЕ, Президентство, БЕХ, АЯР.</a:t>
            </a:r>
            <a:endParaRPr lang="bg-BG" sz="1200" dirty="0">
              <a:solidFill>
                <a:schemeClr val="tx1"/>
              </a:solidFill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CA1A35A-C0D7-DCA4-CD3D-540FEEA72D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06098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5F20-189D-46CD-BC86-2A20751B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01" y="177801"/>
            <a:ext cx="21715231" cy="3014134"/>
          </a:xfrm>
        </p:spPr>
        <p:txBody>
          <a:bodyPr>
            <a:normAutofit/>
          </a:bodyPr>
          <a:lstStyle/>
          <a:p>
            <a:pPr marL="55563" indent="-55563" algn="ctr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Позицията на </a:t>
            </a:r>
            <a:r>
              <a:rPr lang="bg-BG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булатом</a:t>
            </a:r>
            <a:r>
              <a:rPr lang="bg-BG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формулира визия за развитието на ядрената енергетика у нас в няколко направления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DC9A-5DCA-419B-AA59-BC9736AF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001" y="2861880"/>
            <a:ext cx="21801648" cy="816578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NP 1: 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Пълно използване на експлоатационния ресурс на </a:t>
            </a:r>
            <a:r>
              <a:rPr lang="bg-BG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блокове 5 и 6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Максимално използване на експлоатационния ресурс на блокове 5 и 6 за дългосрочната им експлоатация при стриктно спазване на всички изисквания за осигуряване на безопасността и в съответствие със съществуващия лицензионен режим.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NP 2: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Изграждане на </a:t>
            </a:r>
            <a:r>
              <a:rPr lang="bg-BG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общо не по-малко от 4 GW нови ядрени мощности 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периода до 2050 г.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2025 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 бъде взето решение по реда на Чл. 45 от Закон за безопасно използване на ядрената енергия (ЗБИЯЕ)  за изграждане на общо </a:t>
            </a: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около 2000 МW 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нови ядрени мощности с цел въвеждане в експлоатация </a:t>
            </a: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по-късно от 2035 г.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2035 г.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 бъде взето решение по реда на Чл. 45 от ЗБИЯЕ за изграждане на допълнителни </a:t>
            </a: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по-малко от 2000 МW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нови ядрени мощности с цел въвеждане в експлоатация </a:t>
            </a: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по-късно от 2045 г.</a:t>
            </a:r>
            <a:endParaRPr lang="bg-BG" sz="5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NP 3: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Създаване на </a:t>
            </a:r>
            <a:r>
              <a:rPr lang="bg-BG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предпоставки за изграждане на малки модулни реактори 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 2030 г.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Цел: </a:t>
            </a:r>
            <a:r>
              <a:rPr lang="bg-BG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2030 г. да бъде постигната готовност за реализация </a:t>
            </a:r>
            <a:r>
              <a:rPr lang="bg-BG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проекти за изграждане на ММР чрез осигуряване на регулаторен капацитет и друга институционална подкрепа за заинтересовани местни и чуждестранни инвеститори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NP 4: </a:t>
            </a:r>
            <a:r>
              <a:rPr lang="bg-BG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Интердисциплинарни и интерфейсни дейности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4400" dirty="0">
                <a:latin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bg-BG" sz="4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осигуряване на енергийната сигурност на страната и за избягване превръщането на България в нетен вносител </a:t>
            </a:r>
            <a:r>
              <a:rPr lang="bg-BG" sz="4400" dirty="0">
                <a:latin typeface="Calibri" panose="020F0502020204030204" pitchFamily="34" charset="0"/>
                <a:cs typeface="Times New Roman" panose="02020603050405020304" pitchFamily="18" charset="0"/>
              </a:rPr>
              <a:t>на електроенергия необходимите нови ядрени мощности следва да бъдат изградени </a:t>
            </a:r>
            <a:r>
              <a:rPr lang="bg-BG" sz="4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преди прекратяване производството на електроенергия от електроцентрали на изкопаеми горива.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4452935-5204-B2DB-5F0D-DCBA25512C6F}"/>
              </a:ext>
            </a:extLst>
          </p:cNvPr>
          <p:cNvSpPr/>
          <p:nvPr/>
        </p:nvSpPr>
        <p:spPr>
          <a:xfrm>
            <a:off x="866698" y="11082528"/>
            <a:ext cx="22644254" cy="238656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Успешната реализация на такава амбициозна визия би изисквала последователни усилия на множество заинтересовани страни по времето на редица правителства. По тази причина, ако бъде възприета, тя трябва да залегне в </a:t>
            </a:r>
            <a:r>
              <a:rPr lang="bg-BG" sz="36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целеполагащ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документ от най-висок ред – каквато е, например, </a:t>
            </a:r>
            <a:r>
              <a:rPr lang="bg-BG" sz="3600" i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Стратегията за устойчиво енергийно развитие на Република България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в смисъла на </a:t>
            </a:r>
            <a:r>
              <a:rPr lang="bg-BG" sz="3600" i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Закона за енергетиката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F5ED806-B39A-08C0-1777-F25E436291F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6828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1415A8-1848-40A5-9450-7BBA62598E8C}"/>
              </a:ext>
            </a:extLst>
          </p:cNvPr>
          <p:cNvSpPr txBox="1"/>
          <p:nvPr/>
        </p:nvSpPr>
        <p:spPr>
          <a:xfrm>
            <a:off x="1374417" y="2819050"/>
            <a:ext cx="22349183" cy="7548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6885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32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да бъде постигната готовност за изграждане на ММР у нас е необходимо следващите 5-7 години </a:t>
            </a:r>
            <a:r>
              <a:rPr lang="bg-BG" sz="32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фокусирано да се развива националният административен, регулаторен и инженерен капацитет </a:t>
            </a:r>
            <a:r>
              <a:rPr lang="bg-BG" sz="32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отчитане на международните подходи и политиките на ЕС в това направление </a:t>
            </a:r>
          </a:p>
          <a:p>
            <a:pPr marL="1484085" lvl="1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28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Доставчиците на технологии </a:t>
            </a: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биха могли да подпомогнат тези дейности чрез </a:t>
            </a:r>
            <a:r>
              <a:rPr lang="bg-BG" sz="28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стипендии, стажове </a:t>
            </a: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т.н. – т.е. грубо казано да спомогнат създаването на техни „посланици“ у нас</a:t>
            </a:r>
          </a:p>
          <a:p>
            <a:pPr marL="1484085" lvl="1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Успоредно в същия период би могло да се започне </a:t>
            </a:r>
            <a:r>
              <a:rPr lang="bg-BG" sz="28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структурирането на първите проекти </a:t>
            </a: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идентифициране на заинтересовани страни (Собственик и Инвеститори, площадка, бизнес модел – приложения, клиенти, финансови разчети и т.н., избор на технология, …)</a:t>
            </a:r>
          </a:p>
          <a:p>
            <a:pPr marL="1026885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32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Поради своя мащаб и по-широк кръг на приложения (напр. производство на индустриална пара), ММР биха могли </a:t>
            </a:r>
            <a:r>
              <a:rPr lang="bg-BG" sz="32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 се развиват по частна инициатива</a:t>
            </a:r>
          </a:p>
          <a:p>
            <a:pPr marL="1484085" lvl="1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Това ги отличава от проекти за изграждане на </a:t>
            </a:r>
            <a:r>
              <a:rPr lang="bg-BG" sz="28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„големи“, „конвенционални“ ЯЕЦ</a:t>
            </a: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 които </a:t>
            </a:r>
            <a:r>
              <a:rPr lang="bg-BG" sz="2800" i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практика </a:t>
            </a: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трябва да имат </a:t>
            </a:r>
            <a:r>
              <a:rPr lang="bg-BG" sz="2800" b="1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пряко участие на държавата</a:t>
            </a:r>
          </a:p>
          <a:p>
            <a:pPr marL="1484085" lvl="1" indent="-569913" defTabSz="914171">
              <a:lnSpc>
                <a:spcPct val="107000"/>
              </a:lnSpc>
              <a:spcAft>
                <a:spcPts val="18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defRPr/>
            </a:pPr>
            <a:r>
              <a:rPr lang="bg-BG" sz="2800">
                <a:solidFill>
                  <a:srgbClr val="146194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Фокусът на държавата по отношение на ММР следва да бъдат непреки действия, осигуряващи максимална институционална подкрепа, които да стимулират частни инвеститори</a:t>
            </a:r>
            <a:endParaRPr lang="bg-BG" sz="4000">
              <a:solidFill>
                <a:srgbClr val="146194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EF807D-C5AB-4A92-9B2C-418F6454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417" y="177801"/>
            <a:ext cx="21628816" cy="3014134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</a:pPr>
            <a:r>
              <a:rPr lang="bg-BG" sz="5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Булатом</a:t>
            </a:r>
            <a:r>
              <a:rPr lang="bg-BG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вижда ММР като важна част от българската ядрена енергетика </a:t>
            </a:r>
            <a:r>
              <a:rPr lang="bg-BG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най-късно </a:t>
            </a:r>
            <a:r>
              <a:rPr lang="bg-BG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след 2030 г.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45756B7-A994-FAF9-FA4B-2033E886E3FA}"/>
              </a:ext>
            </a:extLst>
          </p:cNvPr>
          <p:cNvSpPr/>
          <p:nvPr/>
        </p:nvSpPr>
        <p:spPr>
          <a:xfrm>
            <a:off x="866698" y="10454956"/>
            <a:ext cx="22644254" cy="301413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ММР и „големите“, „конвенционални“ ЯЕЦ поколение </a:t>
            </a:r>
            <a:r>
              <a:rPr lang="en-GB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III/III+ </a:t>
            </a:r>
            <a:r>
              <a:rPr lang="bg-BG" sz="3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не бива да бъдат противопоставяни у нас – така както не са противопоставяни в Чехия, Румъния, Полша. В действителност запазване на енергийната ни сигурност (включително експортен потенциал) в условията на устойчиво развитие изискват и двете технологии. Държавата трябва да ясно да определи пряката си роля при реализацията на конвенционалните ЯЕЦ и да осигури условия на частния сектор за изграждането на ММР.</a:t>
            </a:r>
            <a:endParaRPr lang="bg-BG" sz="1200" dirty="0">
              <a:solidFill>
                <a:schemeClr val="tx1"/>
              </a:solidFill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C9D43918-7E0F-9A26-EE7C-311D2A4F265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0" y="211584"/>
            <a:ext cx="1570337" cy="125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4482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5821</TotalTime>
  <Words>1157</Words>
  <Application>Microsoft Office PowerPoint</Application>
  <PresentationFormat>Custom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Unicode MS</vt:lpstr>
      <vt:lpstr>Calibri</vt:lpstr>
      <vt:lpstr>Century Gothic</vt:lpstr>
      <vt:lpstr>Lato Light</vt:lpstr>
      <vt:lpstr>Wingdings</vt:lpstr>
      <vt:lpstr>Wingdings 3</vt:lpstr>
      <vt:lpstr>Slice</vt:lpstr>
      <vt:lpstr>ММР като част от ядрената енергетика на България – поглед до 2050 г.</vt:lpstr>
      <vt:lpstr>Основано през 2001 г., Сдружение „Български атомен форум“ (БУЛАТОМ) е неправителствената организация на българската ядрена индустрия.</vt:lpstr>
      <vt:lpstr>Основано през 2001 г., Сдружение „Български атомен форум“ (БУЛАТОМ) е неправителствената организация на българската ядрена индустрия.</vt:lpstr>
      <vt:lpstr>Ядрената енергетика е основа за енергийната сигурност и предпоставка за устойчивото икономическо развитие на страната.</vt:lpstr>
      <vt:lpstr>Редица национални програми за развитие засягат ядрената енергетика, но липсва ясно артикулирана единна политика</vt:lpstr>
      <vt:lpstr>Позицията на булатом формулира визия за развитието на ядрената енергетика у нас в няколко направления</vt:lpstr>
      <vt:lpstr>Булатом вижда ММР като важна част от българската ядрена енергетика  най-късно след 2030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BMEF SMR in SEE Jan 2023 - Bulatom Presentation</dc:title>
  <dc:creator>Sabin Sabinov</dc:creator>
  <cp:lastModifiedBy>Petar Manchev</cp:lastModifiedBy>
  <cp:revision>308</cp:revision>
  <cp:lastPrinted>2019-11-03T06:57:53Z</cp:lastPrinted>
  <dcterms:created xsi:type="dcterms:W3CDTF">2019-09-19T12:53:10Z</dcterms:created>
  <dcterms:modified xsi:type="dcterms:W3CDTF">2023-01-05T12:00:11Z</dcterms:modified>
</cp:coreProperties>
</file>