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4" r:id="rId2"/>
    <p:sldId id="294" r:id="rId3"/>
    <p:sldId id="300" r:id="rId4"/>
    <p:sldId id="292" r:id="rId5"/>
    <p:sldId id="270" r:id="rId6"/>
    <p:sldId id="288" r:id="rId7"/>
    <p:sldId id="272" r:id="rId8"/>
    <p:sldId id="273" r:id="rId9"/>
    <p:sldId id="297" r:id="rId10"/>
    <p:sldId id="296" r:id="rId11"/>
    <p:sldId id="302" r:id="rId12"/>
    <p:sldId id="276" r:id="rId13"/>
    <p:sldId id="263" r:id="rId14"/>
  </p:sldIdLst>
  <p:sldSz cx="12192000" cy="6858000"/>
  <p:notesSz cx="6797675" cy="9928225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70" autoAdjust="0"/>
  </p:normalViewPr>
  <p:slideViewPr>
    <p:cSldViewPr>
      <p:cViewPr varScale="1">
        <p:scale>
          <a:sx n="80" d="100"/>
          <a:sy n="80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9EE33-7C19-48CE-A0CB-0A4846FD7960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5CC72-94C5-4930-B8B6-485B33604A1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7386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bg-BG" dirty="0">
              <a:latin typeface="Times New Roman" panose="02020603050405020304" pitchFamily="18" charset="0"/>
              <a:ea typeface="Microsoft YaHei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bg-BG" dirty="0">
              <a:latin typeface="Times New Roman" panose="02020603050405020304" pitchFamily="18" charset="0"/>
              <a:ea typeface="Microsoft YaHei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90070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10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044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11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8733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12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10809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13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6411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600" dirty="0">
              <a:latin typeface="Times New Roman" panose="02020603050405020304" pitchFamily="18" charset="0"/>
              <a:ea typeface="Microsoft YaHei" charset="-122"/>
              <a:cs typeface="Times New Roman" panose="02020603050405020304" pitchFamily="18" charset="0"/>
            </a:endParaRPr>
          </a:p>
          <a:p>
            <a:pPr algn="l"/>
            <a:endParaRPr lang="en-US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11926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600" dirty="0">
              <a:latin typeface="Times New Roman" panose="02020603050405020304" pitchFamily="18" charset="0"/>
              <a:ea typeface="Microsoft YaHei" charset="-122"/>
              <a:cs typeface="Times New Roman" panose="02020603050405020304" pitchFamily="18" charset="0"/>
            </a:endParaRPr>
          </a:p>
          <a:p>
            <a:pPr algn="l"/>
            <a:endParaRPr lang="en-US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42559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600" dirty="0">
              <a:latin typeface="Times New Roman" panose="02020603050405020304" pitchFamily="18" charset="0"/>
              <a:ea typeface="Microsoft YaHei" charset="-122"/>
              <a:cs typeface="Times New Roman" panose="02020603050405020304" pitchFamily="18" charset="0"/>
            </a:endParaRPr>
          </a:p>
          <a:p>
            <a:pPr algn="l"/>
            <a:endParaRPr lang="en-US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24659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5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06411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6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74658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7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78528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8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90274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CC72-94C5-4930-B8B6-485B33604A15}" type="slidenum">
              <a:rPr lang="bg-BG" smtClean="0"/>
              <a:t>9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47012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F501D-1F42-4558-BD1E-0D2966F9BD7E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F1B9-C5F8-4BA4-A0DF-B8BE5C9C64B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8616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F501D-1F42-4558-BD1E-0D2966F9BD7E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F1B9-C5F8-4BA4-A0DF-B8BE5C9C64B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899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F501D-1F42-4558-BD1E-0D2966F9BD7E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F1B9-C5F8-4BA4-A0DF-B8BE5C9C64B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8675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F501D-1F42-4558-BD1E-0D2966F9BD7E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F1B9-C5F8-4BA4-A0DF-B8BE5C9C64B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1004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F501D-1F42-4558-BD1E-0D2966F9BD7E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F1B9-C5F8-4BA4-A0DF-B8BE5C9C64B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15245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F501D-1F42-4558-BD1E-0D2966F9BD7E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F1B9-C5F8-4BA4-A0DF-B8BE5C9C64B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3169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F501D-1F42-4558-BD1E-0D2966F9BD7E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F1B9-C5F8-4BA4-A0DF-B8BE5C9C64B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851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F501D-1F42-4558-BD1E-0D2966F9BD7E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F1B9-C5F8-4BA4-A0DF-B8BE5C9C64B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2205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F501D-1F42-4558-BD1E-0D2966F9BD7E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F1B9-C5F8-4BA4-A0DF-B8BE5C9C64B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7442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F501D-1F42-4558-BD1E-0D2966F9BD7E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F1B9-C5F8-4BA4-A0DF-B8BE5C9C64B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965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F501D-1F42-4558-BD1E-0D2966F9BD7E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F1B9-C5F8-4BA4-A0DF-B8BE5C9C64B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1162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F501D-1F42-4558-BD1E-0D2966F9BD7E}" type="datetimeFigureOut">
              <a:rPr lang="bg-BG" smtClean="0"/>
              <a:t>12.1.2023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DF1B9-C5F8-4BA4-A0DF-B8BE5C9C64B5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7630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10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4.png"/><Relationship Id="rId10" Type="http://schemas.openxmlformats.org/officeDocument/2006/relationships/image" Target="../media/image22.jp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939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Untitled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2700" y="482600"/>
            <a:ext cx="1944688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779044" y="2143726"/>
            <a:ext cx="4572000" cy="8735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REPUBLIC OF BULGARIA</a:t>
            </a:r>
            <a:endParaRPr lang="bg-BG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Ministry of Energy</a:t>
            </a:r>
          </a:p>
        </p:txBody>
      </p:sp>
      <p:sp>
        <p:nvSpPr>
          <p:cNvPr id="7" name="Rectangle 6"/>
          <p:cNvSpPr/>
          <p:nvPr/>
        </p:nvSpPr>
        <p:spPr>
          <a:xfrm>
            <a:off x="1919536" y="3573017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  <a:defRPr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energy in Bulgaria – state-of–the art and future perspective</a:t>
            </a:r>
            <a:endParaRPr lang="en-US" altLang="en-US" sz="3600" b="1" strike="sng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93044" y="6130016"/>
            <a:ext cx="9144000" cy="75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Nuclear Conference “State-of-the-art Small Modular Reactor technologies and their preparedness for the market of  Southeastern Europe”, Sofia ,12-13 January 2023</a:t>
            </a:r>
          </a:p>
        </p:txBody>
      </p:sp>
    </p:spTree>
    <p:extLst>
      <p:ext uri="{BB962C8B-B14F-4D97-AF65-F5344CB8AC3E}">
        <p14:creationId xmlns:p14="http://schemas.microsoft.com/office/powerpoint/2010/main" val="3123527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"/>
            <a:ext cx="9144000" cy="68392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1125000" cy="9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01076" y="355197"/>
            <a:ext cx="7462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Kozloduy NPP-New Build</a:t>
            </a:r>
            <a:endParaRPr lang="bg-B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20722"/>
            <a:ext cx="914400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693160" y="1309305"/>
            <a:ext cx="8723320" cy="360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5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285750" indent="-285750" algn="just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1800" b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11 April 2012 -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Council of Ministers’ Decision in principle </a:t>
            </a:r>
            <a:r>
              <a:rPr lang="en-US" sz="1800" b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construction and commissioning of new nuclear build at KNPP site based on GEN III or III+ technology (LWR with 1200 MWe installed capacity)</a:t>
            </a:r>
            <a:r>
              <a:rPr lang="bg-BG" sz="1800" b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en-US" sz="1800" b="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1800" b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9 May 2012 – set-up a dedicated project company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Kozloduy NPP-New Build.</a:t>
            </a:r>
            <a:endParaRPr lang="en-US" sz="1800" b="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Pre-Feasibility Study </a:t>
            </a:r>
            <a:r>
              <a:rPr lang="en-US" sz="1800" b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two options have been explored (1) maximum utilization of the equipment delivered for Belene NPP project and (2) use of entirely new LWR reactor technology</a:t>
            </a:r>
            <a:r>
              <a:rPr lang="bg-BG" sz="1800" b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en-US" sz="1800" b="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Environmental Impact Assessment</a:t>
            </a:r>
            <a:r>
              <a:rPr lang="en-US" sz="1800" b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issued by national competent authority (Ministry of Environment and Water) in 2015 and re-confirmed by Supreme Administrative Court in </a:t>
            </a:r>
            <a:r>
              <a:rPr lang="bg-BG" sz="1800" b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2019.</a:t>
            </a:r>
            <a:endParaRPr lang="en-US" sz="1800" b="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1800" b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21 February 2020 – site selection activities completed.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Site 2 was approved </a:t>
            </a:r>
            <a:r>
              <a:rPr lang="en-US" sz="1800" b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by issuing an Order by national nuclear regulator</a:t>
            </a:r>
            <a:r>
              <a:rPr lang="bg-BG" sz="1800" b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en-US" sz="1800" b="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bg-BG" altLang="en-US" sz="1200" b="0" dirty="0">
              <a:solidFill>
                <a:srgbClr val="3D5185"/>
              </a:solidFill>
              <a:latin typeface="Georgia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18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8706"/>
            <a:ext cx="9144000" cy="68392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1125000" cy="9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43672" y="351904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Plans</a:t>
            </a:r>
            <a:endParaRPr lang="bg-BG" altLang="bg-B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6400" y="1910950"/>
            <a:ext cx="441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hangingPunct="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Construction of 2000 MW capacities at Belene site by 2035/2040</a:t>
            </a:r>
            <a:r>
              <a:rPr lang="bg-BG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 hangingPunct="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 algn="just" hangingPunct="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Construction of 2000 MW replacement capacities by 2045 at Kozloduy site</a:t>
            </a:r>
            <a:r>
              <a:rPr lang="bg-BG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 algn="just" hangingPunct="0">
              <a:buFont typeface="Wingdings" panose="05000000000000000000" pitchFamily="2" charset="2"/>
              <a:buChar char="Ø"/>
            </a:pPr>
            <a:endParaRPr lang="bg-BG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 algn="just" hangingPunct="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Construction and commissioning of a deep geological repository by 2050</a:t>
            </a:r>
            <a:r>
              <a:rPr lang="bg-BG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590" y="1749772"/>
            <a:ext cx="4436820" cy="263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41383"/>
            <a:ext cx="915023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0946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706"/>
            <a:ext cx="9144000" cy="683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1125000" cy="9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2412" y="264529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nuclear technologies</a:t>
            </a:r>
            <a:endParaRPr lang="bg-B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3" y="4077409"/>
            <a:ext cx="4824536" cy="2774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1268760"/>
            <a:ext cx="5024924" cy="28021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3333" y="1556793"/>
            <a:ext cx="37151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political decision for the future development of nuclear energy.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Assessing different options for the future development of the nuclear energy sector.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65785" y="4859316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SMRs as a complementarity technology to the existing large-scale reactors.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0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"/>
            <a:ext cx="9144000" cy="68392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1125000" cy="90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63752" y="2276872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THANK YOU</a:t>
            </a:r>
          </a:p>
          <a:p>
            <a:pPr algn="ctr">
              <a:defRPr/>
            </a:pPr>
            <a:r>
              <a:rPr lang="en-US" sz="36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FOR</a:t>
            </a:r>
            <a:br>
              <a:rPr lang="en-US" sz="36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</a:br>
            <a:r>
              <a:rPr lang="en-US" sz="36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YOUR ATTENTION</a:t>
            </a:r>
            <a:r>
              <a:rPr lang="en-GB" sz="36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!</a:t>
            </a:r>
            <a:endParaRPr lang="bg-BG" sz="3600" b="1" i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7528" y="5800239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bg-BG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Ministry of Energy</a:t>
            </a:r>
            <a:endParaRPr lang="bg-BG" altLang="bg-BG" sz="2000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ctr"/>
            <a:r>
              <a:rPr lang="bg-BG" altLang="bg-BG" sz="2000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www.m</a:t>
            </a:r>
            <a:r>
              <a:rPr lang="en-US" altLang="bg-BG" sz="2000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e</a:t>
            </a:r>
            <a:r>
              <a:rPr lang="bg-BG" altLang="bg-BG" sz="2000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.government.bg</a:t>
            </a:r>
            <a:endParaRPr lang="bg-BG" altLang="bg-BG" sz="2000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ctr"/>
            <a:r>
              <a:rPr lang="en-US" altLang="bg-BG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©</a:t>
            </a:r>
            <a:r>
              <a:rPr lang="bg-BG" altLang="bg-BG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20</a:t>
            </a:r>
            <a:r>
              <a:rPr lang="en-US" altLang="bg-BG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2</a:t>
            </a:r>
            <a:r>
              <a:rPr lang="bg-BG" altLang="bg-BG" sz="200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3</a:t>
            </a:r>
            <a:endParaRPr lang="en-US" altLang="bg-BG" sz="2000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2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"/>
            <a:ext cx="9144000" cy="68392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1125000" cy="90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5646" y="241832"/>
            <a:ext cx="7744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Main characteristics of the energy sector in the Republic of Bulgaria</a:t>
            </a:r>
            <a:endParaRPr lang="bg-BG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95939"/>
            <a:ext cx="4788024" cy="2924800"/>
          </a:xfrm>
          <a:prstGeom prst="rect">
            <a:avLst/>
          </a:prstGeom>
          <a:ln>
            <a:solidFill>
              <a:srgbClr val="7030A0"/>
            </a:solidFill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/>
          <a:stretch/>
        </p:blipFill>
        <p:spPr bwMode="auto">
          <a:xfrm>
            <a:off x="1524000" y="4120740"/>
            <a:ext cx="9144000" cy="2836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312024" y="1195939"/>
            <a:ext cx="424847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BG keeps a </a:t>
            </a:r>
            <a:r>
              <a:rPr lang="en-US" sz="16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strong pro-active nuclear approach </a:t>
            </a:r>
            <a:r>
              <a:rPr lang="en-US" sz="1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because nuclear power</a:t>
            </a:r>
            <a:r>
              <a:rPr lang="en-US" sz="16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10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is a </a:t>
            </a:r>
            <a:r>
              <a:rPr lang="en-US" sz="16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major pillar in the current national energy mix;</a:t>
            </a:r>
          </a:p>
          <a:p>
            <a:pPr algn="just"/>
            <a:endParaRPr lang="en-US" sz="9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has a key role to play </a:t>
            </a:r>
            <a:r>
              <a:rPr lang="en-US" sz="16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in the future EU and BG decarbonize energy system </a:t>
            </a:r>
            <a:r>
              <a:rPr lang="en-US" sz="1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also</a:t>
            </a:r>
            <a:r>
              <a:rPr lang="en-US" sz="1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in the context of the EU Green Deal and </a:t>
            </a:r>
            <a:r>
              <a:rPr lang="en-US" sz="1600" i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REPowerEU</a:t>
            </a:r>
            <a:r>
              <a:rPr lang="en-US" sz="1600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Taxonomy</a:t>
            </a:r>
            <a:r>
              <a:rPr lang="en-US" sz="1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/>
            <a:endParaRPr lang="en-US" sz="11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provides </a:t>
            </a:r>
            <a:r>
              <a:rPr lang="en-US" sz="16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stable and reliable electricity/</a:t>
            </a:r>
            <a:r>
              <a:rPr lang="en-US" sz="1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heat at </a:t>
            </a:r>
            <a:r>
              <a:rPr lang="en-US" sz="16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affordable and predictable prices.</a:t>
            </a:r>
          </a:p>
          <a:p>
            <a:pPr marL="285750" indent="-285750" algn="just"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350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"/>
            <a:ext cx="9144000" cy="68392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1125000" cy="90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40849" y="300763"/>
            <a:ext cx="6736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Bulgarian nuclear power program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465948"/>
              </p:ext>
            </p:extLst>
          </p:nvPr>
        </p:nvGraphicFramePr>
        <p:xfrm>
          <a:off x="1631507" y="1124745"/>
          <a:ext cx="5571944" cy="31180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08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1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Gross Electrical Capacity [MW]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Grid Connection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Kozloduy - 1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VVER-440/V230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Decommissioning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1974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Kozloduy - 2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VVER-440/V230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Decommissioning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1975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Kozloduy - 3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VVER-440/V230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Decommissioning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Kozloduy - 4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VVER-440/V230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Decommissioning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1982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Kozloduy - 5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VVER-1000/B-320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Operational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Kozloduy - 6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VVER-1000/B-320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245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Operational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" name="Picture 2" descr="\\0-qnap-01\Проекти\2017\Prezentacia_AEC_Obshta\DSC_2487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3450" y="1052401"/>
            <a:ext cx="3563888" cy="45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4242786"/>
            <a:ext cx="5756866" cy="2570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3450" y="5445225"/>
            <a:ext cx="3464550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02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"/>
            <a:ext cx="9144000" cy="68392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1125000" cy="90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1400" y="300764"/>
            <a:ext cx="786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priorities of the Bulgarian nuclear power program</a:t>
            </a:r>
          </a:p>
        </p:txBody>
      </p:sp>
      <p:pic>
        <p:nvPicPr>
          <p:cNvPr id="15" name="Picture 2" descr="\\0-qnap-01\Проекти\2017\Prezentacia_AEC_Obshta\DSC_2487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3450" y="1052401"/>
            <a:ext cx="3563888" cy="45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4242786"/>
            <a:ext cx="5756866" cy="2570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3450" y="5445225"/>
            <a:ext cx="3464550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524000" y="1210815"/>
            <a:ext cx="575686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indent="-342900" algn="just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Operational lifetime extension of Units 5 and 6 of Kozloduy NPP to the maximum possible period (up to 30 years);</a:t>
            </a:r>
          </a:p>
          <a:p>
            <a:pPr marL="324000" indent="-342900" algn="just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of fresh nuclear fuel supplies;</a:t>
            </a:r>
          </a:p>
          <a:p>
            <a:pPr marL="324000" indent="-342900" algn="just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Decommissioning of Units 1-4 of the Kozloduy NPP by 2030;</a:t>
            </a:r>
          </a:p>
          <a:p>
            <a:pPr marL="324000" indent="-342900" algn="just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the National Radioactive Waste Disposal Facility (NDF);</a:t>
            </a:r>
          </a:p>
          <a:p>
            <a:pPr marL="324000" indent="-342900" algn="just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new nuclear facilities.</a:t>
            </a:r>
          </a:p>
        </p:txBody>
      </p:sp>
    </p:spTree>
    <p:extLst>
      <p:ext uri="{BB962C8B-B14F-4D97-AF65-F5344CB8AC3E}">
        <p14:creationId xmlns:p14="http://schemas.microsoft.com/office/powerpoint/2010/main" val="246595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8706"/>
            <a:ext cx="9144000" cy="68392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1125000" cy="90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55971" y="382123"/>
            <a:ext cx="4757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Kozloduy NPP</a:t>
            </a: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Units 5 and 6</a:t>
            </a:r>
            <a:endParaRPr lang="bg-B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52" y="3717032"/>
            <a:ext cx="4514800" cy="312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65918"/>
            <a:ext cx="4355976" cy="3076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56" y="1268761"/>
            <a:ext cx="5378896" cy="244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D:\Documents\spivanova\2021\Обща_презентация1во_тримесечие_2021\FINAL\06_2021\Licens_ex1.jpg">
            <a:extLst>
              <a:ext uri="{FF2B5EF4-FFF2-40B4-BE49-F238E27FC236}">
                <a16:creationId xmlns:a16="http://schemas.microsoft.com/office/drawing/2014/main" id="{46295EA3-B98D-486B-8BCA-D9B34AB2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91290" y="1239583"/>
            <a:ext cx="1656671" cy="233915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3" name="Picture 2" descr="D:\Documents\spivanova\2020\Dizain\obshta_prezentacia\p6.jpg">
            <a:extLst>
              <a:ext uri="{FF2B5EF4-FFF2-40B4-BE49-F238E27FC236}">
                <a16:creationId xmlns:a16="http://schemas.microsoft.com/office/drawing/2014/main" id="{B1F480FB-4332-4195-8E88-E57CE972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24394" y="1239582"/>
            <a:ext cx="1682011" cy="237626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147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656" y="18706"/>
            <a:ext cx="9144000" cy="68392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1125000" cy="9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45166" y="263950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Diversification of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fresh nuclear fuel supplies</a:t>
            </a:r>
            <a:endParaRPr lang="bg-B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9497" y="1578840"/>
            <a:ext cx="47432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indent="-342900" algn="just">
              <a:spcBef>
                <a:spcPts val="1800"/>
              </a:spcBef>
              <a:spcAft>
                <a:spcPts val="180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 for Diversification of Fresh Nuclear Fuel Supplies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implemented by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Kozloduy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NPP and 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greed with the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Euratom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Supply Agency. 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indent="-342900" algn="just">
              <a:spcBef>
                <a:spcPts val="1800"/>
              </a:spcBef>
              <a:spcAft>
                <a:spcPts val="180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10-year contract was concluded with Westinghouse concerning the fresh nuclear fuel supplies for Unit 5 – 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December 2022.</a:t>
            </a:r>
            <a:endParaRPr lang="bg-BG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indent="-342900" algn="just">
              <a:spcBef>
                <a:spcPts val="1800"/>
              </a:spcBef>
              <a:spcAft>
                <a:spcPts val="180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agreement was signed between Kozloduy NPP and Framatome for the supply of fresh nuclear fuel for Unit 6 -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December 2022.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37" y="1183753"/>
            <a:ext cx="4027592" cy="2683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37" y="3882752"/>
            <a:ext cx="4027592" cy="26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52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8706"/>
            <a:ext cx="9144000" cy="68392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1125000" cy="90000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</a:blip>
          <a:srcRect/>
          <a:stretch>
            <a:fillRect/>
          </a:stretch>
        </p:blipFill>
        <p:spPr>
          <a:xfrm>
            <a:off x="4583832" y="1030369"/>
            <a:ext cx="2249730" cy="241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085184"/>
            <a:ext cx="4270224" cy="1741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378" y="5085183"/>
            <a:ext cx="4483118" cy="174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953285" y="328070"/>
            <a:ext cx="7534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Decommissioning of Units </a:t>
            </a: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1-4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Kozloduy NPP</a:t>
            </a: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34156" y="4656371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Turbine Hall – general view at the start/end of dismantling </a:t>
            </a:r>
            <a:endParaRPr lang="bg-BG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60775"/>
            <a:ext cx="2907433" cy="34955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02" y="1679636"/>
            <a:ext cx="3763455" cy="2706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96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8706"/>
            <a:ext cx="9144000" cy="68392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1125000" cy="9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7356" y="297175"/>
            <a:ext cx="7534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National disposal facility </a:t>
            </a:r>
            <a:endParaRPr lang="bg-B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C9A34-3C54-4C8C-9CFC-031358527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955" y="4657488"/>
            <a:ext cx="5039103" cy="222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54" y="2348880"/>
            <a:ext cx="4849300" cy="229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18" y="4918703"/>
            <a:ext cx="4368551" cy="194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626663"/>
            <a:ext cx="4205828" cy="227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41E5D5-6D7C-4B70-85BF-5E5C4E8AF285}"/>
              </a:ext>
            </a:extLst>
          </p:cNvPr>
          <p:cNvSpPr txBox="1"/>
          <p:nvPr/>
        </p:nvSpPr>
        <p:spPr>
          <a:xfrm>
            <a:off x="1676400" y="1098865"/>
            <a:ext cx="521168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Phase 1 of NDF</a:t>
            </a:r>
          </a:p>
          <a:p>
            <a:pPr marL="171450" indent="-1714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Official groundbreaking</a:t>
            </a:r>
            <a:r>
              <a:rPr lang="bg-BG" alt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 29 </a:t>
            </a:r>
            <a:r>
              <a:rPr lang="en-US" alt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August</a:t>
            </a:r>
            <a:r>
              <a:rPr lang="bg-BG" alt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2017</a:t>
            </a:r>
            <a:r>
              <a:rPr lang="en-US" alt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bg-BG" alt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Expected completion of construction activities – 2023.</a:t>
            </a:r>
            <a:endParaRPr lang="bg-BG" altLang="en-US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9655" y="882154"/>
            <a:ext cx="4101234" cy="1826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0133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8706"/>
            <a:ext cx="9144000" cy="68392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1125000" cy="9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7356" y="351904"/>
            <a:ext cx="7534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Belene Nuclear Power Plant project </a:t>
            </a:r>
            <a:endParaRPr lang="bg-BG" altLang="bg-B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2515" y="1271161"/>
            <a:ext cx="475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Decisions of the National Assembly and the Council of Ministers for restoration of the actions on searching of possibilities for construction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Belene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NPP - 2018 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for the procedure for selecting a strategic investor for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Belene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Nuclear Power Plant project – published on 22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2019.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status - "put on hold“.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515" y="3848339"/>
            <a:ext cx="4436820" cy="263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azaycheva\Desktop\Untitl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51" y="1052400"/>
            <a:ext cx="3789812" cy="3816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zaycheva\Desktop\Untitled 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51" y="4914055"/>
            <a:ext cx="3850637" cy="1827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405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7904</TotalTime>
  <Words>690</Words>
  <Application>Microsoft Office PowerPoint</Application>
  <PresentationFormat>Widescreen</PresentationFormat>
  <Paragraphs>109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Georgia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Vladimir Ilchev</cp:lastModifiedBy>
  <cp:revision>297</cp:revision>
  <dcterms:created xsi:type="dcterms:W3CDTF">2018-06-05T12:24:46Z</dcterms:created>
  <dcterms:modified xsi:type="dcterms:W3CDTF">2023-01-12T08:51:42Z</dcterms:modified>
</cp:coreProperties>
</file>